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4" r:id="rId4"/>
    <p:sldId id="266" r:id="rId5"/>
    <p:sldId id="258" r:id="rId6"/>
    <p:sldId id="259" r:id="rId7"/>
    <p:sldId id="306" r:id="rId8"/>
    <p:sldId id="272" r:id="rId9"/>
    <p:sldId id="268" r:id="rId10"/>
    <p:sldId id="269" r:id="rId11"/>
    <p:sldId id="270" r:id="rId12"/>
    <p:sldId id="271" r:id="rId13"/>
    <p:sldId id="274" r:id="rId14"/>
    <p:sldId id="307" r:id="rId15"/>
    <p:sldId id="263" r:id="rId16"/>
    <p:sldId id="282" r:id="rId17"/>
    <p:sldId id="273" r:id="rId18"/>
    <p:sldId id="283" r:id="rId19"/>
    <p:sldId id="284" r:id="rId20"/>
    <p:sldId id="285" r:id="rId21"/>
    <p:sldId id="286" r:id="rId22"/>
    <p:sldId id="276" r:id="rId23"/>
    <p:sldId id="275" r:id="rId24"/>
    <p:sldId id="292" r:id="rId25"/>
    <p:sldId id="293" r:id="rId26"/>
    <p:sldId id="294" r:id="rId27"/>
    <p:sldId id="295" r:id="rId28"/>
    <p:sldId id="289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C9C4D1-B0E6-4944-AE69-1757CCAD05D8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648D19-0A18-4749-B21C-5C3345C789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SQLite </a:t>
            </a:r>
            <a:r>
              <a:rPr lang="ko-KR" altLang="en-US" dirty="0"/>
              <a:t>소개 및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err="1"/>
              <a:t>안드로이드에서의</a:t>
            </a:r>
            <a:r>
              <a:rPr lang="ko-KR" altLang="en-US" dirty="0"/>
              <a:t> 사용법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606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도우미 객체를 생성해 놓으면 </a:t>
            </a:r>
            <a:r>
              <a:rPr lang="en-US" altLang="ko-KR" dirty="0" smtClean="0"/>
              <a:t>DB</a:t>
            </a:r>
            <a:r>
              <a:rPr lang="ko-KR" altLang="en-US" dirty="0" smtClean="0"/>
              <a:t>가 필요한 시점에 다음 세 </a:t>
            </a:r>
            <a:r>
              <a:rPr lang="ko-KR" altLang="en-US" dirty="0" err="1" smtClean="0"/>
              <a:t>메서드들이</a:t>
            </a:r>
            <a:r>
              <a:rPr lang="ko-KR" altLang="en-US" dirty="0" smtClean="0"/>
              <a:t> 호출된다</a:t>
            </a:r>
            <a:r>
              <a:rPr lang="en-US" altLang="ko-KR" dirty="0" smtClean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SQLiteOpenHelper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11412"/>
              </p:ext>
            </p:extLst>
          </p:nvPr>
        </p:nvGraphicFramePr>
        <p:xfrm>
          <a:off x="827584" y="2636912"/>
          <a:ext cx="7200800" cy="19253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41398"/>
                <a:gridCol w="5159402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onCreate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DB</a:t>
                      </a:r>
                      <a:r>
                        <a:rPr lang="ko-KR" altLang="en-US" dirty="0" smtClean="0"/>
                        <a:t>가 처음 만들어질 때 호출된다 여기서 테이블을 만들고 초기 레코드를 삽입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onUpgrade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DB</a:t>
                      </a:r>
                      <a:r>
                        <a:rPr lang="ko-KR" altLang="en-US" dirty="0" smtClean="0"/>
                        <a:t>를 업그레이드할 때 호출된다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기존 테이블을 삭제하고 새로 만들거나 </a:t>
                      </a:r>
                      <a:r>
                        <a:rPr lang="en-US" altLang="ko-KR" dirty="0" smtClean="0"/>
                        <a:t>ALTER TABLE</a:t>
                      </a:r>
                      <a:r>
                        <a:rPr lang="ko-KR" altLang="en-US" dirty="0" smtClean="0"/>
                        <a:t>로 스키마를 수정한다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onOpen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DB</a:t>
                      </a:r>
                      <a:r>
                        <a:rPr lang="ko-KR" altLang="en-US" dirty="0" smtClean="0"/>
                        <a:t>를 열 때 호출된다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90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en-US" altLang="ko-KR" dirty="0" err="1" smtClean="0"/>
              <a:t>onCreate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처음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를 생성할 때 호출되는데 테이블을 생성하는 </a:t>
            </a:r>
            <a:r>
              <a:rPr lang="en-US" altLang="ko-KR" dirty="0" smtClean="0"/>
              <a:t>CREATE TABEL </a:t>
            </a:r>
            <a:r>
              <a:rPr lang="ko-KR" altLang="en-US" dirty="0" smtClean="0"/>
              <a:t>문을 실행하여 테이블을 만든다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2. </a:t>
            </a:r>
            <a:r>
              <a:rPr lang="en-US" altLang="ko-KR" dirty="0" err="1" smtClean="0"/>
              <a:t>onUpgrade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DB </a:t>
            </a:r>
            <a:r>
              <a:rPr lang="ko-KR" altLang="en-US" dirty="0" smtClean="0"/>
              <a:t>버전이 변경될 때 호출된다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두 </a:t>
            </a:r>
            <a:r>
              <a:rPr lang="ko-KR" altLang="en-US" dirty="0" err="1" smtClean="0"/>
              <a:t>메서드는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의 스키마에 따라 본체의 구현 코드가 완전히 달라진다</a:t>
            </a:r>
            <a:r>
              <a:rPr lang="en-US" altLang="ko-KR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SQLiteOpenHelper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706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생성 및 업그레이드 </a:t>
            </a:r>
            <a:r>
              <a:rPr lang="ko-KR" altLang="en-US" dirty="0" err="1" smtClean="0"/>
              <a:t>메서드를</a:t>
            </a:r>
            <a:r>
              <a:rPr lang="ko-KR" altLang="en-US" dirty="0" smtClean="0"/>
              <a:t> 정의한 후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가 필요할 때 다음 </a:t>
            </a:r>
            <a:r>
              <a:rPr lang="ko-KR" altLang="en-US" dirty="0" err="1" smtClean="0"/>
              <a:t>메서드를</a:t>
            </a:r>
            <a:r>
              <a:rPr lang="ko-KR" altLang="en-US" dirty="0" smtClean="0"/>
              <a:t> 호출한다</a:t>
            </a:r>
            <a:r>
              <a:rPr lang="en-US" altLang="ko-KR" dirty="0" smtClean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SQLiteOpenHelper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011920"/>
              </p:ext>
            </p:extLst>
          </p:nvPr>
        </p:nvGraphicFramePr>
        <p:xfrm>
          <a:off x="755576" y="2636912"/>
          <a:ext cx="7560840" cy="21996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393824"/>
                <a:gridCol w="4167016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getReadableDatabase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읽기 위해 </a:t>
                      </a:r>
                      <a:r>
                        <a:rPr lang="en-US" altLang="ko-KR" dirty="0" smtClean="0"/>
                        <a:t>DB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를 연다</a:t>
                      </a:r>
                      <a:r>
                        <a:rPr lang="en-US" altLang="ko-KR" baseline="0" dirty="0" smtClean="0"/>
                        <a:t>. </a:t>
                      </a:r>
                      <a:r>
                        <a:rPr lang="ko-KR" altLang="en-US" baseline="0" dirty="0" smtClean="0"/>
                        <a:t>이 단계에서 </a:t>
                      </a:r>
                      <a:r>
                        <a:rPr lang="en-US" altLang="ko-KR" baseline="0" dirty="0" smtClean="0"/>
                        <a:t>DB </a:t>
                      </a:r>
                      <a:r>
                        <a:rPr lang="ko-KR" altLang="en-US" baseline="0" dirty="0" smtClean="0"/>
                        <a:t>가 존재하지 않으면 </a:t>
                      </a:r>
                      <a:r>
                        <a:rPr lang="en-US" altLang="ko-KR" baseline="0" dirty="0" err="1" smtClean="0"/>
                        <a:t>onCreate</a:t>
                      </a:r>
                      <a:r>
                        <a:rPr lang="ko-KR" altLang="en-US" baseline="0" dirty="0" smtClean="0"/>
                        <a:t>가 호출되며 버전이 바뀌었으면 </a:t>
                      </a:r>
                      <a:r>
                        <a:rPr lang="en-US" altLang="ko-KR" baseline="0" dirty="0" err="1" smtClean="0"/>
                        <a:t>onUpgrade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가 호출된다</a:t>
                      </a:r>
                      <a:r>
                        <a:rPr lang="en-US" altLang="ko-KR" baseline="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getWritableDatabase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읽고 쓰기 위해 </a:t>
                      </a:r>
                      <a:r>
                        <a:rPr lang="en-US" altLang="ko-KR" dirty="0" smtClean="0"/>
                        <a:t>DB </a:t>
                      </a:r>
                      <a:r>
                        <a:rPr lang="ko-KR" altLang="en-US" dirty="0" smtClean="0"/>
                        <a:t>를 연다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권한이 없다거나 디스크가 </a:t>
                      </a:r>
                      <a:r>
                        <a:rPr lang="ko-KR" altLang="en-US" dirty="0" err="1" smtClean="0"/>
                        <a:t>가득차면</a:t>
                      </a:r>
                      <a:r>
                        <a:rPr lang="ko-KR" altLang="en-US" dirty="0" smtClean="0"/>
                        <a:t> 실패한다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close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DB </a:t>
                      </a:r>
                      <a:r>
                        <a:rPr lang="ko-KR" altLang="en-US" dirty="0" smtClean="0"/>
                        <a:t>를 닫는다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98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507512"/>
          </a:xfrm>
        </p:spPr>
        <p:txBody>
          <a:bodyPr/>
          <a:lstStyle/>
          <a:p>
            <a:r>
              <a:rPr lang="en-US" altLang="ko-KR" dirty="0" err="1" smtClean="0"/>
              <a:t>SQLiteOpenHelper</a:t>
            </a:r>
            <a:r>
              <a:rPr lang="en-US" altLang="ko-KR" dirty="0" smtClean="0"/>
              <a:t> </a:t>
            </a:r>
            <a:r>
              <a:rPr lang="ko-KR" altLang="en-US" dirty="0" smtClean="0"/>
              <a:t>간단 예제 </a:t>
            </a:r>
            <a:r>
              <a:rPr lang="en-US" altLang="ko-KR" dirty="0" smtClean="0"/>
              <a:t>- </a:t>
            </a:r>
            <a:r>
              <a:rPr lang="en-US" altLang="ko-KR" dirty="0" err="1" smtClean="0"/>
              <a:t>MainActivity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SQLiteOpenHelper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276872"/>
            <a:ext cx="5760640" cy="376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507512"/>
          </a:xfrm>
        </p:spPr>
        <p:txBody>
          <a:bodyPr/>
          <a:lstStyle/>
          <a:p>
            <a:r>
              <a:rPr lang="en-US" altLang="ko-KR" dirty="0" err="1" smtClean="0"/>
              <a:t>SQLiteOpenHelper</a:t>
            </a:r>
            <a:r>
              <a:rPr lang="en-US" altLang="ko-KR" dirty="0" smtClean="0"/>
              <a:t> </a:t>
            </a:r>
            <a:r>
              <a:rPr lang="ko-KR" altLang="en-US" dirty="0" smtClean="0"/>
              <a:t>간단 예제 </a:t>
            </a:r>
            <a:r>
              <a:rPr lang="en-US" altLang="ko-KR" dirty="0" smtClean="0"/>
              <a:t>- </a:t>
            </a:r>
            <a:r>
              <a:rPr lang="en-US" altLang="ko-KR" dirty="0" err="1" smtClean="0"/>
              <a:t>DBHelper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SQLiteOpenHelper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204864"/>
            <a:ext cx="5400600" cy="400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1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long insert(String</a:t>
            </a:r>
            <a:r>
              <a:rPr lang="ko-KR" altLang="en-US" dirty="0" smtClean="0"/>
              <a:t> </a:t>
            </a:r>
            <a:r>
              <a:rPr lang="en-US" altLang="ko-KR" dirty="0" smtClean="0"/>
              <a:t>table, String </a:t>
            </a:r>
            <a:r>
              <a:rPr lang="en-US" altLang="ko-KR" dirty="0" err="1" smtClean="0"/>
              <a:t>nullColumnhack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ContentValues</a:t>
            </a:r>
            <a:r>
              <a:rPr lang="en-US" altLang="ko-KR" dirty="0" smtClean="0"/>
              <a:t> values)</a:t>
            </a:r>
          </a:p>
          <a:p>
            <a:pPr lvl="1"/>
            <a:r>
              <a:rPr lang="en-US" altLang="ko-KR" dirty="0"/>
              <a:t>DB </a:t>
            </a:r>
            <a:r>
              <a:rPr lang="ko-KR" altLang="en-US" dirty="0"/>
              <a:t>에 데이터를 삽입하기 위한 </a:t>
            </a:r>
            <a:r>
              <a:rPr lang="ko-KR" altLang="en-US" dirty="0" err="1"/>
              <a:t>메서드</a:t>
            </a:r>
            <a:endParaRPr lang="en-US" altLang="ko-KR" dirty="0"/>
          </a:p>
          <a:p>
            <a:pPr lvl="1"/>
            <a:r>
              <a:rPr lang="ko-KR" altLang="en-US" dirty="0" err="1" smtClean="0"/>
              <a:t>리턴값은</a:t>
            </a:r>
            <a:r>
              <a:rPr lang="ko-KR" altLang="en-US" dirty="0" smtClean="0"/>
              <a:t> 입력한 데이터의 </a:t>
            </a:r>
            <a:r>
              <a:rPr lang="en-US" altLang="ko-KR" dirty="0" smtClean="0"/>
              <a:t>id</a:t>
            </a:r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DB</a:t>
            </a:r>
            <a:r>
              <a:rPr lang="ko-KR" altLang="en-US" dirty="0" smtClean="0"/>
              <a:t>에서의 데이터 삽입 </a:t>
            </a:r>
            <a:r>
              <a:rPr lang="en-US" altLang="ko-KR" dirty="0" smtClean="0"/>
              <a:t>- Insert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323484"/>
              </p:ext>
            </p:extLst>
          </p:nvPr>
        </p:nvGraphicFramePr>
        <p:xfrm>
          <a:off x="755576" y="3573016"/>
          <a:ext cx="7560840" cy="2204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601"/>
                <a:gridCol w="5953239"/>
              </a:tblGrid>
              <a:tr h="4432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인수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설명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4432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table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 DB</a:t>
                      </a:r>
                      <a:r>
                        <a:rPr lang="ko-KR" altLang="en-US" sz="1400" dirty="0" smtClean="0"/>
                        <a:t>의 </a:t>
                      </a:r>
                      <a:r>
                        <a:rPr lang="en-US" altLang="ko-KR" sz="1400" dirty="0" smtClean="0"/>
                        <a:t>table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이름</a:t>
                      </a:r>
                      <a:r>
                        <a:rPr lang="en-US" altLang="ko-KR" sz="1400" baseline="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</a:tr>
              <a:tr h="87434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/>
                        <a:t>nullcolumnHack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aseline="0" dirty="0" smtClean="0"/>
                        <a:t> DB</a:t>
                      </a:r>
                      <a:r>
                        <a:rPr lang="ko-KR" altLang="en-US" sz="1400" baseline="0" dirty="0" smtClean="0"/>
                        <a:t>에서는 완전히 비어있는 행을 삽입하는 것을 허용하지 않음</a:t>
                      </a:r>
                      <a:r>
                        <a:rPr lang="en-US" altLang="ko-KR" sz="1400" baseline="0" dirty="0" smtClean="0"/>
                        <a:t>. </a:t>
                      </a:r>
                      <a:r>
                        <a:rPr lang="ko-KR" altLang="en-US" sz="1400" baseline="0" dirty="0" smtClean="0"/>
                        <a:t>대신 비어있다는 것을 표현하기 위해서 </a:t>
                      </a:r>
                      <a:r>
                        <a:rPr lang="en-US" altLang="ko-KR" sz="1400" baseline="0" dirty="0" smtClean="0"/>
                        <a:t>NULL</a:t>
                      </a:r>
                      <a:r>
                        <a:rPr lang="ko-KR" altLang="en-US" sz="1400" baseline="0" dirty="0" smtClean="0"/>
                        <a:t>사용</a:t>
                      </a:r>
                      <a:r>
                        <a:rPr lang="en-US" altLang="ko-KR" sz="1400" baseline="0" dirty="0" smtClean="0"/>
                        <a:t>. </a:t>
                      </a:r>
                      <a:r>
                        <a:rPr lang="ko-KR" altLang="en-US" sz="1400" baseline="0" dirty="0" smtClean="0"/>
                        <a:t>따라서 만약 </a:t>
                      </a:r>
                      <a:r>
                        <a:rPr lang="en-US" altLang="ko-KR" sz="1400" baseline="0" dirty="0" smtClean="0"/>
                        <a:t>NULL</a:t>
                      </a:r>
                      <a:r>
                        <a:rPr lang="ko-KR" altLang="en-US" sz="1400" baseline="0" dirty="0" smtClean="0"/>
                        <a:t>이 들어가야 할 곳에 들어가게 될 것을 말함</a:t>
                      </a:r>
                      <a:r>
                        <a:rPr lang="en-US" altLang="ko-KR" sz="1400" baseline="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</a:tr>
              <a:tr h="4432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values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생성해 놓은 데이터 </a:t>
                      </a:r>
                      <a:r>
                        <a:rPr lang="ko-KR" altLang="en-US" sz="1400" dirty="0" err="1" smtClean="0"/>
                        <a:t>맵을</a:t>
                      </a:r>
                      <a:r>
                        <a:rPr lang="ko-KR" altLang="en-US" sz="1400" dirty="0" smtClean="0"/>
                        <a:t> 말함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3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err="1" smtClean="0"/>
              <a:t>ContentValues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OpenHelper</a:t>
            </a:r>
            <a:r>
              <a:rPr lang="en-US" altLang="ko-KR" dirty="0" smtClean="0"/>
              <a:t> </a:t>
            </a:r>
            <a:r>
              <a:rPr lang="ko-KR" altLang="en-US" dirty="0" smtClean="0"/>
              <a:t>를 통해 불러온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에 기록 할 데이터를 작성하기 위한 클래</a:t>
            </a:r>
            <a:r>
              <a:rPr lang="ko-KR" altLang="en-US" dirty="0"/>
              <a:t>스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200" dirty="0" err="1" smtClean="0"/>
              <a:t>맵에</a:t>
            </a:r>
            <a:r>
              <a:rPr lang="ko-KR" altLang="en-US" sz="2200" dirty="0" smtClean="0"/>
              <a:t> 데이터를 넣는 </a:t>
            </a:r>
            <a:r>
              <a:rPr lang="ko-KR" altLang="en-US" sz="2200" dirty="0" err="1" smtClean="0"/>
              <a:t>메서드는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put </a:t>
            </a:r>
            <a:r>
              <a:rPr lang="ko-KR" altLang="en-US" sz="2200" dirty="0" err="1" smtClean="0"/>
              <a:t>메서드를</a:t>
            </a:r>
            <a:r>
              <a:rPr lang="ko-KR" altLang="en-US" sz="2200" dirty="0" smtClean="0"/>
              <a:t> 사용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모든 타입에 오버로드 되어 있으므로 필드 타입에 맞는 것을 사용하면 됨</a:t>
            </a:r>
            <a:r>
              <a:rPr lang="en-US" altLang="ko-KR" sz="2200" dirty="0" smtClean="0"/>
              <a:t>.</a:t>
            </a:r>
          </a:p>
          <a:p>
            <a:r>
              <a:rPr lang="en-US" altLang="ko-KR" sz="2200" dirty="0" smtClean="0"/>
              <a:t>void put(String key, </a:t>
            </a:r>
            <a:r>
              <a:rPr lang="ko-KR" altLang="en-US" sz="2200" dirty="0" smtClean="0"/>
              <a:t>데이터 타입 </a:t>
            </a:r>
            <a:r>
              <a:rPr lang="en-US" altLang="ko-KR" sz="2200" dirty="0" smtClean="0"/>
              <a:t>value)</a:t>
            </a:r>
          </a:p>
          <a:p>
            <a:r>
              <a:rPr lang="ko-KR" altLang="en-US" sz="2200" dirty="0" smtClean="0"/>
              <a:t>사용 예</a:t>
            </a:r>
            <a:endParaRPr lang="en-US" altLang="ko-KR" sz="2200" dirty="0" smtClean="0"/>
          </a:p>
          <a:p>
            <a:pPr lvl="1"/>
            <a:r>
              <a:rPr lang="en-US" altLang="ko-KR" sz="1900" dirty="0" err="1" smtClean="0"/>
              <a:t>ContentValues</a:t>
            </a:r>
            <a:r>
              <a:rPr lang="en-US" altLang="ko-KR" sz="1900" dirty="0" smtClean="0"/>
              <a:t> data = new </a:t>
            </a:r>
            <a:r>
              <a:rPr lang="en-US" altLang="ko-KR" sz="1900" dirty="0" err="1" smtClean="0"/>
              <a:t>ContentValues</a:t>
            </a:r>
            <a:r>
              <a:rPr lang="en-US" altLang="ko-KR" sz="1900" dirty="0" smtClean="0"/>
              <a:t>();</a:t>
            </a:r>
          </a:p>
          <a:p>
            <a:pPr lvl="1"/>
            <a:r>
              <a:rPr lang="en-US" altLang="ko-KR" sz="1900" dirty="0" err="1" smtClean="0"/>
              <a:t>data.put</a:t>
            </a:r>
            <a:r>
              <a:rPr lang="en-US" altLang="ko-KR" sz="1900" dirty="0" smtClean="0"/>
              <a:t>(“key1”, “</a:t>
            </a:r>
            <a:r>
              <a:rPr lang="ko-KR" altLang="en-US" sz="1900" dirty="0" smtClean="0"/>
              <a:t>데이터</a:t>
            </a:r>
            <a:r>
              <a:rPr lang="en-US" altLang="ko-KR" sz="1900" dirty="0" smtClean="0"/>
              <a:t>1 </a:t>
            </a:r>
            <a:r>
              <a:rPr lang="ko-KR" altLang="en-US" sz="1900" dirty="0" smtClean="0"/>
              <a:t>입니다</a:t>
            </a:r>
            <a:r>
              <a:rPr lang="en-US" altLang="ko-KR" sz="1900" dirty="0" smtClean="0"/>
              <a:t>”);</a:t>
            </a:r>
          </a:p>
          <a:p>
            <a:pPr lvl="1"/>
            <a:r>
              <a:rPr lang="en-US" altLang="ko-KR" sz="1900" dirty="0" err="1" smtClean="0"/>
              <a:t>data.put</a:t>
            </a:r>
            <a:r>
              <a:rPr lang="en-US" altLang="ko-KR" sz="1900" dirty="0" smtClean="0"/>
              <a:t>(“key2”, “</a:t>
            </a:r>
            <a:r>
              <a:rPr lang="ko-KR" altLang="en-US" sz="1900" dirty="0" smtClean="0"/>
              <a:t>데이터</a:t>
            </a:r>
            <a:r>
              <a:rPr lang="en-US" altLang="ko-KR" sz="1900" dirty="0" smtClean="0"/>
              <a:t>2 </a:t>
            </a:r>
            <a:r>
              <a:rPr lang="ko-KR" altLang="en-US" sz="1900" dirty="0" smtClean="0"/>
              <a:t>입니다</a:t>
            </a:r>
            <a:r>
              <a:rPr lang="en-US" altLang="ko-KR" sz="1900" dirty="0" smtClean="0"/>
              <a:t>”);</a:t>
            </a:r>
          </a:p>
          <a:p>
            <a:pPr lvl="1"/>
            <a:endParaRPr lang="ko-KR" altLang="en-US" dirty="0" smtClean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데이터 </a:t>
            </a:r>
            <a:r>
              <a:rPr lang="ko-KR" altLang="en-US" dirty="0" err="1" smtClean="0"/>
              <a:t>맵</a:t>
            </a:r>
            <a:r>
              <a:rPr lang="ko-KR" altLang="en-US" dirty="0" smtClean="0"/>
              <a:t> 준비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696854"/>
              </p:ext>
            </p:extLst>
          </p:nvPr>
        </p:nvGraphicFramePr>
        <p:xfrm>
          <a:off x="827584" y="2465464"/>
          <a:ext cx="7608168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4084"/>
                <a:gridCol w="380408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 smtClean="0"/>
                        <a:t>생성자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설명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/>
                        <a:t>ContentValues</a:t>
                      </a:r>
                      <a:r>
                        <a:rPr lang="en-US" altLang="ko-KR" sz="1400" dirty="0" smtClean="0"/>
                        <a:t>()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비어있는 디폴트 크기의 </a:t>
                      </a:r>
                      <a:r>
                        <a:rPr lang="ko-KR" altLang="en-US" sz="1400" dirty="0" err="1" smtClean="0"/>
                        <a:t>맵</a:t>
                      </a:r>
                      <a:r>
                        <a:rPr lang="ko-KR" altLang="en-US" sz="1400" dirty="0" smtClean="0"/>
                        <a:t> 생성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 smtClean="0"/>
                        <a:t>ContentValues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en-US" altLang="ko-KR" sz="1400" dirty="0" err="1" smtClean="0"/>
                        <a:t>int</a:t>
                      </a:r>
                      <a:r>
                        <a:rPr lang="en-US" altLang="ko-KR" sz="1400" dirty="0" smtClean="0"/>
                        <a:t> size)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Size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만큼의 크기를 가진 맵 생성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 smtClean="0"/>
                        <a:t>ContentValues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en-US" altLang="ko-KR" sz="1400" dirty="0" err="1" smtClean="0"/>
                        <a:t>ContentValues</a:t>
                      </a:r>
                      <a:r>
                        <a:rPr lang="en-US" altLang="ko-KR" sz="1400" dirty="0" smtClean="0"/>
                        <a:t> from)</a:t>
                      </a:r>
                      <a:endParaRPr lang="ko-KR" altLang="en-US" sz="14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인수로 받은 </a:t>
                      </a:r>
                      <a:r>
                        <a:rPr lang="en-US" altLang="ko-KR" sz="1400" dirty="0" err="1" smtClean="0"/>
                        <a:t>contentValues</a:t>
                      </a:r>
                      <a:r>
                        <a:rPr lang="ko-KR" altLang="en-US" sz="1400" dirty="0" smtClean="0"/>
                        <a:t>의 복사본을 생성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36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Insert </a:t>
            </a:r>
            <a:r>
              <a:rPr lang="ko-KR" altLang="en-US" dirty="0" smtClean="0"/>
              <a:t>간단 예제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109728" indent="0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Insert </a:t>
            </a:r>
            <a:r>
              <a:rPr lang="ko-KR" altLang="en-US" dirty="0" smtClean="0"/>
              <a:t>예제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509296"/>
            <a:ext cx="7128792" cy="175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60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Int</a:t>
            </a:r>
            <a:r>
              <a:rPr lang="en-US" altLang="ko-KR" dirty="0" smtClean="0"/>
              <a:t> delete(String table, String </a:t>
            </a:r>
            <a:r>
              <a:rPr lang="en-US" altLang="ko-KR" dirty="0" err="1" smtClean="0"/>
              <a:t>whereClause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Stirng</a:t>
            </a:r>
            <a:r>
              <a:rPr lang="en-US" altLang="ko-KR" dirty="0" smtClean="0"/>
              <a:t>[] </a:t>
            </a:r>
            <a:r>
              <a:rPr lang="en-US" altLang="ko-KR" dirty="0" err="1" smtClean="0"/>
              <a:t>whereArgs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데이터를 삭제하기 위한 </a:t>
            </a:r>
            <a:r>
              <a:rPr lang="ko-KR" altLang="en-US" dirty="0" err="1" smtClean="0"/>
              <a:t>메서드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조건에 맞는 데이터만을 삭제 했다면 </a:t>
            </a:r>
            <a:r>
              <a:rPr lang="en-US" altLang="ko-KR" dirty="0" smtClean="0"/>
              <a:t>0, </a:t>
            </a:r>
            <a:r>
              <a:rPr lang="ko-KR" altLang="en-US" dirty="0" smtClean="0"/>
              <a:t>모든 데이터를 삭제했다면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을 </a:t>
            </a:r>
            <a:r>
              <a:rPr lang="ko-KR" altLang="en-US" dirty="0" err="1" smtClean="0"/>
              <a:t>리턴한다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DB</a:t>
            </a:r>
            <a:r>
              <a:rPr lang="ko-KR" altLang="en-US" dirty="0" smtClean="0"/>
              <a:t>에서의 데이터 삭제 </a:t>
            </a:r>
            <a:r>
              <a:rPr lang="en-US" altLang="ko-KR" dirty="0" smtClean="0"/>
              <a:t>- Delete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39552" y="3789040"/>
          <a:ext cx="806489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633670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설명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DB</a:t>
                      </a:r>
                      <a:r>
                        <a:rPr lang="ko-KR" altLang="en-US" dirty="0" smtClean="0"/>
                        <a:t>의 </a:t>
                      </a:r>
                      <a:r>
                        <a:rPr lang="en-US" altLang="ko-KR" dirty="0" smtClean="0"/>
                        <a:t>table </a:t>
                      </a:r>
                      <a:r>
                        <a:rPr lang="ko-KR" altLang="en-US" dirty="0" smtClean="0"/>
                        <a:t>이름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whereClause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조건항으로</a:t>
                      </a:r>
                      <a:r>
                        <a:rPr lang="ko-KR" altLang="en-US" dirty="0" smtClean="0"/>
                        <a:t> 해당 조건에 맞는 항을 삭제하라는 뜻</a:t>
                      </a:r>
                      <a:r>
                        <a:rPr lang="en-US" altLang="ko-KR" dirty="0" smtClean="0"/>
                        <a:t>. Null</a:t>
                      </a:r>
                      <a:r>
                        <a:rPr lang="ko-KR" altLang="en-US" dirty="0" smtClean="0"/>
                        <a:t>을 넣으되면 모든 행 삭제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whereArgs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조건을 규정하는 </a:t>
                      </a:r>
                      <a:r>
                        <a:rPr lang="en-US" altLang="ko-KR" dirty="0" smtClean="0"/>
                        <a:t>argument.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4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Delete </a:t>
            </a:r>
            <a:r>
              <a:rPr lang="ko-KR" altLang="en-US" dirty="0" smtClean="0"/>
              <a:t>간단 예제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Delete </a:t>
            </a:r>
            <a:r>
              <a:rPr lang="ko-KR" altLang="en-US" dirty="0" smtClean="0"/>
              <a:t>예제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88840"/>
            <a:ext cx="6495969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64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데이터 베이스 </a:t>
            </a:r>
            <a:r>
              <a:rPr lang="en-US" altLang="ko-KR" dirty="0" smtClean="0"/>
              <a:t>&amp; SQL</a:t>
            </a:r>
          </a:p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안드로이드</a:t>
            </a:r>
            <a:r>
              <a:rPr lang="ko-KR" altLang="en-US" dirty="0" smtClean="0"/>
              <a:t> 에서의 </a:t>
            </a:r>
            <a:r>
              <a:rPr lang="en-US" altLang="ko-KR" dirty="0" smtClean="0"/>
              <a:t>SQLite</a:t>
            </a:r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사용 </a:t>
            </a:r>
            <a:r>
              <a:rPr lang="ko-KR" altLang="en-US" dirty="0" err="1" smtClean="0"/>
              <a:t>메소드</a:t>
            </a:r>
            <a:r>
              <a:rPr lang="ko-KR" altLang="en-US" dirty="0" smtClean="0"/>
              <a:t> 정리</a:t>
            </a:r>
            <a:endParaRPr lang="en-US" altLang="ko-KR" dirty="0" smtClean="0"/>
          </a:p>
          <a:p>
            <a:r>
              <a:rPr lang="en-US" altLang="ko-KR" dirty="0" smtClean="0"/>
              <a:t>4. Cursor </a:t>
            </a:r>
            <a:r>
              <a:rPr lang="ko-KR" altLang="en-US" dirty="0" smtClean="0"/>
              <a:t>와 </a:t>
            </a:r>
            <a:r>
              <a:rPr lang="en-US" altLang="ko-KR" dirty="0" err="1"/>
              <a:t>SimpleCursorAdapter</a:t>
            </a:r>
            <a:endParaRPr lang="en-US" altLang="ko-KR" dirty="0" smtClean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실습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 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0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Int</a:t>
            </a:r>
            <a:r>
              <a:rPr lang="en-US" altLang="ko-KR" dirty="0" smtClean="0"/>
              <a:t> update(String table, </a:t>
            </a:r>
            <a:r>
              <a:rPr lang="en-US" altLang="ko-KR" dirty="0" err="1" smtClean="0"/>
              <a:t>ContentValues</a:t>
            </a:r>
            <a:r>
              <a:rPr lang="en-US" altLang="ko-KR" dirty="0"/>
              <a:t> </a:t>
            </a:r>
            <a:r>
              <a:rPr lang="en-US" altLang="ko-KR" dirty="0" smtClean="0"/>
              <a:t>values, String </a:t>
            </a:r>
            <a:r>
              <a:rPr lang="en-US" altLang="ko-KR" dirty="0" err="1" smtClean="0"/>
              <a:t>whereClause</a:t>
            </a:r>
            <a:r>
              <a:rPr lang="en-US" altLang="ko-KR" dirty="0" smtClean="0"/>
              <a:t>, String[] where </a:t>
            </a:r>
            <a:r>
              <a:rPr lang="en-US" altLang="ko-KR" dirty="0" err="1" smtClean="0"/>
              <a:t>Args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데이터를 갱신하기 위한 </a:t>
            </a:r>
            <a:r>
              <a:rPr lang="ko-KR" altLang="en-US" dirty="0" err="1" smtClean="0"/>
              <a:t>메서드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리턴값은</a:t>
            </a:r>
            <a:r>
              <a:rPr lang="ko-KR" altLang="en-US" dirty="0" smtClean="0"/>
              <a:t> 갱신한 열의 개수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DB</a:t>
            </a:r>
            <a:r>
              <a:rPr lang="ko-KR" altLang="en-US" dirty="0"/>
              <a:t>에서의 데이터 </a:t>
            </a:r>
            <a:r>
              <a:rPr lang="ko-KR" altLang="en-US" dirty="0" smtClean="0"/>
              <a:t>갱신 </a:t>
            </a:r>
            <a:r>
              <a:rPr lang="en-US" altLang="ko-KR" dirty="0" smtClean="0"/>
              <a:t>- Update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135978"/>
              </p:ext>
            </p:extLst>
          </p:nvPr>
        </p:nvGraphicFramePr>
        <p:xfrm>
          <a:off x="539552" y="3356992"/>
          <a:ext cx="806489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633670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설명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DB</a:t>
                      </a:r>
                      <a:r>
                        <a:rPr lang="ko-KR" altLang="en-US" dirty="0" smtClean="0"/>
                        <a:t>의 </a:t>
                      </a:r>
                      <a:r>
                        <a:rPr lang="en-US" altLang="ko-KR" dirty="0" smtClean="0"/>
                        <a:t>table </a:t>
                      </a:r>
                      <a:r>
                        <a:rPr lang="ko-KR" altLang="en-US" dirty="0" smtClean="0"/>
                        <a:t>이름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values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갱신 내용을 말함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whereClause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조건항으로</a:t>
                      </a:r>
                      <a:r>
                        <a:rPr lang="ko-KR" altLang="en-US" dirty="0" smtClean="0"/>
                        <a:t> 해당 조건에 맞는 항을 삭제하라는 뜻</a:t>
                      </a:r>
                      <a:r>
                        <a:rPr lang="en-US" altLang="ko-KR" dirty="0" smtClean="0"/>
                        <a:t>. Null</a:t>
                      </a:r>
                      <a:r>
                        <a:rPr lang="ko-KR" altLang="en-US" dirty="0" smtClean="0"/>
                        <a:t>을 넣으되면 모든 행 삭제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whereArgs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조건을 규정하는 </a:t>
                      </a:r>
                      <a:r>
                        <a:rPr lang="en-US" altLang="ko-KR" dirty="0" smtClean="0"/>
                        <a:t>argument.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32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Update </a:t>
            </a:r>
            <a:r>
              <a:rPr lang="ko-KR" altLang="en-US" dirty="0" smtClean="0"/>
              <a:t>간단 예제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Update </a:t>
            </a:r>
            <a:r>
              <a:rPr lang="ko-KR" altLang="en-US" dirty="0" smtClean="0"/>
              <a:t>예</a:t>
            </a:r>
            <a:r>
              <a:rPr lang="ko-KR" altLang="en-US" dirty="0"/>
              <a:t>제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132856"/>
            <a:ext cx="7091985" cy="165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7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Cursor query(table</a:t>
            </a:r>
            <a:r>
              <a:rPr lang="en-US" altLang="ko-KR" sz="2400" dirty="0"/>
              <a:t>, columns, selection, </a:t>
            </a:r>
            <a:r>
              <a:rPr lang="en-US" altLang="ko-KR" sz="2400" dirty="0" err="1"/>
              <a:t>selectionArgs</a:t>
            </a:r>
            <a:r>
              <a:rPr lang="en-US" altLang="ko-KR" sz="2400" dirty="0"/>
              <a:t>, </a:t>
            </a:r>
            <a:r>
              <a:rPr lang="en-US" altLang="ko-KR" sz="2400" dirty="0" err="1"/>
              <a:t>groupBy</a:t>
            </a:r>
            <a:r>
              <a:rPr lang="en-US" altLang="ko-KR" sz="2400" dirty="0"/>
              <a:t>, having, </a:t>
            </a:r>
            <a:r>
              <a:rPr lang="en-US" altLang="ko-KR" sz="2400" dirty="0" err="1"/>
              <a:t>orderBy</a:t>
            </a:r>
            <a:r>
              <a:rPr lang="en-US" altLang="ko-KR" sz="2400" dirty="0" smtClean="0"/>
              <a:t>)</a:t>
            </a:r>
          </a:p>
          <a:p>
            <a:pPr lvl="1"/>
            <a:r>
              <a:rPr lang="en-US" altLang="ko-KR" sz="2000" dirty="0" smtClean="0"/>
              <a:t>DB</a:t>
            </a:r>
            <a:r>
              <a:rPr lang="ko-KR" altLang="en-US" sz="2000" dirty="0" smtClean="0"/>
              <a:t>에서 데이터를 뽑아오기 위한 메서드</a:t>
            </a:r>
            <a:r>
              <a:rPr lang="en-US" altLang="ko-KR" sz="2000" dirty="0" smtClean="0"/>
              <a:t>.</a:t>
            </a:r>
          </a:p>
          <a:p>
            <a:pPr marL="630936" lvl="2" indent="0">
              <a:buNone/>
            </a:pPr>
            <a:r>
              <a:rPr lang="ko-KR" altLang="en-US" sz="2000" dirty="0" smtClean="0"/>
              <a:t>조건은 굉장히 많지만 대부분이 </a:t>
            </a:r>
            <a:r>
              <a:rPr lang="en-US" altLang="ko-KR" sz="2000" dirty="0" smtClean="0"/>
              <a:t>Null</a:t>
            </a:r>
            <a:r>
              <a:rPr lang="ko-KR" altLang="en-US" sz="2000" dirty="0" smtClean="0"/>
              <a:t> 이 될 가능성이 크다</a:t>
            </a:r>
            <a:r>
              <a:rPr lang="en-US" altLang="ko-KR" sz="2000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DB</a:t>
            </a:r>
            <a:r>
              <a:rPr lang="ko-KR" altLang="en-US" dirty="0" smtClean="0"/>
              <a:t>에서의 데이터 검색 </a:t>
            </a:r>
            <a:r>
              <a:rPr lang="en-US" altLang="ko-KR" dirty="0" smtClean="0"/>
              <a:t>- Select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23528" y="3140968"/>
          <a:ext cx="8532440" cy="3477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444"/>
                <a:gridCol w="6466996"/>
              </a:tblGrid>
              <a:tr h="2659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인수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설명</a:t>
                      </a:r>
                      <a:endParaRPr lang="ko-KR" altLang="en-US" sz="1400" dirty="0"/>
                    </a:p>
                  </a:txBody>
                  <a:tcPr/>
                </a:tc>
              </a:tr>
              <a:tr h="45214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distinct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검색되는 행 중에서 중복되는 내용을 제거하고 출력</a:t>
                      </a:r>
                      <a:r>
                        <a:rPr lang="en-US" altLang="ko-KR" sz="1400" dirty="0" smtClean="0"/>
                        <a:t>. Null</a:t>
                      </a:r>
                      <a:r>
                        <a:rPr lang="ko-KR" altLang="en-US" sz="1400" dirty="0" smtClean="0"/>
                        <a:t>을 지정하면 모두 출력</a:t>
                      </a:r>
                      <a:r>
                        <a:rPr lang="en-US" altLang="ko-KR" sz="1400" dirty="0" smtClean="0"/>
                        <a:t>.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이 행을 제외하고도 쓸 수 있음</a:t>
                      </a:r>
                      <a:r>
                        <a:rPr lang="en-US" altLang="ko-KR" sz="1400" baseline="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</a:tr>
              <a:tr h="3235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table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DB table</a:t>
                      </a:r>
                      <a:r>
                        <a:rPr lang="ko-KR" altLang="en-US" sz="1400" dirty="0" smtClean="0"/>
                        <a:t>의 이름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</a:tr>
              <a:tr h="3235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columns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보여줄 열을 지정</a:t>
                      </a:r>
                      <a:r>
                        <a:rPr lang="en-US" altLang="ko-KR" sz="1400" dirty="0" smtClean="0"/>
                        <a:t>. Null</a:t>
                      </a:r>
                      <a:r>
                        <a:rPr lang="ko-KR" altLang="en-US" sz="1400" dirty="0" smtClean="0"/>
                        <a:t>을 하면 보든 열을 보여줌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</a:tr>
              <a:tr h="45214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selection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어떤 행을 검색할지 정함</a:t>
                      </a:r>
                      <a:r>
                        <a:rPr lang="en-US" altLang="ko-KR" sz="1400" dirty="0" smtClean="0"/>
                        <a:t>. WHERE</a:t>
                      </a:r>
                      <a:r>
                        <a:rPr lang="ko-KR" altLang="en-US" sz="1400" dirty="0" smtClean="0"/>
                        <a:t>에 해당하는 내용으로 </a:t>
                      </a:r>
                      <a:r>
                        <a:rPr lang="en-US" altLang="ko-KR" sz="1400" dirty="0" smtClean="0"/>
                        <a:t>null</a:t>
                      </a:r>
                      <a:r>
                        <a:rPr lang="ko-KR" altLang="en-US" sz="1400" dirty="0" smtClean="0"/>
                        <a:t>을 지정하면 모든 행을 출력</a:t>
                      </a:r>
                      <a:endParaRPr lang="ko-KR" altLang="en-US" sz="1400" dirty="0"/>
                    </a:p>
                  </a:txBody>
                  <a:tcPr/>
                </a:tc>
              </a:tr>
              <a:tr h="3235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/>
                        <a:t>groupBy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GROUP</a:t>
                      </a:r>
                      <a:r>
                        <a:rPr lang="en-US" altLang="ko-KR" sz="1400" baseline="0" dirty="0" smtClean="0"/>
                        <a:t> BY</a:t>
                      </a:r>
                      <a:r>
                        <a:rPr lang="ko-KR" altLang="en-US" sz="1400" baseline="0" dirty="0" smtClean="0"/>
                        <a:t>에 해당하는 내용으로 특정 속성을 기준으로 그룹을 지어 출력</a:t>
                      </a:r>
                      <a:r>
                        <a:rPr lang="en-US" altLang="ko-KR" sz="1400" baseline="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</a:tr>
              <a:tr h="45214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having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GROUP</a:t>
                      </a:r>
                      <a:r>
                        <a:rPr lang="en-US" altLang="ko-KR" sz="1400" baseline="0" dirty="0" smtClean="0"/>
                        <a:t> BY</a:t>
                      </a:r>
                      <a:r>
                        <a:rPr lang="ko-KR" altLang="en-US" sz="1400" baseline="0" dirty="0" smtClean="0"/>
                        <a:t>에서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조건을 정하는 부분</a:t>
                      </a:r>
                      <a:r>
                        <a:rPr lang="en-US" altLang="ko-KR" sz="1400" baseline="0" dirty="0" smtClean="0"/>
                        <a:t>. </a:t>
                      </a:r>
                      <a:r>
                        <a:rPr lang="ko-KR" altLang="en-US" sz="1400" baseline="0" dirty="0" smtClean="0"/>
                        <a:t>해당 속성 기준으로 조건을 만족시키는 부분 출력</a:t>
                      </a:r>
                      <a:endParaRPr lang="ko-KR" altLang="en-US" sz="1400" dirty="0" smtClean="0"/>
                    </a:p>
                  </a:txBody>
                  <a:tcPr/>
                </a:tc>
              </a:tr>
              <a:tr h="3235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/>
                        <a:t>orderBy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ORDER</a:t>
                      </a:r>
                      <a:r>
                        <a:rPr lang="en-US" altLang="ko-KR" sz="1400" baseline="0" dirty="0" smtClean="0"/>
                        <a:t> BY</a:t>
                      </a:r>
                      <a:r>
                        <a:rPr lang="ko-KR" altLang="en-US" sz="1400" baseline="0" dirty="0" smtClean="0"/>
                        <a:t>에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해당하는 내용으로 행을 어느 속성 기준으로 정렬시킬 지 정함</a:t>
                      </a:r>
                      <a:r>
                        <a:rPr lang="en-US" altLang="ko-KR" sz="1400" baseline="0" dirty="0" smtClean="0"/>
                        <a:t>. </a:t>
                      </a:r>
                      <a:endParaRPr lang="ko-KR" altLang="en-US" sz="1400" dirty="0"/>
                    </a:p>
                  </a:txBody>
                  <a:tcPr/>
                </a:tc>
              </a:tr>
              <a:tr h="3235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/>
                        <a:t>Linit</a:t>
                      </a:r>
                      <a:r>
                        <a:rPr lang="en-US" altLang="ko-KR" sz="140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LIMIT</a:t>
                      </a:r>
                      <a:r>
                        <a:rPr lang="ko-KR" altLang="en-US" sz="1400" dirty="0" smtClean="0"/>
                        <a:t>에 해당하는 내용으로 출력 행의 수를 제한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00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Select </a:t>
            </a:r>
            <a:r>
              <a:rPr lang="ko-KR" altLang="en-US" dirty="0"/>
              <a:t>간단 예제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Select </a:t>
            </a:r>
            <a:r>
              <a:rPr lang="ko-KR" altLang="en-US" dirty="0" smtClean="0"/>
              <a:t>예제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204864"/>
            <a:ext cx="7043419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81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검색에 대한 쿼리 결과는 대단히 양이 많을 수 있으므로 </a:t>
            </a:r>
            <a:r>
              <a:rPr lang="en-US" altLang="ko-KR" dirty="0"/>
              <a:t>cursor </a:t>
            </a:r>
            <a:r>
              <a:rPr lang="ko-KR" altLang="en-US" dirty="0"/>
              <a:t>라는 </a:t>
            </a:r>
            <a:r>
              <a:rPr lang="ko-KR" altLang="en-US" dirty="0" smtClean="0"/>
              <a:t>클래</a:t>
            </a:r>
            <a:r>
              <a:rPr lang="ko-KR" altLang="en-US" dirty="0"/>
              <a:t>스</a:t>
            </a:r>
            <a:r>
              <a:rPr lang="ko-KR" altLang="en-US" dirty="0" smtClean="0"/>
              <a:t>를 </a:t>
            </a:r>
            <a:r>
              <a:rPr lang="ko-KR" altLang="en-US" dirty="0"/>
              <a:t>활용한다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Cursor </a:t>
            </a:r>
            <a:r>
              <a:rPr lang="ko-KR" altLang="en-US" dirty="0"/>
              <a:t>는 조금 더 쉽게 이야기하면 </a:t>
            </a:r>
            <a:r>
              <a:rPr lang="en-US" altLang="ko-KR" dirty="0"/>
              <a:t>for </a:t>
            </a:r>
            <a:r>
              <a:rPr lang="ko-KR" altLang="en-US" dirty="0"/>
              <a:t>문의 제어 변수와 유사하다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랜덤 액세스를 지원하므로 임의 위치로 이동하여 레코드를 읽을 수 있다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커서를 활용하면 많은 양의 데이터도 위치를 가리키는 특성 덕에 부화를 줄일 수가 있다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위치를 가리키기 위한 클래스 </a:t>
            </a:r>
            <a:r>
              <a:rPr lang="en-US" altLang="ko-KR" dirty="0" smtClean="0"/>
              <a:t>- Cursor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33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698697"/>
              </p:ext>
            </p:extLst>
          </p:nvPr>
        </p:nvGraphicFramePr>
        <p:xfrm>
          <a:off x="467544" y="1772816"/>
          <a:ext cx="8229600" cy="36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5117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메서드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설명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Close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결과셋을</a:t>
                      </a:r>
                      <a:r>
                        <a:rPr lang="ko-KR" altLang="en-US" dirty="0" smtClean="0"/>
                        <a:t> 닫는다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getColumnCount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컬럼의</a:t>
                      </a:r>
                      <a:r>
                        <a:rPr lang="ko-KR" altLang="en-US" dirty="0" smtClean="0"/>
                        <a:t> 개수를 구한다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getColumnIndex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이름으로부터 </a:t>
                      </a:r>
                      <a:r>
                        <a:rPr lang="ko-KR" altLang="en-US" dirty="0" err="1" smtClean="0"/>
                        <a:t>컬럼</a:t>
                      </a:r>
                      <a:r>
                        <a:rPr lang="ko-KR" altLang="en-US" dirty="0" smtClean="0"/>
                        <a:t> 번호를 구한다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getColumnName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번호로부터 </a:t>
                      </a:r>
                      <a:r>
                        <a:rPr lang="ko-KR" altLang="en-US" dirty="0" err="1" smtClean="0"/>
                        <a:t>컬럼</a:t>
                      </a:r>
                      <a:r>
                        <a:rPr lang="ko-KR" altLang="en-US" dirty="0" smtClean="0"/>
                        <a:t> 이름을 구한다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getCount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결과셋의</a:t>
                      </a:r>
                      <a:r>
                        <a:rPr lang="ko-KR" altLang="en-US" dirty="0" smtClean="0"/>
                        <a:t> 레코드 개수를 구한다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getInt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컬럼값을</a:t>
                      </a:r>
                      <a:r>
                        <a:rPr lang="ko-KR" altLang="en-US" dirty="0" smtClean="0"/>
                        <a:t> 정수로 구한다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인수로 </a:t>
                      </a:r>
                      <a:r>
                        <a:rPr lang="ko-KR" altLang="en-US" dirty="0" err="1" smtClean="0"/>
                        <a:t>컬럼</a:t>
                      </a:r>
                      <a:r>
                        <a:rPr lang="ko-KR" altLang="en-US" dirty="0" smtClean="0"/>
                        <a:t> 번호를 전달한다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getDouble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컬럼값을</a:t>
                      </a:r>
                      <a:r>
                        <a:rPr lang="ko-KR" altLang="en-US" dirty="0" smtClean="0"/>
                        <a:t> 실수로 구한다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getString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컬럼값을</a:t>
                      </a:r>
                      <a:r>
                        <a:rPr lang="ko-KR" altLang="en-US" dirty="0" smtClean="0"/>
                        <a:t> 문자열로 구한다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Cursor </a:t>
            </a:r>
            <a:r>
              <a:rPr lang="ko-KR" altLang="en-US" dirty="0" smtClean="0"/>
              <a:t>의 </a:t>
            </a:r>
            <a:r>
              <a:rPr lang="ko-KR" altLang="en-US" dirty="0" err="1" smtClean="0"/>
              <a:t>메서드</a:t>
            </a:r>
            <a:r>
              <a:rPr lang="ko-KR" altLang="en-US" dirty="0" smtClean="0"/>
              <a:t> 목록</a:t>
            </a:r>
            <a:r>
              <a:rPr lang="en-US" altLang="ko-KR" dirty="0" smtClean="0"/>
              <a:t>(1/2)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40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945380"/>
              </p:ext>
            </p:extLst>
          </p:nvPr>
        </p:nvGraphicFramePr>
        <p:xfrm>
          <a:off x="467544" y="1772816"/>
          <a:ext cx="8229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5117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메서드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설명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moveToFirst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첫 레코드 위치로 이동한다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err="1" smtClean="0"/>
                        <a:t>결과셋이</a:t>
                      </a:r>
                      <a:r>
                        <a:rPr lang="ko-KR" altLang="en-US" dirty="0" smtClean="0"/>
                        <a:t> 비어 있으면 </a:t>
                      </a:r>
                      <a:r>
                        <a:rPr lang="en-US" altLang="ko-KR" dirty="0" smtClean="0"/>
                        <a:t>false </a:t>
                      </a:r>
                      <a:r>
                        <a:rPr lang="ko-KR" altLang="en-US" dirty="0" smtClean="0"/>
                        <a:t>를 </a:t>
                      </a:r>
                      <a:r>
                        <a:rPr lang="ko-KR" altLang="en-US" dirty="0" err="1" smtClean="0"/>
                        <a:t>리턴한다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/>
                        <a:t>moveToLast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마지막 레코드 위치로 이동한다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err="1" smtClean="0"/>
                        <a:t>결과셋이</a:t>
                      </a:r>
                      <a:r>
                        <a:rPr lang="ko-KR" altLang="en-US" dirty="0" smtClean="0"/>
                        <a:t> 비어 있으면 </a:t>
                      </a:r>
                      <a:r>
                        <a:rPr lang="en-US" altLang="ko-KR" dirty="0" smtClean="0"/>
                        <a:t>false </a:t>
                      </a:r>
                      <a:r>
                        <a:rPr lang="ko-KR" altLang="en-US" dirty="0" smtClean="0"/>
                        <a:t>를 </a:t>
                      </a:r>
                      <a:r>
                        <a:rPr lang="ko-KR" altLang="en-US" dirty="0" err="1" smtClean="0"/>
                        <a:t>리턴한다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/>
                        <a:t>moveToNext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다음 레코드 위치로 이동한다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마지막 레코드이면 </a:t>
                      </a:r>
                      <a:r>
                        <a:rPr lang="en-US" altLang="ko-KR" dirty="0" smtClean="0"/>
                        <a:t>false </a:t>
                      </a:r>
                      <a:r>
                        <a:rPr lang="ko-KR" altLang="en-US" dirty="0" smtClean="0"/>
                        <a:t>를 </a:t>
                      </a:r>
                      <a:r>
                        <a:rPr lang="ko-KR" altLang="en-US" dirty="0" err="1" smtClean="0"/>
                        <a:t>리턴한다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/>
                        <a:t>moveToPrevious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이전 레코드로 이동한다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첫 레코드이면 </a:t>
                      </a:r>
                      <a:r>
                        <a:rPr lang="en-US" altLang="ko-KR" dirty="0" smtClean="0"/>
                        <a:t>false </a:t>
                      </a:r>
                      <a:r>
                        <a:rPr lang="ko-KR" altLang="en-US" dirty="0" smtClean="0"/>
                        <a:t>를 </a:t>
                      </a:r>
                      <a:r>
                        <a:rPr lang="ko-KR" altLang="en-US" dirty="0" err="1" smtClean="0"/>
                        <a:t>리턴한다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/>
                        <a:t>moveToPosition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임의의 위치로 이동한다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Cursor </a:t>
            </a:r>
            <a:r>
              <a:rPr lang="ko-KR" altLang="en-US" dirty="0" smtClean="0"/>
              <a:t>의 </a:t>
            </a:r>
            <a:r>
              <a:rPr lang="ko-KR" altLang="en-US" dirty="0" err="1" smtClean="0"/>
              <a:t>메서드</a:t>
            </a:r>
            <a:r>
              <a:rPr lang="ko-KR" altLang="en-US" dirty="0" smtClean="0"/>
              <a:t> 목록</a:t>
            </a:r>
            <a:r>
              <a:rPr lang="en-US" altLang="ko-KR" dirty="0" smtClean="0"/>
              <a:t>(2/2)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938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커서를 어댑터에 </a:t>
            </a:r>
            <a:r>
              <a:rPr lang="ko-KR" altLang="en-US" dirty="0" err="1"/>
              <a:t>바인딩해서</a:t>
            </a:r>
            <a:r>
              <a:rPr lang="ko-KR" altLang="en-US" dirty="0"/>
              <a:t> </a:t>
            </a:r>
            <a:r>
              <a:rPr lang="ko-KR" altLang="en-US" dirty="0" smtClean="0"/>
              <a:t>리스</a:t>
            </a:r>
            <a:r>
              <a:rPr lang="ko-KR" altLang="en-US" dirty="0"/>
              <a:t>트</a:t>
            </a:r>
            <a:r>
              <a:rPr lang="ko-KR" altLang="en-US" dirty="0" smtClean="0"/>
              <a:t> </a:t>
            </a:r>
            <a:r>
              <a:rPr lang="ko-KR" altLang="en-US" dirty="0" err="1"/>
              <a:t>뷰로</a:t>
            </a:r>
            <a:r>
              <a:rPr lang="ko-KR" altLang="en-US" dirty="0"/>
              <a:t> </a:t>
            </a:r>
            <a:r>
              <a:rPr lang="ko-KR" altLang="en-US" dirty="0" smtClean="0"/>
              <a:t>출력함</a:t>
            </a:r>
            <a:endParaRPr lang="en-US" altLang="ko-KR" dirty="0" smtClean="0"/>
          </a:p>
          <a:p>
            <a:r>
              <a:rPr lang="ko-KR" altLang="en-US" dirty="0" err="1" smtClean="0"/>
              <a:t>생성</a:t>
            </a:r>
            <a:r>
              <a:rPr lang="ko-KR" altLang="en-US" dirty="0" err="1"/>
              <a:t>자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SimpleCursorAdapter</a:t>
            </a:r>
            <a:r>
              <a:rPr lang="en-US" altLang="ko-KR" dirty="0" smtClean="0"/>
              <a:t>(Context </a:t>
            </a:r>
            <a:r>
              <a:rPr lang="en-US" altLang="ko-KR" dirty="0" err="1" smtClean="0"/>
              <a:t>context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layout, Cursor c, String[] from,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[] to)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커서를 </a:t>
            </a:r>
            <a:r>
              <a:rPr lang="ko-KR" altLang="en-US" dirty="0" err="1"/>
              <a:t>바인딩하는</a:t>
            </a:r>
            <a:r>
              <a:rPr lang="ko-KR" altLang="en-US" dirty="0"/>
              <a:t> </a:t>
            </a:r>
            <a:r>
              <a:rPr lang="ko-KR" altLang="en-US" dirty="0" smtClean="0"/>
              <a:t>클래</a:t>
            </a:r>
            <a:r>
              <a:rPr lang="ko-KR" altLang="en-US" dirty="0"/>
              <a:t>스</a:t>
            </a:r>
            <a:r>
              <a:rPr lang="ko-KR" altLang="en-US" dirty="0" smtClean="0"/>
              <a:t> </a:t>
            </a:r>
            <a:r>
              <a:rPr lang="en-US" altLang="ko-KR" dirty="0"/>
              <a:t>- </a:t>
            </a:r>
            <a:r>
              <a:rPr lang="en-US" altLang="ko-KR" dirty="0" err="1" smtClean="0"/>
              <a:t>SimpleCursorAdapter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64597"/>
              </p:ext>
            </p:extLst>
          </p:nvPr>
        </p:nvGraphicFramePr>
        <p:xfrm>
          <a:off x="539552" y="3356992"/>
          <a:ext cx="80648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633670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설명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context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컨텍스트를</a:t>
                      </a:r>
                      <a:r>
                        <a:rPr lang="ko-KR" altLang="en-US" dirty="0" smtClean="0"/>
                        <a:t> 의미함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보통 메인 </a:t>
                      </a:r>
                      <a:r>
                        <a:rPr lang="ko-KR" altLang="en-US" dirty="0" err="1" smtClean="0"/>
                        <a:t>액티비티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layout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커서를 출력할 레이아웃을 의미함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검색한 데이터의 원본을 가리키는 커서를 의미함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from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검색한 데이터의 열 이름을 배열로 지정함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각 열이 어느 </a:t>
                      </a:r>
                      <a:r>
                        <a:rPr lang="ko-KR" altLang="en-US" dirty="0" err="1" smtClean="0"/>
                        <a:t>위젯으로</a:t>
                      </a:r>
                      <a:r>
                        <a:rPr lang="ko-KR" altLang="en-US" dirty="0" smtClean="0"/>
                        <a:t> 출력될지 </a:t>
                      </a:r>
                      <a:r>
                        <a:rPr lang="ko-KR" altLang="en-US" dirty="0" err="1" smtClean="0"/>
                        <a:t>위젯의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id</a:t>
                      </a:r>
                      <a:r>
                        <a:rPr lang="ko-KR" altLang="en-US" dirty="0" smtClean="0"/>
                        <a:t>를 배열로 지정함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2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SimpleCursorAdapter</a:t>
            </a:r>
            <a:r>
              <a:rPr lang="en-US" altLang="ko-KR" dirty="0"/>
              <a:t> </a:t>
            </a:r>
            <a:r>
              <a:rPr lang="ko-KR" altLang="en-US" dirty="0" smtClean="0"/>
              <a:t>생성 예제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SimpleCursorAdapter</a:t>
            </a:r>
            <a:r>
              <a:rPr lang="ko-KR" altLang="en-US" dirty="0" smtClean="0"/>
              <a:t> </a:t>
            </a:r>
            <a:r>
              <a:rPr lang="ko-KR" altLang="en-US" dirty="0"/>
              <a:t>생성 </a:t>
            </a:r>
            <a:r>
              <a:rPr lang="ko-KR" altLang="en-US" dirty="0" smtClean="0"/>
              <a:t>예제</a:t>
            </a:r>
            <a:endParaRPr lang="ko-KR" altLang="en-US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7854652" cy="4198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798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데이터 베이스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논리적으로 연관된 하나 이상의 자료의 모음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어떠한 데이터를 고도로 구조화함으로써 검색과 갱신의 효율화를 꾀한다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몇 개의 자료 파일을 조직적으로 통합하여 </a:t>
            </a:r>
            <a:r>
              <a:rPr lang="ko-KR" altLang="en-US" b="1" dirty="0" smtClean="0"/>
              <a:t>자료항목의 중복을 없애고 자료를 구조화하여 기억시켜 놓은 자료</a:t>
            </a:r>
            <a:r>
              <a:rPr lang="ko-KR" altLang="en-US" dirty="0" smtClean="0"/>
              <a:t>의 집합체</a:t>
            </a:r>
            <a:r>
              <a:rPr lang="en-US" altLang="ko-KR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SQLite </a:t>
            </a:r>
            <a:r>
              <a:rPr lang="ko-KR" altLang="en-US" dirty="0" smtClean="0"/>
              <a:t>를 배우기 전에</a:t>
            </a:r>
            <a:r>
              <a:rPr lang="en-US" altLang="ko-KR" dirty="0" smtClean="0"/>
              <a:t>..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318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SQL </a:t>
            </a:r>
            <a:r>
              <a:rPr lang="en-US" altLang="ko-KR" dirty="0">
                <a:effectLst/>
              </a:rPr>
              <a:t>[structured query language]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데이터베이스를 사용할 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데이터베이스에 접근할 수 있는 데이터베이스 하부 언어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구조화 </a:t>
            </a:r>
            <a:r>
              <a:rPr lang="ko-KR" altLang="en-US" dirty="0" err="1" smtClean="0"/>
              <a:t>질의어</a:t>
            </a:r>
            <a:r>
              <a:rPr lang="ko-KR" altLang="en-US" dirty="0" smtClean="0"/>
              <a:t> 라 한다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데이터 </a:t>
            </a:r>
            <a:r>
              <a:rPr lang="ko-KR" altLang="en-US" dirty="0" err="1" smtClean="0"/>
              <a:t>정의어</a:t>
            </a:r>
            <a:r>
              <a:rPr lang="en-US" altLang="ko-KR" dirty="0" smtClean="0"/>
              <a:t>(DDL)</a:t>
            </a:r>
            <a:r>
              <a:rPr lang="ko-KR" altLang="en-US" dirty="0" smtClean="0"/>
              <a:t>와</a:t>
            </a:r>
            <a:r>
              <a:rPr lang="en-US" altLang="ko-KR" dirty="0" smtClean="0"/>
              <a:t> </a:t>
            </a:r>
            <a:r>
              <a:rPr lang="ko-KR" altLang="en-US" dirty="0" smtClean="0"/>
              <a:t>데이터 </a:t>
            </a:r>
            <a:r>
              <a:rPr lang="ko-KR" altLang="en-US" dirty="0" err="1" smtClean="0"/>
              <a:t>조작어</a:t>
            </a:r>
            <a:r>
              <a:rPr lang="en-US" altLang="ko-KR" dirty="0" smtClean="0"/>
              <a:t>(DML)</a:t>
            </a:r>
            <a:r>
              <a:rPr lang="ko-KR" altLang="en-US" dirty="0" smtClean="0"/>
              <a:t>를 포함한 데이터베이스용 질의언어의 일종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SQL </a:t>
            </a:r>
            <a:r>
              <a:rPr lang="ko-KR" altLang="en-US" dirty="0" smtClean="0"/>
              <a:t>은 관계사상</a:t>
            </a:r>
            <a:r>
              <a:rPr lang="en-US" altLang="ko-KR" dirty="0" smtClean="0"/>
              <a:t>(relation mapping) </a:t>
            </a:r>
            <a:r>
              <a:rPr lang="ko-KR" altLang="en-US" dirty="0" smtClean="0"/>
              <a:t>을 기초로 한 대표적인 언어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SQL</a:t>
            </a:r>
            <a:r>
              <a:rPr lang="ko-KR" altLang="en-US" dirty="0"/>
              <a:t> </a:t>
            </a:r>
            <a:r>
              <a:rPr lang="ko-KR" altLang="en-US" dirty="0" smtClean="0"/>
              <a:t>은 단순한 질의 기능뿐만 아니라 데이터 정의 기능과 조작기능을 갖춤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756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SQLite </a:t>
            </a:r>
          </a:p>
          <a:p>
            <a:pPr lvl="1"/>
            <a:r>
              <a:rPr lang="en-US" altLang="ko-KR" dirty="0" smtClean="0"/>
              <a:t>2000</a:t>
            </a:r>
            <a:r>
              <a:rPr lang="ko-KR" altLang="en-US" dirty="0" smtClean="0"/>
              <a:t>년도 </a:t>
            </a:r>
            <a:r>
              <a:rPr lang="ko-KR" altLang="en-US" dirty="0" err="1" smtClean="0"/>
              <a:t>리처드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힙</a:t>
            </a:r>
            <a:r>
              <a:rPr lang="en-US" altLang="ko-KR" dirty="0" smtClean="0"/>
              <a:t>(Richard </a:t>
            </a:r>
            <a:r>
              <a:rPr lang="en-US" altLang="ko-KR" dirty="0" err="1" smtClean="0"/>
              <a:t>Hipp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박사에 의해 개발된 무료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엔진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거대한 </a:t>
            </a:r>
            <a:r>
              <a:rPr lang="en-US" altLang="ko-KR" dirty="0" smtClean="0"/>
              <a:t>DBMS</a:t>
            </a:r>
            <a:r>
              <a:rPr lang="ko-KR" altLang="en-US" dirty="0" smtClean="0"/>
              <a:t>에 비할 바는 아니지만 안정적이고 용량이 작아 </a:t>
            </a:r>
            <a:r>
              <a:rPr lang="ko-KR" altLang="en-US" dirty="0" err="1" smtClean="0"/>
              <a:t>쇼규모</a:t>
            </a:r>
            <a:r>
              <a:rPr lang="ko-KR" altLang="en-US" dirty="0" smtClean="0"/>
              <a:t> 의 데이터베이스에 적합하다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흔히 </a:t>
            </a:r>
            <a:r>
              <a:rPr lang="ko-KR" altLang="en-US" dirty="0" err="1" smtClean="0"/>
              <a:t>아이폰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심비안</a:t>
            </a:r>
            <a:r>
              <a:rPr lang="ko-KR" altLang="en-US" dirty="0" smtClean="0"/>
              <a:t> 등의 </a:t>
            </a:r>
            <a:r>
              <a:rPr lang="ko-KR" altLang="en-US" dirty="0" err="1" smtClean="0"/>
              <a:t>모바일</a:t>
            </a:r>
            <a:r>
              <a:rPr lang="ko-KR" altLang="en-US" dirty="0" smtClean="0"/>
              <a:t> 환경에 많이 채용되어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휴대용 </a:t>
            </a:r>
            <a:r>
              <a:rPr lang="en-US" altLang="ko-KR" dirty="0" smtClean="0"/>
              <a:t>MP3 </a:t>
            </a:r>
            <a:r>
              <a:rPr lang="ko-KR" altLang="en-US" dirty="0" smtClean="0"/>
              <a:t>등에도 널리 활용된다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안드로이드에서의</a:t>
            </a:r>
            <a:r>
              <a:rPr lang="ko-KR" altLang="en-US" dirty="0" smtClean="0"/>
              <a:t> </a:t>
            </a:r>
            <a:r>
              <a:rPr lang="en-US" altLang="ko-KR" dirty="0" smtClean="0"/>
              <a:t>SQLite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52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데이터를 저장하는 데 하나의 파일만을 사용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SQLite</a:t>
            </a:r>
            <a:r>
              <a:rPr lang="ko-KR" altLang="en-US" dirty="0" smtClean="0"/>
              <a:t>는 </a:t>
            </a:r>
            <a:r>
              <a:rPr lang="ko-KR" altLang="en-US" dirty="0" err="1" smtClean="0"/>
              <a:t>서버형이</a:t>
            </a:r>
            <a:r>
              <a:rPr lang="ko-KR" altLang="en-US" dirty="0" smtClean="0"/>
              <a:t> 아니기 때문에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데이터는 단 하나의 파일에 정리되어 있다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단</a:t>
            </a:r>
            <a:r>
              <a:rPr lang="en-US" altLang="ko-KR" dirty="0" smtClean="0"/>
              <a:t> </a:t>
            </a:r>
            <a:r>
              <a:rPr lang="ko-KR" altLang="en-US" dirty="0" smtClean="0"/>
              <a:t>복수 사용자는 지원하지 않는다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r>
              <a:rPr lang="ko-KR" altLang="en-US" dirty="0" smtClean="0"/>
              <a:t>용량이 작고 </a:t>
            </a:r>
            <a:r>
              <a:rPr lang="en-US" altLang="ko-KR" dirty="0" smtClean="0"/>
              <a:t>C</a:t>
            </a:r>
            <a:r>
              <a:rPr lang="ko-KR" altLang="en-US" dirty="0" smtClean="0"/>
              <a:t>언어로 되어 있어 속도가 매우 빠르다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ko-KR" altLang="en-US" dirty="0" err="1" smtClean="0"/>
              <a:t>안드로이드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SDK</a:t>
            </a:r>
            <a:r>
              <a:rPr lang="ko-KR" altLang="en-US" dirty="0" smtClean="0"/>
              <a:t>에 </a:t>
            </a:r>
            <a:r>
              <a:rPr lang="en-US" altLang="ko-KR" dirty="0" smtClean="0"/>
              <a:t>SQLite </a:t>
            </a:r>
            <a:r>
              <a:rPr lang="ko-KR" altLang="en-US" dirty="0"/>
              <a:t>라이브러리를 포함하고 있으므로 별도의 설정은 필요 없다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안드로이드에서의</a:t>
            </a:r>
            <a:r>
              <a:rPr lang="ko-KR" altLang="en-US" dirty="0" smtClean="0"/>
              <a:t> </a:t>
            </a:r>
            <a:r>
              <a:rPr lang="en-US" altLang="ko-KR" dirty="0" smtClean="0"/>
              <a:t>SQLite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968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sz="2300" dirty="0" smtClean="0"/>
              <a:t>NULL : The </a:t>
            </a:r>
            <a:r>
              <a:rPr lang="en-US" altLang="ko-KR" sz="2300" dirty="0"/>
              <a:t>value is a NULL value</a:t>
            </a:r>
            <a:r>
              <a:rPr lang="en-US" altLang="ko-KR" sz="2300" dirty="0" smtClean="0"/>
              <a:t>.</a:t>
            </a:r>
          </a:p>
          <a:p>
            <a:endParaRPr lang="en-US" altLang="ko-KR" sz="2300" dirty="0"/>
          </a:p>
          <a:p>
            <a:r>
              <a:rPr lang="en-US" altLang="ko-KR" sz="2300" dirty="0" smtClean="0"/>
              <a:t>INTEGER : </a:t>
            </a:r>
            <a:r>
              <a:rPr lang="en-US" altLang="ko-KR" sz="2300" dirty="0"/>
              <a:t>The value is a signed integer, stored in 1, 2, 3, 4, 6, or 8 bytes depending on the magnitude of the value</a:t>
            </a:r>
            <a:r>
              <a:rPr lang="en-US" altLang="ko-KR" sz="2300" dirty="0" smtClean="0"/>
              <a:t>.</a:t>
            </a:r>
          </a:p>
          <a:p>
            <a:endParaRPr lang="en-US" altLang="ko-KR" sz="2300" dirty="0"/>
          </a:p>
          <a:p>
            <a:r>
              <a:rPr lang="en-US" altLang="ko-KR" sz="2300" dirty="0" smtClean="0"/>
              <a:t>REAL : </a:t>
            </a:r>
            <a:r>
              <a:rPr lang="en-US" altLang="ko-KR" sz="2300" dirty="0"/>
              <a:t>The value is a floating point </a:t>
            </a:r>
            <a:r>
              <a:rPr lang="en-US" altLang="ko-KR" sz="2300" dirty="0" smtClean="0"/>
              <a:t>value</a:t>
            </a:r>
          </a:p>
          <a:p>
            <a:endParaRPr lang="en-US" altLang="ko-KR" sz="2300" dirty="0"/>
          </a:p>
          <a:p>
            <a:r>
              <a:rPr lang="en-US" altLang="ko-KR" sz="2300" dirty="0" smtClean="0"/>
              <a:t>TEXT : </a:t>
            </a:r>
            <a:r>
              <a:rPr lang="en-US" altLang="ko-KR" sz="2300" dirty="0"/>
              <a:t>The value is a text string, stored using the database encoding (UTF-8, UTF-16BE or UTF-16LE</a:t>
            </a:r>
            <a:r>
              <a:rPr lang="en-US" altLang="ko-KR" sz="2300" dirty="0" smtClean="0"/>
              <a:t>).</a:t>
            </a:r>
          </a:p>
          <a:p>
            <a:endParaRPr lang="en-US" altLang="ko-KR" sz="2300" dirty="0"/>
          </a:p>
          <a:p>
            <a:r>
              <a:rPr lang="en-US" altLang="ko-KR" sz="2300" dirty="0" smtClean="0"/>
              <a:t>BLOB(Binary Large Object) :  </a:t>
            </a:r>
            <a:r>
              <a:rPr lang="en-US" altLang="ko-KR" sz="2300" dirty="0"/>
              <a:t>The value is a blob of data, stored exactly as it was input.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SQLite Data types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92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안드로이드는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를 관리하는 </a:t>
            </a:r>
            <a:r>
              <a:rPr lang="en-US" altLang="ko-KR" dirty="0" err="1" smtClean="0"/>
              <a:t>SQLiteOpenHelper</a:t>
            </a:r>
            <a:r>
              <a:rPr lang="en-US" altLang="ko-KR" dirty="0" smtClean="0"/>
              <a:t> </a:t>
            </a:r>
            <a:r>
              <a:rPr lang="ko-KR" altLang="en-US" dirty="0" smtClean="0"/>
              <a:t>라는</a:t>
            </a:r>
            <a:r>
              <a:rPr lang="en-US" altLang="ko-KR" dirty="0" smtClean="0"/>
              <a:t> </a:t>
            </a:r>
            <a:r>
              <a:rPr lang="ko-KR" altLang="en-US" dirty="0" smtClean="0"/>
              <a:t>도우미 클래스를 제공하는데 이름 그대로 </a:t>
            </a:r>
            <a:r>
              <a:rPr lang="en-US" altLang="ko-KR" dirty="0" smtClean="0"/>
              <a:t>DB</a:t>
            </a:r>
            <a:r>
              <a:rPr lang="ko-KR" altLang="en-US" dirty="0" smtClean="0"/>
              <a:t>를 생성 및 </a:t>
            </a:r>
            <a:r>
              <a:rPr lang="ko-KR" altLang="en-US" dirty="0" err="1" smtClean="0"/>
              <a:t>오픈하는</a:t>
            </a:r>
            <a:r>
              <a:rPr lang="ko-KR" altLang="en-US" dirty="0" smtClean="0"/>
              <a:t> 처리를 담당한다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즉 </a:t>
            </a:r>
            <a:r>
              <a:rPr lang="ko-KR" altLang="en-US" dirty="0" err="1" smtClean="0"/>
              <a:t>어떤식으로</a:t>
            </a:r>
            <a:r>
              <a:rPr lang="ko-KR" altLang="en-US" dirty="0" smtClean="0"/>
              <a:t>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객체를 생성할 것인지는 이 도우미가 판단하도록 되어있다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ko-KR" altLang="en-US" dirty="0" smtClean="0"/>
              <a:t>따라서 </a:t>
            </a:r>
            <a:r>
              <a:rPr lang="en-US" altLang="ko-KR" dirty="0" err="1" smtClean="0"/>
              <a:t>onCreate</a:t>
            </a:r>
            <a:r>
              <a:rPr lang="en-US" altLang="ko-KR" dirty="0" smtClean="0"/>
              <a:t> , </a:t>
            </a:r>
            <a:r>
              <a:rPr lang="en-US" altLang="ko-KR" dirty="0" err="1" smtClean="0"/>
              <a:t>onUpgrade</a:t>
            </a:r>
            <a:r>
              <a:rPr lang="en-US" altLang="ko-KR" dirty="0" smtClean="0"/>
              <a:t> </a:t>
            </a:r>
            <a:r>
              <a:rPr lang="ko-KR" altLang="en-US" dirty="0" smtClean="0"/>
              <a:t>등의 </a:t>
            </a:r>
            <a:r>
              <a:rPr lang="ko-KR" altLang="en-US" dirty="0" err="1" smtClean="0"/>
              <a:t>메서드에</a:t>
            </a:r>
            <a:r>
              <a:rPr lang="ko-KR" altLang="en-US" dirty="0" smtClean="0"/>
              <a:t> 명령만 채워 놓았다면 더 이상 신경 쓰지 않아도 좋다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SQLiteOpenHelper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72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생성자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SQLiteOpenHelper</a:t>
            </a:r>
            <a:r>
              <a:rPr lang="en-US" altLang="ko-KR" dirty="0" smtClean="0"/>
              <a:t>(Context </a:t>
            </a:r>
            <a:r>
              <a:rPr lang="en-US" altLang="ko-KR" dirty="0" err="1" smtClean="0"/>
              <a:t>context</a:t>
            </a:r>
            <a:r>
              <a:rPr lang="en-US" altLang="ko-KR" dirty="0" smtClean="0"/>
              <a:t>, String name, </a:t>
            </a:r>
            <a:r>
              <a:rPr lang="en-US" altLang="ko-KR" dirty="0" err="1" smtClean="0"/>
              <a:t>SQLiteDatabase.CursorFactory</a:t>
            </a:r>
            <a:r>
              <a:rPr lang="en-US" altLang="ko-KR" dirty="0" smtClean="0"/>
              <a:t> factory,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version)</a:t>
            </a:r>
          </a:p>
          <a:p>
            <a:pPr lvl="1"/>
            <a:r>
              <a:rPr lang="ko-KR" altLang="en-US" dirty="0" err="1" smtClean="0"/>
              <a:t>첫번째</a:t>
            </a:r>
            <a:r>
              <a:rPr lang="ko-KR" altLang="en-US" dirty="0" smtClean="0"/>
              <a:t> 인수는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를 생성하는 </a:t>
            </a:r>
            <a:r>
              <a:rPr lang="ko-KR" altLang="en-US" dirty="0" err="1" smtClean="0"/>
              <a:t>컨텍스트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보통은 메인 </a:t>
            </a:r>
            <a:r>
              <a:rPr lang="ko-KR" altLang="en-US" dirty="0" err="1" smtClean="0"/>
              <a:t>엑티비티를</a:t>
            </a:r>
            <a:r>
              <a:rPr lang="ko-KR" altLang="en-US" dirty="0" smtClean="0"/>
              <a:t> 전달한다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Name, version </a:t>
            </a:r>
            <a:r>
              <a:rPr lang="ko-KR" altLang="en-US" dirty="0" smtClean="0"/>
              <a:t>인수로 전달되는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파일의 이름과 버전은 이후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를 생성 및 업데이트 할 때 사용된다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err="1" smtClean="0"/>
              <a:t>세번째</a:t>
            </a:r>
            <a:r>
              <a:rPr lang="ko-KR" altLang="en-US" dirty="0" smtClean="0"/>
              <a:t> 인수는 </a:t>
            </a:r>
            <a:r>
              <a:rPr lang="ko-KR" altLang="en-US" dirty="0" err="1" smtClean="0"/>
              <a:t>커스텀</a:t>
            </a:r>
            <a:r>
              <a:rPr lang="ko-KR" altLang="en-US" dirty="0" smtClean="0"/>
              <a:t> 커서를 사용하고자 </a:t>
            </a:r>
            <a:r>
              <a:rPr lang="ko-KR" altLang="en-US" dirty="0" err="1" smtClean="0"/>
              <a:t>할때</a:t>
            </a:r>
            <a:r>
              <a:rPr lang="ko-KR" altLang="en-US" dirty="0" smtClean="0"/>
              <a:t> 지정하는데 표준 커서를 사용할 경우엔 </a:t>
            </a:r>
            <a:r>
              <a:rPr lang="en-US" altLang="ko-KR" dirty="0" smtClean="0"/>
              <a:t>null </a:t>
            </a:r>
            <a:r>
              <a:rPr lang="ko-KR" altLang="en-US" dirty="0" smtClean="0"/>
              <a:t>로 지정</a:t>
            </a:r>
            <a:r>
              <a:rPr lang="en-US" altLang="ko-KR" dirty="0" smtClean="0"/>
              <a:t>.</a:t>
            </a:r>
          </a:p>
          <a:p>
            <a:pPr marL="393192" lvl="1" indent="0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SQLiteOpenHelper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426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2941</TotalTime>
  <Words>1302</Words>
  <Application>Microsoft Office PowerPoint</Application>
  <PresentationFormat>화면 슬라이드 쇼(4:3)</PresentationFormat>
  <Paragraphs>226</Paragraphs>
  <Slides>28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29" baseType="lpstr">
      <vt:lpstr>광장</vt:lpstr>
      <vt:lpstr>SQLite 소개 및  안드로이드에서의 사용법</vt:lpstr>
      <vt:lpstr>목 차</vt:lpstr>
      <vt:lpstr>SQLite 를 배우기 전에..</vt:lpstr>
      <vt:lpstr>SQL [structured query language] </vt:lpstr>
      <vt:lpstr>안드로이드에서의 SQLite</vt:lpstr>
      <vt:lpstr>안드로이드에서의 SQLite</vt:lpstr>
      <vt:lpstr>SQLite Data types</vt:lpstr>
      <vt:lpstr>SQLiteOpenHelper</vt:lpstr>
      <vt:lpstr>SQLiteOpenHelper</vt:lpstr>
      <vt:lpstr>SQLiteOpenHelper</vt:lpstr>
      <vt:lpstr>SQLiteOpenHelper</vt:lpstr>
      <vt:lpstr>SQLiteOpenHelper</vt:lpstr>
      <vt:lpstr>SQLiteOpenHelper</vt:lpstr>
      <vt:lpstr>SQLiteOpenHelper</vt:lpstr>
      <vt:lpstr>DB에서의 데이터 삽입 - Insert</vt:lpstr>
      <vt:lpstr>데이터 맵 준비</vt:lpstr>
      <vt:lpstr>Insert 예제</vt:lpstr>
      <vt:lpstr>DB에서의 데이터 삭제 - Delete</vt:lpstr>
      <vt:lpstr>Delete 예제</vt:lpstr>
      <vt:lpstr>DB에서의 데이터 갱신 - Update</vt:lpstr>
      <vt:lpstr>Update 예제</vt:lpstr>
      <vt:lpstr>DB에서의 데이터 검색 - Select</vt:lpstr>
      <vt:lpstr>Select 예제</vt:lpstr>
      <vt:lpstr>위치를 가리키기 위한 클래스 - Cursor </vt:lpstr>
      <vt:lpstr>Cursor 의 메서드 목록(1/2)</vt:lpstr>
      <vt:lpstr>Cursor 의 메서드 목록(2/2)</vt:lpstr>
      <vt:lpstr>커서를 바인딩하는 클래스 - SimpleCursorAdapter</vt:lpstr>
      <vt:lpstr>SimpleCursorAdapter 생성 예제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Ruin</dc:creator>
  <cp:lastModifiedBy>ai</cp:lastModifiedBy>
  <cp:revision>82</cp:revision>
  <dcterms:created xsi:type="dcterms:W3CDTF">2011-05-19T11:11:49Z</dcterms:created>
  <dcterms:modified xsi:type="dcterms:W3CDTF">2015-04-06T02:40:38Z</dcterms:modified>
</cp:coreProperties>
</file>