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3" r:id="rId3"/>
    <p:sldId id="321" r:id="rId4"/>
    <p:sldId id="322" r:id="rId5"/>
    <p:sldId id="323" r:id="rId6"/>
    <p:sldId id="324" r:id="rId7"/>
    <p:sldId id="336" r:id="rId8"/>
    <p:sldId id="326" r:id="rId9"/>
    <p:sldId id="327" r:id="rId10"/>
    <p:sldId id="328" r:id="rId11"/>
    <p:sldId id="325" r:id="rId12"/>
    <p:sldId id="319" r:id="rId13"/>
    <p:sldId id="335" r:id="rId14"/>
    <p:sldId id="284" r:id="rId15"/>
    <p:sldId id="283" r:id="rId16"/>
    <p:sldId id="318" r:id="rId17"/>
    <p:sldId id="272" r:id="rId18"/>
    <p:sldId id="285" r:id="rId19"/>
    <p:sldId id="286" r:id="rId20"/>
    <p:sldId id="287" r:id="rId21"/>
    <p:sldId id="291" r:id="rId22"/>
    <p:sldId id="294" r:id="rId23"/>
    <p:sldId id="296" r:id="rId24"/>
    <p:sldId id="297" r:id="rId25"/>
    <p:sldId id="298" r:id="rId26"/>
    <p:sldId id="299" r:id="rId27"/>
    <p:sldId id="300" r:id="rId28"/>
    <p:sldId id="343" r:id="rId29"/>
    <p:sldId id="310" r:id="rId30"/>
    <p:sldId id="311" r:id="rId31"/>
    <p:sldId id="312" r:id="rId32"/>
    <p:sldId id="313" r:id="rId33"/>
    <p:sldId id="320" r:id="rId34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83E9-8906-415C-870E-50FF0F5B12AD}" type="datetimeFigureOut">
              <a:rPr lang="ko-KR" altLang="en-US" smtClean="0"/>
              <a:t>2015-03-13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A48E-5CFA-4897-8786-DEEFEB5A46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1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1A8A8-1FC3-487A-B1E4-06AA800F1CA1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EF324-E922-4E19-8ED9-37F249C4E6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69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EF324-E922-4E19-8ED9-37F249C4E6E8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16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B3FFF0-41E7-4867-929C-B62C96DA87A7}" type="datetimeFigureOut">
              <a:rPr lang="ko-KR" altLang="en-US" smtClean="0"/>
              <a:pPr/>
              <a:t>2015-03-13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759AC3-1820-43AC-953F-FCBD34EBE0B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Android </a:t>
            </a:r>
            <a:br>
              <a:rPr lang="en-US" altLang="ko-KR" dirty="0" smtClean="0"/>
            </a:br>
            <a:r>
              <a:rPr lang="en-US" altLang="ko-KR" dirty="0" smtClean="0"/>
              <a:t>Activity &amp; View &amp; Layout</a:t>
            </a:r>
            <a:endParaRPr lang="ko-KR" altLang="en-US" dirty="0"/>
          </a:p>
        </p:txBody>
      </p:sp>
      <p:sp>
        <p:nvSpPr>
          <p:cNvPr id="6" name="부제목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772400" cy="1199704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2015</a:t>
            </a:r>
            <a:r>
              <a:rPr lang="ko-KR" altLang="en-US" sz="2000" dirty="0" smtClean="0"/>
              <a:t>년 </a:t>
            </a:r>
            <a:r>
              <a:rPr lang="en-US" altLang="ko-KR" sz="2000" dirty="0"/>
              <a:t>3</a:t>
            </a:r>
            <a:r>
              <a:rPr lang="ko-KR" altLang="en-US" sz="2000" dirty="0" smtClean="0"/>
              <a:t>학년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학기</a:t>
            </a:r>
            <a:endParaRPr lang="en-US" altLang="ko-KR" sz="2000" dirty="0" smtClean="0"/>
          </a:p>
          <a:p>
            <a:r>
              <a:rPr lang="en-US" altLang="ko-KR" sz="2000" dirty="0" smtClean="0"/>
              <a:t>A.I Lab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3613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결과 화면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– Activity </a:t>
            </a:r>
            <a:r>
              <a:rPr lang="ko-KR" altLang="en-US" dirty="0"/>
              <a:t>예제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355494"/>
            <a:ext cx="2088233" cy="367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55494"/>
            <a:ext cx="2086112" cy="367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4499992" y="3861048"/>
            <a:ext cx="36004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1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</a:t>
            </a:r>
            <a:r>
              <a:rPr lang="en-US" altLang="ko-KR" smtClean="0"/>
              <a:t>– Lifecycle </a:t>
            </a:r>
            <a:r>
              <a:rPr lang="ko-KR" altLang="en-US" smtClean="0"/>
              <a:t>예제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7946" y="1412776"/>
            <a:ext cx="7728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*.</a:t>
            </a:r>
            <a:r>
              <a:rPr lang="en-US" altLang="ko-KR" sz="1100" dirty="0" smtClean="0"/>
              <a:t>java </a:t>
            </a:r>
            <a:r>
              <a:rPr lang="ko-KR" altLang="en-US" sz="1100" dirty="0" smtClean="0"/>
              <a:t>프로젝트 코드에서 </a:t>
            </a:r>
            <a:r>
              <a:rPr lang="ko-KR" altLang="en-US" sz="1100" dirty="0" smtClean="0"/>
              <a:t>마우스 </a:t>
            </a:r>
            <a:r>
              <a:rPr lang="ko-KR" altLang="en-US" sz="1100" dirty="0" err="1" smtClean="0"/>
              <a:t>우클릭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–&gt; </a:t>
            </a:r>
            <a:r>
              <a:rPr lang="en-US" altLang="ko-KR" sz="1100" dirty="0" smtClean="0"/>
              <a:t>Generate –&gt; Override Methods... </a:t>
            </a:r>
            <a:r>
              <a:rPr lang="ko-KR" altLang="en-US" sz="1100" dirty="0" smtClean="0"/>
              <a:t>선택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-&gt; </a:t>
            </a:r>
            <a:r>
              <a:rPr lang="en-US" altLang="ko-KR" sz="1100" dirty="0" smtClean="0"/>
              <a:t>Activity </a:t>
            </a:r>
            <a:r>
              <a:rPr lang="ko-KR" altLang="en-US" sz="1100" dirty="0"/>
              <a:t> </a:t>
            </a:r>
            <a:r>
              <a:rPr lang="ko-KR" altLang="en-US" sz="1100" dirty="0" smtClean="0"/>
              <a:t>원하는 </a:t>
            </a:r>
            <a:r>
              <a:rPr lang="ko-KR" altLang="en-US" sz="1100" dirty="0" smtClean="0"/>
              <a:t>항목 선택</a:t>
            </a:r>
            <a:endParaRPr lang="ko-KR" altLang="en-US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2880320" cy="418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48058"/>
            <a:ext cx="3181848" cy="372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오른쪽 화살표 7"/>
          <p:cNvSpPr/>
          <p:nvPr/>
        </p:nvSpPr>
        <p:spPr>
          <a:xfrm>
            <a:off x="4452181" y="3758575"/>
            <a:ext cx="36004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2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err="1"/>
              <a:t>뷰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 err="1"/>
              <a:t>뷰는</a:t>
            </a:r>
            <a:r>
              <a:rPr lang="ko-KR" altLang="en-US" dirty="0"/>
              <a:t> 화면을 직사각형 모양으로 일부분 점유하고 있는 영역</a:t>
            </a:r>
            <a:r>
              <a:rPr lang="en-US" altLang="ko-KR" dirty="0"/>
              <a:t>. </a:t>
            </a:r>
            <a:r>
              <a:rPr lang="ko-KR" altLang="en-US" dirty="0"/>
              <a:t>즉 화면에 보여지는 부분들을 말한다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en-US" altLang="ko-KR" dirty="0" smtClean="0"/>
          </a:p>
          <a:p>
            <a:r>
              <a:rPr lang="ko-KR" altLang="en-US" dirty="0" err="1" smtClean="0"/>
              <a:t>위젯</a:t>
            </a:r>
            <a:r>
              <a:rPr lang="ko-KR" altLang="en-US" dirty="0" smtClean="0"/>
              <a:t> </a:t>
            </a:r>
            <a:r>
              <a:rPr lang="en-US" altLang="ko-KR" dirty="0"/>
              <a:t>: </a:t>
            </a:r>
            <a:r>
              <a:rPr lang="ko-KR" altLang="en-US" dirty="0" err="1"/>
              <a:t>뷰를</a:t>
            </a:r>
            <a:r>
              <a:rPr lang="ko-KR" altLang="en-US" dirty="0"/>
              <a:t> 상속받음</a:t>
            </a:r>
            <a:r>
              <a:rPr lang="en-US" altLang="ko-KR" dirty="0"/>
              <a:t>. </a:t>
            </a:r>
            <a:r>
              <a:rPr lang="ko-KR" altLang="en-US" dirty="0"/>
              <a:t>이미지를 보여주거나</a:t>
            </a:r>
            <a:r>
              <a:rPr lang="en-US" altLang="ko-KR" dirty="0"/>
              <a:t>, </a:t>
            </a:r>
            <a:r>
              <a:rPr lang="ko-KR" altLang="en-US" dirty="0"/>
              <a:t>텍스트를 보여주거나</a:t>
            </a:r>
            <a:r>
              <a:rPr lang="en-US" altLang="ko-KR" dirty="0"/>
              <a:t>, </a:t>
            </a:r>
            <a:r>
              <a:rPr lang="ko-KR" altLang="en-US" dirty="0"/>
              <a:t>리스트를 보여주거나</a:t>
            </a:r>
            <a:r>
              <a:rPr lang="en-US" altLang="ko-KR" dirty="0"/>
              <a:t>,</a:t>
            </a:r>
            <a:r>
              <a:rPr lang="ko-KR" altLang="en-US" dirty="0"/>
              <a:t> 또는 어떤 이벤트에 대한 처리를 해주는 </a:t>
            </a:r>
            <a:r>
              <a:rPr lang="ko-KR" altLang="en-US" dirty="0" err="1"/>
              <a:t>뷰이다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en-US" altLang="ko-KR" dirty="0" smtClean="0"/>
          </a:p>
          <a:p>
            <a:r>
              <a:rPr lang="ko-KR" altLang="en-US" dirty="0" err="1" smtClean="0"/>
              <a:t>뷰</a:t>
            </a:r>
            <a:r>
              <a:rPr lang="ko-KR" altLang="en-US" dirty="0" smtClean="0"/>
              <a:t> </a:t>
            </a:r>
            <a:r>
              <a:rPr lang="ko-KR" altLang="en-US" dirty="0"/>
              <a:t>그룹 </a:t>
            </a:r>
            <a:r>
              <a:rPr lang="en-US" altLang="ko-KR" dirty="0"/>
              <a:t>: </a:t>
            </a:r>
            <a:r>
              <a:rPr lang="ko-KR" altLang="en-US" dirty="0" err="1"/>
              <a:t>뷰를</a:t>
            </a:r>
            <a:r>
              <a:rPr lang="ko-KR" altLang="en-US" dirty="0"/>
              <a:t> 상속받은 것으로 </a:t>
            </a:r>
            <a:r>
              <a:rPr lang="ko-KR" altLang="en-US" dirty="0" err="1"/>
              <a:t>위젯에</a:t>
            </a:r>
            <a:r>
              <a:rPr lang="ko-KR" altLang="en-US" dirty="0"/>
              <a:t> 속한다</a:t>
            </a:r>
            <a:r>
              <a:rPr lang="en-US" altLang="ko-KR" dirty="0"/>
              <a:t>. </a:t>
            </a:r>
            <a:r>
              <a:rPr lang="ko-KR" altLang="en-US" dirty="0" err="1"/>
              <a:t>뷰</a:t>
            </a:r>
            <a:r>
              <a:rPr lang="ko-KR" altLang="en-US" dirty="0"/>
              <a:t> 그룹은 또 다른 </a:t>
            </a:r>
            <a:r>
              <a:rPr lang="ko-KR" altLang="en-US" dirty="0" err="1"/>
              <a:t>위젯을</a:t>
            </a:r>
            <a:r>
              <a:rPr lang="ko-KR" altLang="en-US" dirty="0"/>
              <a:t> 자식으로 가질 수 있으며</a:t>
            </a:r>
            <a:r>
              <a:rPr lang="en-US" altLang="ko-KR" dirty="0"/>
              <a:t> </a:t>
            </a:r>
            <a:r>
              <a:rPr lang="ko-KR" altLang="en-US" dirty="0"/>
              <a:t>복수의 자식도 가능합니다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 err="1"/>
              <a:t>뷰</a:t>
            </a:r>
            <a:r>
              <a:rPr lang="ko-KR" altLang="en-US" dirty="0"/>
              <a:t> 그룹은 </a:t>
            </a:r>
            <a:r>
              <a:rPr lang="en-US" altLang="ko-KR" dirty="0"/>
              <a:t>Layout</a:t>
            </a:r>
            <a:r>
              <a:rPr lang="ko-KR" altLang="en-US" dirty="0"/>
              <a:t>을 통해 프로그래머가 화면 구성을 컨트롤 할 수 있게 해 </a:t>
            </a:r>
            <a:r>
              <a:rPr lang="ko-KR" altLang="en-US" dirty="0" smtClean="0"/>
              <a:t>준다</a:t>
            </a:r>
            <a:r>
              <a:rPr lang="en-US" altLang="ko-KR" dirty="0" smtClean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en-US" altLang="ko-KR" dirty="0"/>
          </a:p>
          <a:p>
            <a:r>
              <a:rPr lang="ko-KR" altLang="en-US" dirty="0" err="1"/>
              <a:t>앱</a:t>
            </a:r>
            <a:r>
              <a:rPr lang="ko-KR" altLang="en-US" dirty="0"/>
              <a:t> </a:t>
            </a:r>
            <a:r>
              <a:rPr lang="ko-KR" altLang="en-US" dirty="0" err="1"/>
              <a:t>위젯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 err="1"/>
              <a:t>앱</a:t>
            </a:r>
            <a:r>
              <a:rPr lang="ko-KR" altLang="en-US" dirty="0"/>
              <a:t> </a:t>
            </a:r>
            <a:r>
              <a:rPr lang="ko-KR" altLang="en-US" dirty="0" err="1"/>
              <a:t>위젯은</a:t>
            </a:r>
            <a:r>
              <a:rPr lang="ko-KR" altLang="en-US" dirty="0"/>
              <a:t> 흔히 우리가 생각하는 </a:t>
            </a:r>
            <a:r>
              <a:rPr lang="ko-KR" altLang="en-US" dirty="0" err="1"/>
              <a:t>스마트폰</a:t>
            </a:r>
            <a:r>
              <a:rPr lang="ko-KR" altLang="en-US" dirty="0"/>
              <a:t> 바탕화면에 보여지는 </a:t>
            </a:r>
            <a:r>
              <a:rPr lang="ko-KR" altLang="en-US" dirty="0" err="1" smtClean="0"/>
              <a:t>위젯이다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ko-KR" altLang="en-US" dirty="0" err="1"/>
              <a:t>앱</a:t>
            </a:r>
            <a:r>
              <a:rPr lang="ko-KR" altLang="en-US" dirty="0"/>
              <a:t> </a:t>
            </a:r>
            <a:r>
              <a:rPr lang="ko-KR" altLang="en-US" dirty="0" err="1"/>
              <a:t>위젯과</a:t>
            </a:r>
            <a:r>
              <a:rPr lang="ko-KR" altLang="en-US" dirty="0"/>
              <a:t> </a:t>
            </a:r>
            <a:r>
              <a:rPr lang="ko-KR" altLang="en-US" dirty="0" err="1"/>
              <a:t>위젯을</a:t>
            </a:r>
            <a:r>
              <a:rPr lang="ko-KR" altLang="en-US" dirty="0"/>
              <a:t> 함께 </a:t>
            </a:r>
            <a:r>
              <a:rPr lang="ko-KR" altLang="en-US" dirty="0" err="1"/>
              <a:t>말할때는</a:t>
            </a:r>
            <a:r>
              <a:rPr lang="ko-KR" altLang="en-US" dirty="0"/>
              <a:t> 혼동되지 않도록 주의해야 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View, Widget, View </a:t>
            </a:r>
            <a:r>
              <a:rPr lang="en-US" altLang="ko-KR" smtClean="0"/>
              <a:t>Group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6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View, Widget, View </a:t>
            </a:r>
            <a:r>
              <a:rPr lang="en-US" altLang="ko-KR" smtClean="0"/>
              <a:t>Group</a:t>
            </a:r>
            <a:endParaRPr lang="ko-KR" altLang="en-US" dirty="0"/>
          </a:p>
        </p:txBody>
      </p:sp>
      <p:pic>
        <p:nvPicPr>
          <p:cNvPr id="1026" name="Picture 2" descr="http://cfile29.uf.tistory.com/original/190B5B414DAD3E8911DE5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58554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/>
          <a:lstStyle/>
          <a:p>
            <a:r>
              <a:rPr lang="en-US" altLang="ko-KR" dirty="0" err="1" smtClean="0"/>
              <a:t>ImageView</a:t>
            </a:r>
            <a:r>
              <a:rPr lang="en-US" altLang="ko-KR" dirty="0" smtClean="0"/>
              <a:t> ?</a:t>
            </a:r>
          </a:p>
          <a:p>
            <a:pPr lvl="1"/>
            <a:r>
              <a:rPr lang="ko-KR" altLang="en-US" dirty="0" smtClean="0"/>
              <a:t>이미지 </a:t>
            </a:r>
            <a:r>
              <a:rPr lang="ko-KR" altLang="en-US" dirty="0" err="1" smtClean="0"/>
              <a:t>뷰는</a:t>
            </a:r>
            <a:r>
              <a:rPr lang="ko-KR" altLang="en-US" dirty="0" smtClean="0"/>
              <a:t> 아이콘이나 비트맵을 출력하는 </a:t>
            </a:r>
            <a:r>
              <a:rPr lang="ko-KR" altLang="en-US" dirty="0" err="1" smtClean="0"/>
              <a:t>위젯이다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리소스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파일 등은 기본에 웹 상의 이미지 역시 표기가 가능하다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주 사용 속성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- </a:t>
            </a:r>
            <a:r>
              <a:rPr lang="en-US" altLang="ko-KR" dirty="0" err="1" smtClean="0"/>
              <a:t>ImageView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03463"/>
              </p:ext>
            </p:extLst>
          </p:nvPr>
        </p:nvGraphicFramePr>
        <p:xfrm>
          <a:off x="1043608" y="3573016"/>
          <a:ext cx="712879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Src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maxHeight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err="1" smtClean="0"/>
                        <a:t>maxWidth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adjustViewBounds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이미지 지정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이미지가 출력될 크기 지정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이미지가 표현하고자 하는 레이아웃보다 클 때 비율 유지 여부 지정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@</a:t>
                      </a:r>
                      <a:r>
                        <a:rPr lang="en-US" altLang="ko-KR" dirty="0" err="1" smtClean="0"/>
                        <a:t>drawable</a:t>
                      </a:r>
                      <a:r>
                        <a:rPr lang="en-US" altLang="ko-KR" dirty="0" smtClean="0"/>
                        <a:t>/ID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형식으로 표기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모바일</a:t>
                      </a:r>
                      <a:r>
                        <a:rPr lang="ko-KR" altLang="en-US" dirty="0" smtClean="0"/>
                        <a:t> 장비의 해상도가 충분하지 않으므로 크기를 제한할 필요가 있다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true </a:t>
                      </a:r>
                      <a:r>
                        <a:rPr lang="ko-KR" altLang="en-US" dirty="0" smtClean="0"/>
                        <a:t>나 </a:t>
                      </a:r>
                      <a:r>
                        <a:rPr lang="en-US" altLang="ko-KR" dirty="0" smtClean="0"/>
                        <a:t>false </a:t>
                      </a:r>
                      <a:r>
                        <a:rPr lang="ko-KR" altLang="en-US" dirty="0" smtClean="0"/>
                        <a:t>중 하나를 활용한다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5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 사용 속성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- </a:t>
            </a:r>
            <a:r>
              <a:rPr lang="en-US" altLang="ko-KR" dirty="0" err="1" smtClean="0"/>
              <a:t>ImageView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90687"/>
              </p:ext>
            </p:extLst>
          </p:nvPr>
        </p:nvGraphicFramePr>
        <p:xfrm>
          <a:off x="827584" y="2060848"/>
          <a:ext cx="7128792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cropToPadding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Tint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scaleType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이미지가 레이아웃보다 클 때 잘라 낼 것인지에 대한 여부를 결정한다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이미지에 색조를 입히는 기능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이미지의 원래 크기와 다르게 출력할 때 적용할 확대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축소 알고리즘을 지정한다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True</a:t>
                      </a:r>
                      <a:r>
                        <a:rPr lang="en-US" altLang="ko-KR" baseline="0" dirty="0" smtClean="0"/>
                        <a:t> or</a:t>
                      </a:r>
                      <a:r>
                        <a:rPr lang="ko-KR" altLang="en-US" baseline="0" dirty="0" smtClean="0"/>
                        <a:t> </a:t>
                      </a:r>
                      <a:r>
                        <a:rPr lang="en-US" altLang="ko-KR" baseline="0" dirty="0" smtClean="0"/>
                        <a:t>false </a:t>
                      </a:r>
                      <a:r>
                        <a:rPr lang="ko-KR" altLang="en-US" baseline="0" dirty="0" smtClean="0"/>
                        <a:t>로 표기한다</a:t>
                      </a:r>
                      <a:r>
                        <a:rPr lang="en-US" altLang="ko-KR" baseline="0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#</a:t>
                      </a:r>
                      <a:r>
                        <a:rPr lang="en-US" altLang="ko-KR" dirty="0" err="1" smtClean="0"/>
                        <a:t>aarrggbb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형식으로 색상을 지정하는데 이 색상이 이미지 위에 살짝 </a:t>
                      </a:r>
                      <a:r>
                        <a:rPr lang="ko-KR" altLang="en-US" dirty="0" err="1" smtClean="0"/>
                        <a:t>덮혀</a:t>
                      </a:r>
                      <a:r>
                        <a:rPr lang="ko-KR" altLang="en-US" dirty="0" smtClean="0"/>
                        <a:t> 출력된다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Matrix, </a:t>
                      </a:r>
                      <a:r>
                        <a:rPr lang="en-US" altLang="ko-KR" dirty="0" err="1" smtClean="0"/>
                        <a:t>fitxy</a:t>
                      </a:r>
                      <a:r>
                        <a:rPr lang="en-US" altLang="ko-KR" dirty="0" smtClean="0"/>
                        <a:t>, center,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baseline="0" dirty="0" err="1" smtClean="0"/>
                        <a:t>centerCrop</a:t>
                      </a:r>
                      <a:r>
                        <a:rPr lang="en-US" altLang="ko-KR" baseline="0" dirty="0" smtClean="0"/>
                        <a:t>, </a:t>
                      </a:r>
                      <a:r>
                        <a:rPr lang="en-US" altLang="ko-KR" baseline="0" dirty="0" err="1" smtClean="0"/>
                        <a:t>centerInside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등의 </a:t>
                      </a:r>
                      <a:r>
                        <a:rPr lang="ko-KR" altLang="en-US" baseline="0" dirty="0" err="1" smtClean="0"/>
                        <a:t>여러가지</a:t>
                      </a:r>
                      <a:r>
                        <a:rPr lang="ko-KR" altLang="en-US" baseline="0" dirty="0" smtClean="0"/>
                        <a:t> 알고리즘 중 하나를 지정한다</a:t>
                      </a:r>
                      <a:r>
                        <a:rPr lang="en-US" altLang="ko-KR" baseline="0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4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이미지 등록 방법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- </a:t>
            </a:r>
            <a:r>
              <a:rPr lang="en-US" altLang="ko-KR" dirty="0" err="1" smtClean="0"/>
              <a:t>ImageView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5050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779912" y="3640658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11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en-US" altLang="ko-KR" dirty="0"/>
              <a:t>– </a:t>
            </a:r>
            <a:r>
              <a:rPr lang="en-US" altLang="ko-KR" dirty="0" err="1" smtClean="0"/>
              <a:t>ImageView</a:t>
            </a:r>
            <a:r>
              <a:rPr lang="en-US" altLang="ko-KR" dirty="0" smtClean="0"/>
              <a:t> </a:t>
            </a:r>
            <a:r>
              <a:rPr lang="ko-KR" altLang="en-US" dirty="0"/>
              <a:t>예제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"/>
          <a:stretch/>
        </p:blipFill>
        <p:spPr bwMode="auto">
          <a:xfrm>
            <a:off x="683568" y="1538486"/>
            <a:ext cx="4869507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38486"/>
            <a:ext cx="2239873" cy="388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8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Button ?</a:t>
            </a:r>
          </a:p>
          <a:p>
            <a:pPr lvl="1"/>
            <a:r>
              <a:rPr lang="ko-KR" altLang="en-US" dirty="0" smtClean="0"/>
              <a:t>사용자의 명령을 전달받는 </a:t>
            </a:r>
            <a:r>
              <a:rPr lang="ko-KR" altLang="en-US" dirty="0" err="1" smtClean="0"/>
              <a:t>위젯</a:t>
            </a:r>
            <a:endParaRPr lang="en-US" altLang="ko-KR" dirty="0" smtClean="0"/>
          </a:p>
          <a:p>
            <a:r>
              <a:rPr lang="en-US" altLang="ko-KR" dirty="0" err="1" smtClean="0"/>
              <a:t>EditText</a:t>
            </a:r>
            <a:r>
              <a:rPr lang="en-US" altLang="ko-KR" dirty="0" smtClean="0"/>
              <a:t> ?</a:t>
            </a:r>
          </a:p>
          <a:p>
            <a:pPr lvl="1"/>
            <a:r>
              <a:rPr lang="ko-KR" altLang="en-US" dirty="0" smtClean="0"/>
              <a:t>문자열을 입력 받는 </a:t>
            </a:r>
            <a:r>
              <a:rPr lang="ko-KR" altLang="en-US" dirty="0" err="1" smtClean="0"/>
              <a:t>위젯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사용자의 입력을 받아 들이는 </a:t>
            </a:r>
            <a:r>
              <a:rPr lang="ko-KR" altLang="en-US" dirty="0" err="1" smtClean="0"/>
              <a:t>위젯은</a:t>
            </a:r>
            <a:r>
              <a:rPr lang="ko-KR" altLang="en-US" dirty="0" smtClean="0"/>
              <a:t> 내용을 출력만 하는 </a:t>
            </a:r>
            <a:r>
              <a:rPr lang="ko-KR" altLang="en-US" dirty="0" err="1" smtClean="0"/>
              <a:t>위젯에</a:t>
            </a:r>
            <a:r>
              <a:rPr lang="ko-KR" altLang="en-US" dirty="0" smtClean="0"/>
              <a:t> 비해 속성도 더 많고 이벤트도 처리해야 하므로 훨씬 더 복잡하기 때문에 이번 실습에서는 간단한 이벤트 처리만 소개함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– Button &amp; </a:t>
            </a:r>
            <a:r>
              <a:rPr lang="en-US" altLang="ko-KR" dirty="0" err="1" smtClean="0"/>
              <a:t>EditText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69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en-US" altLang="ko-KR" dirty="0"/>
              <a:t>– Button &amp; </a:t>
            </a:r>
            <a:r>
              <a:rPr lang="en-US" altLang="ko-KR" dirty="0" err="1" smtClean="0"/>
              <a:t>EditText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3747"/>
            <a:ext cx="46196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831202"/>
            <a:ext cx="4154780" cy="47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Activity</a:t>
            </a:r>
          </a:p>
          <a:p>
            <a:r>
              <a:rPr lang="en-US" altLang="ko-KR" dirty="0" smtClean="0"/>
              <a:t>View </a:t>
            </a:r>
          </a:p>
          <a:p>
            <a:r>
              <a:rPr lang="en-US" altLang="ko-KR" dirty="0" smtClean="0"/>
              <a:t>View Group - Layout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5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View – Button &amp; </a:t>
            </a:r>
            <a:r>
              <a:rPr lang="en-US" altLang="ko-KR" dirty="0" err="1" smtClean="0"/>
              <a:t>EditText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2" y="1699388"/>
            <a:ext cx="2349302" cy="406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95479"/>
            <a:ext cx="2349301" cy="406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4499992" y="3478079"/>
            <a:ext cx="360040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84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Layout </a:t>
            </a:r>
            <a:r>
              <a:rPr lang="ko-KR" altLang="en-US" dirty="0" smtClean="0"/>
              <a:t>이란 보여지는 </a:t>
            </a:r>
            <a:r>
              <a:rPr lang="ko-KR" altLang="en-US" dirty="0" err="1" smtClean="0"/>
              <a:t>시각물을</a:t>
            </a:r>
            <a:r>
              <a:rPr lang="ko-KR" altLang="en-US" dirty="0" smtClean="0"/>
              <a:t> 보다 간결하게 정리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배치하는 효과와 함께 </a:t>
            </a:r>
            <a:r>
              <a:rPr lang="ko-KR" altLang="en-US" dirty="0" err="1" smtClean="0"/>
              <a:t>가독성을</a:t>
            </a:r>
            <a:r>
              <a:rPr lang="ko-KR" altLang="en-US" dirty="0" smtClean="0"/>
              <a:t> 높이기 위한 작업 과정을 말한다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pPr marL="109728" indent="0">
              <a:buNone/>
            </a:pPr>
            <a:endParaRPr lang="en-US" altLang="ko-KR" dirty="0"/>
          </a:p>
          <a:p>
            <a:pPr marL="109728" indent="0">
              <a:buNone/>
            </a:pPr>
            <a:r>
              <a:rPr lang="en-US" altLang="ko-KR" dirty="0" smtClean="0"/>
              <a:t> 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ViewGroup</a:t>
            </a:r>
            <a:r>
              <a:rPr lang="en-US" altLang="ko-KR" dirty="0" smtClean="0"/>
              <a:t> - Layout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83" y="2864113"/>
            <a:ext cx="42576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8800" y="5740663"/>
            <a:ext cx="561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이와 같이 </a:t>
            </a:r>
            <a:r>
              <a:rPr lang="en-US" altLang="ko-KR" dirty="0" err="1" smtClean="0"/>
              <a:t>TextBox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 크기나 위치를 조절할 수 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62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Android</a:t>
            </a:r>
            <a:r>
              <a:rPr lang="ko-KR" altLang="en-US" dirty="0" smtClean="0"/>
              <a:t>의 주로 사용되는 </a:t>
            </a:r>
            <a:r>
              <a:rPr lang="en-US" altLang="ko-KR" dirty="0" smtClean="0"/>
              <a:t>Layout</a:t>
            </a:r>
            <a:r>
              <a:rPr lang="ko-KR" altLang="en-US" dirty="0" smtClean="0"/>
              <a:t>은 </a:t>
            </a:r>
            <a:r>
              <a:rPr lang="en-US" altLang="ko-KR" dirty="0" err="1" smtClean="0"/>
              <a:t>LinearLayout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dirty="0" smtClean="0"/>
              <a:t>자식 </a:t>
            </a:r>
            <a:r>
              <a:rPr lang="ko-KR" altLang="en-US" dirty="0" err="1"/>
              <a:t>뷰</a:t>
            </a:r>
            <a:r>
              <a:rPr lang="en-US" altLang="ko-KR" dirty="0" smtClean="0"/>
              <a:t> </a:t>
            </a:r>
            <a:r>
              <a:rPr lang="ko-KR" altLang="en-US" dirty="0" smtClean="0"/>
              <a:t>들을 순서대로 한 방향으로 나열해주는 역할을 합니다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en-US" altLang="ko-KR" dirty="0" err="1" smtClean="0"/>
              <a:t>LinearLayout</a:t>
            </a:r>
            <a:r>
              <a:rPr lang="ko-KR" altLang="en-US" dirty="0" smtClean="0"/>
              <a:t>을 컨트롤 하기 위한 몇 가지 속성</a:t>
            </a:r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en-US" altLang="ko-KR" b="1" dirty="0" err="1"/>
              <a:t>android:layout_width</a:t>
            </a:r>
            <a:r>
              <a:rPr lang="en-US" altLang="ko-KR" b="1" dirty="0"/>
              <a:t> </a:t>
            </a:r>
            <a:r>
              <a:rPr lang="ko-KR" altLang="en-US" dirty="0"/>
              <a:t>속성 </a:t>
            </a:r>
            <a:r>
              <a:rPr lang="en-US" altLang="ko-KR" dirty="0"/>
              <a:t>-</a:t>
            </a:r>
            <a:r>
              <a:rPr lang="en-US" altLang="ko-KR" b="1" dirty="0"/>
              <a:t> </a:t>
            </a:r>
            <a:r>
              <a:rPr lang="ko-KR" altLang="en-US" dirty="0"/>
              <a:t>이 속성은 레이아웃의 가로크기를 나타냅니다</a:t>
            </a:r>
            <a:r>
              <a:rPr lang="en-US" altLang="ko-KR" b="1" dirty="0" smtClean="0"/>
              <a:t>.</a:t>
            </a:r>
          </a:p>
          <a:p>
            <a:pPr lvl="1"/>
            <a:endParaRPr lang="ko-KR" altLang="en-US" dirty="0"/>
          </a:p>
          <a:p>
            <a:pPr lvl="1"/>
            <a:r>
              <a:rPr lang="en-US" altLang="ko-KR" b="1" dirty="0" err="1"/>
              <a:t>android:layout_height</a:t>
            </a:r>
            <a:r>
              <a:rPr lang="en-US" altLang="ko-KR" b="1" dirty="0"/>
              <a:t> </a:t>
            </a:r>
            <a:r>
              <a:rPr lang="ko-KR" altLang="en-US" dirty="0"/>
              <a:t>속성 </a:t>
            </a:r>
            <a:r>
              <a:rPr lang="en-US" altLang="ko-KR" dirty="0"/>
              <a:t>-</a:t>
            </a:r>
            <a:r>
              <a:rPr lang="en-US" altLang="ko-KR" b="1" dirty="0"/>
              <a:t> </a:t>
            </a:r>
            <a:r>
              <a:rPr lang="ko-KR" altLang="en-US" dirty="0"/>
              <a:t>이 속성은 레이아웃의 세로크기를 나타냅니다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b="1" dirty="0" err="1" smtClean="0"/>
              <a:t>android:oritentation</a:t>
            </a:r>
            <a:r>
              <a:rPr lang="en-US" altLang="ko-KR" dirty="0"/>
              <a:t> </a:t>
            </a:r>
            <a:r>
              <a:rPr lang="ko-KR" altLang="en-US" dirty="0" smtClean="0"/>
              <a:t>속성 </a:t>
            </a:r>
            <a:endParaRPr lang="en-US" altLang="ko-KR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dirty="0"/>
              <a:t> vertical</a:t>
            </a:r>
            <a:r>
              <a:rPr lang="ko-KR" altLang="en-US" dirty="0"/>
              <a:t>일 경우 위에서 아래로 </a:t>
            </a:r>
            <a:r>
              <a:rPr lang="en-US" altLang="ko-KR" dirty="0"/>
              <a:t>view</a:t>
            </a:r>
            <a:r>
              <a:rPr lang="ko-KR" altLang="en-US" dirty="0"/>
              <a:t>를 차례로 배치한다</a:t>
            </a:r>
            <a:r>
              <a:rPr lang="en-US" altLang="ko-KR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dirty="0"/>
              <a:t> horizontal</a:t>
            </a:r>
            <a:r>
              <a:rPr lang="ko-KR" altLang="en-US" dirty="0"/>
              <a:t>일 경우 왼쪽에서 오른쪽으로 </a:t>
            </a:r>
            <a:r>
              <a:rPr lang="en-US" altLang="ko-KR" dirty="0"/>
              <a:t>view</a:t>
            </a:r>
            <a:r>
              <a:rPr lang="ko-KR" altLang="en-US" dirty="0"/>
              <a:t>를 차례로 배치한다</a:t>
            </a:r>
            <a:r>
              <a:rPr lang="en-US" altLang="ko-KR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Layout </a:t>
            </a:r>
            <a:r>
              <a:rPr lang="en-US" altLang="ko-KR" dirty="0"/>
              <a:t>- </a:t>
            </a:r>
            <a:r>
              <a:rPr lang="en-US" altLang="ko-KR" dirty="0" err="1" smtClean="0"/>
              <a:t>LinearLayout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11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525963"/>
          </a:xfrm>
        </p:spPr>
        <p:txBody>
          <a:bodyPr/>
          <a:lstStyle/>
          <a:p>
            <a:r>
              <a:rPr lang="en-US" altLang="ko-KR" b="1" dirty="0" err="1" smtClean="0"/>
              <a:t>Android:gravity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속성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이 속성은 </a:t>
            </a:r>
            <a:r>
              <a:rPr lang="en-US" altLang="ko-KR" dirty="0" smtClean="0"/>
              <a:t>Layout</a:t>
            </a:r>
            <a:r>
              <a:rPr lang="ko-KR" altLang="en-US" dirty="0" smtClean="0"/>
              <a:t>안에 있는 모든 </a:t>
            </a:r>
            <a:r>
              <a:rPr lang="ko-KR" altLang="en-US" dirty="0" err="1" smtClean="0"/>
              <a:t>위젯들의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위치를 똑같이 지정해 준다</a:t>
            </a:r>
            <a:r>
              <a:rPr lang="en-US" altLang="ko-KR" dirty="0" smtClean="0"/>
              <a:t>.</a:t>
            </a:r>
          </a:p>
          <a:p>
            <a:r>
              <a:rPr lang="en-US" altLang="ko-KR" b="1" dirty="0" err="1" smtClean="0"/>
              <a:t>Android:layout_gravitiy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속성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이 </a:t>
            </a:r>
            <a:r>
              <a:rPr lang="ko-KR" altLang="en-US" dirty="0"/>
              <a:t>속성은 </a:t>
            </a:r>
            <a:r>
              <a:rPr lang="ko-KR" altLang="en-US" dirty="0" smtClean="0"/>
              <a:t>각각의 </a:t>
            </a:r>
            <a:r>
              <a:rPr lang="ko-KR" altLang="en-US" dirty="0" err="1" smtClean="0"/>
              <a:t>위젯</a:t>
            </a:r>
            <a:r>
              <a:rPr lang="ko-KR" altLang="en-US" dirty="0" smtClean="0"/>
              <a:t> 위치를 지정합니다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부모 </a:t>
            </a:r>
            <a:r>
              <a:rPr lang="en-US" altLang="ko-KR" dirty="0" smtClean="0"/>
              <a:t>Layout </a:t>
            </a:r>
            <a:r>
              <a:rPr lang="ko-KR" altLang="en-US" dirty="0" smtClean="0"/>
              <a:t>안에서 자신의 위치를 정의합니다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1"/>
            <a:r>
              <a:rPr lang="ko-KR" altLang="en-US" dirty="0" smtClean="0"/>
              <a:t>해당 값들은 논리적으로 만족할 경우 복수의 값을 지정가능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Layout - </a:t>
            </a:r>
            <a:r>
              <a:rPr lang="en-US" altLang="ko-KR" dirty="0" smtClean="0">
                <a:effectLst/>
              </a:rPr>
              <a:t>gravity</a:t>
            </a:r>
            <a:r>
              <a:rPr lang="ko-KR" altLang="en-US" dirty="0" smtClean="0">
                <a:effectLst/>
              </a:rPr>
              <a:t>와 </a:t>
            </a:r>
            <a:r>
              <a:rPr lang="en-US" altLang="ko-KR" dirty="0" err="1" smtClean="0">
                <a:effectLst/>
              </a:rPr>
              <a:t>layout_gravity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146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err="1"/>
              <a:t>android:gravity</a:t>
            </a:r>
            <a:r>
              <a:rPr lang="en-US" altLang="ko-KR" b="1" dirty="0"/>
              <a:t> &amp; </a:t>
            </a:r>
            <a:r>
              <a:rPr lang="en-US" altLang="ko-KR" b="1" dirty="0" err="1"/>
              <a:t>android:layout_gravity</a:t>
            </a:r>
            <a:r>
              <a:rPr lang="en-US" altLang="ko-KR" b="1" dirty="0"/>
              <a:t> </a:t>
            </a:r>
            <a:r>
              <a:rPr lang="ko-KR" altLang="en-US" dirty="0"/>
              <a:t>에 설정할 수 있는 값</a:t>
            </a:r>
            <a:endParaRPr lang="en-US" altLang="ko-KR" dirty="0"/>
          </a:p>
          <a:p>
            <a:pPr lvl="1"/>
            <a:r>
              <a:rPr lang="en-US" altLang="ko-KR" b="1" dirty="0"/>
              <a:t>Left, right, top, 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bottom</a:t>
            </a:r>
            <a:r>
              <a:rPr lang="en-US" altLang="ko-KR" b="1" dirty="0"/>
              <a:t>, </a:t>
            </a:r>
            <a:endParaRPr lang="en-US" altLang="ko-KR" b="1" dirty="0" smtClean="0"/>
          </a:p>
          <a:p>
            <a:pPr lvl="1"/>
            <a:r>
              <a:rPr lang="en-US" altLang="ko-KR" b="1" dirty="0" err="1" smtClean="0"/>
              <a:t>center_vertical</a:t>
            </a:r>
            <a:r>
              <a:rPr lang="en-US" altLang="ko-KR" b="1" dirty="0"/>
              <a:t>, </a:t>
            </a:r>
            <a:endParaRPr lang="en-US" altLang="ko-KR" b="1" dirty="0" smtClean="0"/>
          </a:p>
          <a:p>
            <a:pPr lvl="1"/>
            <a:r>
              <a:rPr lang="en-US" altLang="ko-KR" b="1" dirty="0" err="1" smtClean="0"/>
              <a:t>center_horizontal</a:t>
            </a:r>
            <a:r>
              <a:rPr lang="en-US" altLang="ko-KR" b="1" dirty="0" smtClean="0"/>
              <a:t>,</a:t>
            </a:r>
          </a:p>
          <a:p>
            <a:pPr lvl="1"/>
            <a:r>
              <a:rPr lang="en-US" altLang="ko-KR" b="1" dirty="0" smtClean="0"/>
              <a:t> </a:t>
            </a:r>
            <a:r>
              <a:rPr lang="en-US" altLang="ko-KR" b="1" dirty="0"/>
              <a:t>center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Layout </a:t>
            </a:r>
            <a:r>
              <a:rPr lang="en-US" altLang="ko-KR" dirty="0"/>
              <a:t>- </a:t>
            </a:r>
            <a:r>
              <a:rPr lang="en-US" altLang="ko-KR" dirty="0">
                <a:effectLst/>
              </a:rPr>
              <a:t>gravity</a:t>
            </a:r>
            <a:r>
              <a:rPr lang="ko-KR" altLang="en-US" dirty="0">
                <a:effectLst/>
              </a:rPr>
              <a:t>와 </a:t>
            </a:r>
            <a:r>
              <a:rPr lang="en-US" altLang="ko-KR" dirty="0" err="1">
                <a:effectLst/>
              </a:rPr>
              <a:t>layout_gravity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65" y="2094927"/>
            <a:ext cx="4712568" cy="339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9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예제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Layout </a:t>
            </a:r>
            <a:r>
              <a:rPr lang="en-US" altLang="ko-KR" dirty="0"/>
              <a:t>- </a:t>
            </a:r>
            <a:r>
              <a:rPr lang="en-US" altLang="ko-KR" dirty="0">
                <a:effectLst/>
              </a:rPr>
              <a:t>gravity</a:t>
            </a:r>
            <a:r>
              <a:rPr lang="ko-KR" altLang="en-US" dirty="0">
                <a:effectLst/>
              </a:rPr>
              <a:t>와 </a:t>
            </a:r>
            <a:r>
              <a:rPr lang="en-US" altLang="ko-KR" dirty="0" err="1">
                <a:effectLst/>
              </a:rPr>
              <a:t>layout_gravity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26" y="2062503"/>
            <a:ext cx="1938260" cy="343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2503"/>
            <a:ext cx="4300736" cy="398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1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android:layout_weight</a:t>
            </a:r>
            <a:r>
              <a:rPr lang="en-US" altLang="ko-KR" dirty="0"/>
              <a:t> </a:t>
            </a:r>
            <a:r>
              <a:rPr lang="ko-KR" altLang="en-US" dirty="0"/>
              <a:t>는 기본적으로 비율을 나타내는 </a:t>
            </a:r>
            <a:r>
              <a:rPr lang="ko-KR" altLang="en-US" dirty="0" smtClean="0"/>
              <a:t>속성</a:t>
            </a:r>
            <a:endParaRPr lang="en-US" altLang="ko-KR" dirty="0" smtClean="0"/>
          </a:p>
          <a:p>
            <a:pPr lvl="1"/>
            <a:r>
              <a:rPr lang="en-US" altLang="ko-KR" sz="2400" dirty="0" err="1"/>
              <a:t>layout_weight</a:t>
            </a:r>
            <a:r>
              <a:rPr lang="ko-KR" altLang="en-US" sz="2400" dirty="0"/>
              <a:t>에 </a:t>
            </a:r>
            <a:r>
              <a:rPr lang="en-US" altLang="ko-KR" sz="2400" dirty="0"/>
              <a:t>0</a:t>
            </a:r>
            <a:r>
              <a:rPr lang="ko-KR" altLang="en-US" sz="2400" dirty="0"/>
              <a:t>의 값을 준다면</a:t>
            </a:r>
            <a:r>
              <a:rPr lang="en-US" altLang="ko-KR" sz="2400" dirty="0"/>
              <a:t>, </a:t>
            </a:r>
            <a:r>
              <a:rPr lang="ko-KR" altLang="en-US" sz="2400" dirty="0"/>
              <a:t>이 레이아웃은 절대적으로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배정받은 </a:t>
            </a:r>
            <a:r>
              <a:rPr lang="ko-KR" altLang="en-US" sz="2400" dirty="0"/>
              <a:t>크기만큼의 영역을 </a:t>
            </a:r>
            <a:r>
              <a:rPr lang="ko-KR" altLang="en-US" sz="2400" dirty="0" smtClean="0"/>
              <a:t>차지하게 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Layout – </a:t>
            </a:r>
            <a:r>
              <a:rPr lang="en-US" altLang="ko-KR" dirty="0" err="1" smtClean="0"/>
              <a:t>layout_weight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88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예제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Layout – </a:t>
            </a:r>
            <a:r>
              <a:rPr lang="en-US" altLang="ko-KR" dirty="0" err="1"/>
              <a:t>layout_weight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5815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30" y="1412776"/>
            <a:ext cx="3311202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2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Layout – </a:t>
            </a:r>
            <a:r>
              <a:rPr lang="en-US" altLang="ko-KR" dirty="0" err="1"/>
              <a:t>layout_weight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5" y="1240185"/>
            <a:ext cx="818197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589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075240" cy="4525963"/>
          </a:xfrm>
        </p:spPr>
        <p:txBody>
          <a:bodyPr/>
          <a:lstStyle/>
          <a:p>
            <a:r>
              <a:rPr lang="en-US" altLang="ko-KR" dirty="0" err="1" smtClean="0"/>
              <a:t>AbsoluteLayout</a:t>
            </a:r>
            <a:r>
              <a:rPr lang="ko-KR" altLang="en-US" dirty="0" smtClean="0"/>
              <a:t>은  이름 그대로 관계나 순서에 상관없이 지정한 절대 좌표에 </a:t>
            </a:r>
            <a:r>
              <a:rPr lang="ko-KR" altLang="en-US" dirty="0" err="1" smtClean="0"/>
              <a:t>차일드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뷰를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배치하는것을</a:t>
            </a:r>
            <a:r>
              <a:rPr lang="ko-KR" altLang="en-US" dirty="0" smtClean="0"/>
              <a:t> 말한다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규칙이 매우 단순하므로 다음 예제를 참고한다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Layout - </a:t>
            </a:r>
            <a:r>
              <a:rPr lang="en-US" altLang="ko-KR" dirty="0" err="1" smtClean="0"/>
              <a:t>AbsolutLayout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0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ko-KR" altLang="en-US" b="1" dirty="0" smtClean="0"/>
              <a:t>어플리케이션 </a:t>
            </a:r>
            <a:r>
              <a:rPr lang="ko-KR" altLang="en-US" b="1" dirty="0"/>
              <a:t>내의 하나의 </a:t>
            </a:r>
            <a:r>
              <a:rPr lang="ko-KR" altLang="en-US" b="1" dirty="0" smtClean="0"/>
              <a:t>스크린</a:t>
            </a:r>
            <a:endParaRPr lang="en-US" altLang="ko-KR" b="1" dirty="0" smtClean="0"/>
          </a:p>
          <a:p>
            <a:r>
              <a:rPr lang="en-US" altLang="ko-KR" b="1" dirty="0" smtClean="0"/>
              <a:t>UI</a:t>
            </a:r>
            <a:r>
              <a:rPr lang="ko-KR" altLang="en-US" b="1" dirty="0"/>
              <a:t>컴포넌트를 화면에 표시하고 시스템이나 사용자의 반응을 </a:t>
            </a:r>
            <a:r>
              <a:rPr lang="ko-KR" altLang="en-US" b="1" dirty="0" smtClean="0"/>
              <a:t>처리</a:t>
            </a:r>
            <a:endParaRPr lang="en-US" altLang="ko-KR" dirty="0"/>
          </a:p>
          <a:p>
            <a:r>
              <a:rPr lang="ko-KR" altLang="en-US" dirty="0" smtClean="0"/>
              <a:t>어플리케이션이 </a:t>
            </a:r>
            <a:r>
              <a:rPr lang="en-US" altLang="ko-KR" dirty="0"/>
              <a:t>UI</a:t>
            </a:r>
            <a:r>
              <a:rPr lang="ko-KR" altLang="en-US" dirty="0"/>
              <a:t>를 가진다면 하나 혹은 그 이상의 </a:t>
            </a:r>
            <a:r>
              <a:rPr lang="en-US" altLang="ko-KR" dirty="0"/>
              <a:t>Activity</a:t>
            </a:r>
            <a:r>
              <a:rPr lang="ko-KR" altLang="en-US" dirty="0"/>
              <a:t>를 가지며 기존의 </a:t>
            </a:r>
            <a:r>
              <a:rPr lang="en-US" altLang="ko-KR" dirty="0"/>
              <a:t>Activity</a:t>
            </a:r>
            <a:r>
              <a:rPr lang="ko-KR" altLang="en-US" dirty="0"/>
              <a:t>는 같은 기능을 하는 새로운 것으로 대체 될 수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Android - Activity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762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7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Absolutelayout</a:t>
            </a:r>
            <a:r>
              <a:rPr lang="en-US" altLang="ko-KR" dirty="0" smtClean="0"/>
              <a:t> xml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Layout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AbsolutLayout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70708"/>
            <a:ext cx="49434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552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TableLayout</a:t>
            </a:r>
            <a:r>
              <a:rPr lang="ko-KR" altLang="en-US" dirty="0" smtClean="0"/>
              <a:t>은 이름이 의미하는 바대로 표 형식으로 </a:t>
            </a:r>
            <a:r>
              <a:rPr lang="ko-KR" altLang="en-US" dirty="0" err="1" smtClean="0"/>
              <a:t>차일드를</a:t>
            </a:r>
            <a:r>
              <a:rPr lang="ko-KR" altLang="en-US" dirty="0" smtClean="0"/>
              <a:t> 배치하는 레이아웃이다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표는 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세로로 줄을 긋고 각 줄이 만나는 행과 열로 구성되는데 쉽게 말해서 바둑판 모양이라고 생각하면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테이블은 임의 개수의 </a:t>
            </a:r>
            <a:r>
              <a:rPr lang="en-US" altLang="ko-KR" dirty="0" err="1" smtClean="0"/>
              <a:t>TableRow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객체로 구성되며 이 객체 하나가 곧 행이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Layout - </a:t>
            </a:r>
            <a:r>
              <a:rPr lang="en-US" altLang="ko-KR" dirty="0" err="1" smtClean="0"/>
              <a:t>TableLayout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4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6000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TableLayout</a:t>
            </a:r>
            <a:r>
              <a:rPr lang="en-US" altLang="ko-KR" dirty="0" smtClean="0"/>
              <a:t> xml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Layout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TableLayout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5910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0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한 레이아웃의 내부에 다른 레이아웃이 들어갈 수 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Layout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0" y="2348880"/>
            <a:ext cx="7409493" cy="227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643" y="4509120"/>
            <a:ext cx="24003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22478"/>
            <a:ext cx="1411554" cy="177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5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4330824" cy="461196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Lifecycle 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PC </a:t>
            </a:r>
            <a:r>
              <a:rPr lang="ko-KR" altLang="en-US" dirty="0" smtClean="0"/>
              <a:t>보다 상대적으로 사양이 낮은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기기에서 효율적인 메모리 관리를 위해 존재</a:t>
            </a:r>
            <a:endParaRPr lang="en-US" altLang="ko-KR" dirty="0"/>
          </a:p>
          <a:p>
            <a:r>
              <a:rPr lang="ko-KR" altLang="en-US" dirty="0"/>
              <a:t>기본적으로 </a:t>
            </a:r>
            <a:r>
              <a:rPr lang="en-US" altLang="ko-KR" dirty="0"/>
              <a:t>Activity</a:t>
            </a:r>
            <a:r>
              <a:rPr lang="ko-KR" altLang="en-US" dirty="0"/>
              <a:t>는 </a:t>
            </a:r>
            <a:r>
              <a:rPr lang="en-US" altLang="ko-KR" dirty="0"/>
              <a:t>Activity Stack</a:t>
            </a:r>
            <a:r>
              <a:rPr lang="ko-KR" altLang="en-US" dirty="0"/>
              <a:t>에서 관리가 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즉 오래된 </a:t>
            </a:r>
            <a:r>
              <a:rPr lang="en-US" altLang="ko-KR" dirty="0" smtClean="0"/>
              <a:t>Activity </a:t>
            </a:r>
            <a:r>
              <a:rPr lang="ko-KR" altLang="en-US" dirty="0" smtClean="0"/>
              <a:t>들은 점점 아래에 배치되게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Activity – Lifecycle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28" y="1412776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5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615032"/>
              </p:ext>
            </p:extLst>
          </p:nvPr>
        </p:nvGraphicFramePr>
        <p:xfrm>
          <a:off x="323528" y="1803698"/>
          <a:ext cx="4176464" cy="3888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4"/>
              </a:tblGrid>
              <a:tr h="1115810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600" u="none" strike="noStrike" dirty="0" err="1">
                          <a:effectLst/>
                        </a:rPr>
                        <a:t>OnCreate</a:t>
                      </a:r>
                      <a:r>
                        <a:rPr lang="en-US" altLang="ko-KR" sz="1600" u="none" strike="noStrike" dirty="0">
                          <a:effectLst/>
                        </a:rPr>
                        <a:t>()</a:t>
                      </a:r>
                      <a:r>
                        <a:rPr lang="ko-KR" altLang="en-US" sz="1600" u="none" strike="noStrike" dirty="0">
                          <a:effectLst/>
                        </a:rPr>
                        <a:t> </a:t>
                      </a:r>
                      <a:r>
                        <a:rPr lang="en-US" altLang="ko-KR" sz="1600" u="none" strike="noStrike" dirty="0">
                          <a:effectLst/>
                        </a:rPr>
                        <a:t>: Activity</a:t>
                      </a:r>
                      <a:r>
                        <a:rPr lang="ko-KR" altLang="en-US" sz="1600" u="none" strike="noStrike" dirty="0">
                          <a:effectLst/>
                        </a:rPr>
                        <a:t>가 생성될 때 </a:t>
                      </a:r>
                      <a:r>
                        <a:rPr lang="ko-KR" altLang="en-US" sz="1600" u="none" strike="noStrike" dirty="0" smtClean="0">
                          <a:effectLst/>
                        </a:rPr>
                        <a:t>처음으로 호출되는 </a:t>
                      </a:r>
                      <a:r>
                        <a:rPr lang="ko-KR" altLang="en-US" sz="1600" u="none" strike="noStrike" dirty="0">
                          <a:effectLst/>
                        </a:rPr>
                        <a:t>함수를 말합니다</a:t>
                      </a:r>
                      <a:r>
                        <a:rPr lang="en-US" altLang="ko-KR" sz="1600" u="none" strike="noStrike" dirty="0">
                          <a:effectLst/>
                        </a:rPr>
                        <a:t>. </a:t>
                      </a:r>
                      <a:r>
                        <a:rPr lang="ko-KR" altLang="en-US" sz="1600" u="none" strike="noStrike" dirty="0">
                          <a:effectLst/>
                        </a:rPr>
                        <a:t>리소스의 초기화</a:t>
                      </a:r>
                      <a:endParaRPr lang="ko-KR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1115810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600" u="none" strike="noStrike" dirty="0" err="1">
                          <a:effectLst/>
                        </a:rPr>
                        <a:t>OnStart</a:t>
                      </a:r>
                      <a:r>
                        <a:rPr lang="en-US" altLang="ko-KR" sz="1600" u="none" strike="noStrike" dirty="0">
                          <a:effectLst/>
                        </a:rPr>
                        <a:t>()</a:t>
                      </a:r>
                      <a:r>
                        <a:rPr lang="ko-KR" altLang="en-US" sz="1600" u="none" strike="noStrike" dirty="0">
                          <a:effectLst/>
                        </a:rPr>
                        <a:t> </a:t>
                      </a:r>
                      <a:r>
                        <a:rPr lang="en-US" altLang="ko-KR" sz="1600" u="none" strike="noStrike" dirty="0">
                          <a:effectLst/>
                        </a:rPr>
                        <a:t>: Activity</a:t>
                      </a:r>
                      <a:r>
                        <a:rPr lang="ko-KR" altLang="en-US" sz="1600" u="none" strike="noStrike" dirty="0">
                          <a:effectLst/>
                        </a:rPr>
                        <a:t>가 사용자에게 보여줄 준비가 되었을 때 </a:t>
                      </a:r>
                      <a:r>
                        <a:rPr lang="ko-KR" altLang="en-US" sz="1600" u="none" strike="noStrike" dirty="0" smtClean="0">
                          <a:effectLst/>
                        </a:rPr>
                        <a:t>호출됩니다</a:t>
                      </a:r>
                      <a:r>
                        <a:rPr lang="en-US" altLang="ko-KR" sz="1600" u="none" strike="noStrike" dirty="0">
                          <a:effectLst/>
                        </a:rPr>
                        <a:t>.</a:t>
                      </a:r>
                      <a:endParaRPr lang="en-US" altLang="ko-KR" sz="1600" b="0" i="0" u="none" strike="noStrike" dirty="0">
                        <a:solidFill>
                          <a:srgbClr val="8A837E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1656811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600" u="none" strike="noStrike" dirty="0" err="1">
                          <a:effectLst/>
                        </a:rPr>
                        <a:t>OnResume</a:t>
                      </a:r>
                      <a:r>
                        <a:rPr lang="en-US" altLang="ko-KR" sz="1600" u="none" strike="noStrike" dirty="0">
                          <a:effectLst/>
                        </a:rPr>
                        <a:t>()</a:t>
                      </a:r>
                      <a:r>
                        <a:rPr lang="ko-KR" altLang="en-US" sz="1600" u="none" strike="noStrike" dirty="0">
                          <a:effectLst/>
                        </a:rPr>
                        <a:t> </a:t>
                      </a:r>
                      <a:r>
                        <a:rPr lang="en-US" altLang="ko-KR" sz="1600" u="none" strike="noStrike" dirty="0">
                          <a:effectLst/>
                        </a:rPr>
                        <a:t>: Activity</a:t>
                      </a:r>
                      <a:r>
                        <a:rPr lang="ko-KR" altLang="en-US" sz="1600" u="none" strike="noStrike" dirty="0">
                          <a:effectLst/>
                        </a:rPr>
                        <a:t>가 사용자에게 보여지고 사용자의 입력을 처리할 수 있습니다</a:t>
                      </a:r>
                      <a:r>
                        <a:rPr lang="en-US" altLang="ko-KR" sz="1600" u="none" strike="noStrike" dirty="0">
                          <a:effectLst/>
                        </a:rPr>
                        <a:t>. Activity</a:t>
                      </a:r>
                      <a:r>
                        <a:rPr lang="ko-KR" altLang="en-US" sz="1600" u="none" strike="noStrike" dirty="0" err="1">
                          <a:effectLst/>
                        </a:rPr>
                        <a:t>스택의</a:t>
                      </a:r>
                      <a:r>
                        <a:rPr lang="ko-KR" altLang="en-US" sz="1600" u="none" strike="noStrike" dirty="0">
                          <a:effectLst/>
                        </a:rPr>
                        <a:t> 가장 상위에 위치합니다</a:t>
                      </a:r>
                      <a:r>
                        <a:rPr lang="en-US" altLang="ko-KR" sz="1600" u="none" strike="noStrike" dirty="0">
                          <a:effectLst/>
                        </a:rPr>
                        <a:t>.</a:t>
                      </a:r>
                      <a:endParaRPr lang="en-US" altLang="ko-KR" sz="1600" b="0" i="0" u="none" strike="noStrike" dirty="0">
                        <a:solidFill>
                          <a:srgbClr val="8A837E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Activity – Lifecycle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22" y="1196752"/>
            <a:ext cx="438293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4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63954"/>
              </p:ext>
            </p:extLst>
          </p:nvPr>
        </p:nvGraphicFramePr>
        <p:xfrm>
          <a:off x="323528" y="1758819"/>
          <a:ext cx="4032448" cy="3830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</a:tblGrid>
              <a:tr h="1432753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400" u="none" strike="noStrike" dirty="0" err="1">
                          <a:effectLst/>
                        </a:rPr>
                        <a:t>OnPause</a:t>
                      </a:r>
                      <a:r>
                        <a:rPr lang="en-US" altLang="ko-KR" sz="1400" u="none" strike="noStrike" dirty="0">
                          <a:effectLst/>
                        </a:rPr>
                        <a:t>() : </a:t>
                      </a:r>
                      <a:r>
                        <a:rPr lang="ko-KR" altLang="en-US" sz="1400" u="none" strike="noStrike" dirty="0">
                          <a:effectLst/>
                        </a:rPr>
                        <a:t>포커스를 잃고 </a:t>
                      </a:r>
                      <a:r>
                        <a:rPr lang="en-US" altLang="ko-KR" sz="1400" u="none" strike="noStrike" dirty="0">
                          <a:effectLst/>
                        </a:rPr>
                        <a:t>Activity</a:t>
                      </a:r>
                      <a:r>
                        <a:rPr lang="ko-KR" altLang="en-US" sz="1400" u="none" strike="noStrike" dirty="0">
                          <a:effectLst/>
                        </a:rPr>
                        <a:t>가 </a:t>
                      </a:r>
                      <a:r>
                        <a:rPr lang="en-US" altLang="ko-KR" sz="1400" u="none" strike="noStrike" dirty="0">
                          <a:effectLst/>
                        </a:rPr>
                        <a:t>Resume</a:t>
                      </a:r>
                      <a:r>
                        <a:rPr lang="ko-KR" altLang="en-US" sz="1400" u="none" strike="noStrike" dirty="0">
                          <a:effectLst/>
                        </a:rPr>
                        <a:t>되기 전에 데이터에 저장 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에니메이션</a:t>
                      </a:r>
                      <a:r>
                        <a:rPr lang="ko-KR" altLang="en-US" sz="1400" u="none" strike="noStrike" dirty="0">
                          <a:effectLst/>
                        </a:rPr>
                        <a:t> 중지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en-US" altLang="ko-KR" sz="1400" u="none" strike="noStrike" dirty="0" err="1">
                          <a:effectLst/>
                        </a:rPr>
                        <a:t>cpu</a:t>
                      </a:r>
                      <a:r>
                        <a:rPr lang="ko-KR" altLang="en-US" sz="1400" u="none" strike="noStrike" dirty="0">
                          <a:effectLst/>
                        </a:rPr>
                        <a:t>를 소비하는 작업을 중단합니다</a:t>
                      </a:r>
                      <a:r>
                        <a:rPr lang="en-US" altLang="ko-KR" sz="1400" u="none" strike="noStrike" dirty="0">
                          <a:effectLst/>
                        </a:rPr>
                        <a:t>.</a:t>
                      </a:r>
                      <a:endParaRPr lang="en-US" altLang="ko-KR" sz="1400" b="0" i="0" u="none" strike="noStrike" dirty="0">
                        <a:solidFill>
                          <a:srgbClr val="8A837E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1432753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400" u="none" strike="noStrike" dirty="0" err="1">
                          <a:effectLst/>
                        </a:rPr>
                        <a:t>OnStop</a:t>
                      </a:r>
                      <a:r>
                        <a:rPr lang="en-US" altLang="ko-KR" sz="1400" u="none" strike="noStrike" dirty="0">
                          <a:effectLst/>
                        </a:rPr>
                        <a:t>()</a:t>
                      </a:r>
                      <a:r>
                        <a:rPr lang="ko-KR" altLang="en-US" sz="1400" u="none" strike="noStrike" dirty="0">
                          <a:effectLst/>
                        </a:rPr>
                        <a:t> </a:t>
                      </a:r>
                      <a:r>
                        <a:rPr lang="en-US" altLang="ko-KR" sz="1400" u="none" strike="noStrike" dirty="0">
                          <a:effectLst/>
                        </a:rPr>
                        <a:t>: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더이상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Activity</a:t>
                      </a:r>
                      <a:r>
                        <a:rPr lang="ko-KR" altLang="en-US" sz="1400" u="none" strike="noStrike" dirty="0">
                          <a:effectLst/>
                        </a:rPr>
                        <a:t>가 사용자에게 보여지지 않습니다</a:t>
                      </a:r>
                      <a:r>
                        <a:rPr lang="en-US" altLang="ko-KR" sz="1400" u="none" strike="noStrike" dirty="0">
                          <a:effectLst/>
                        </a:rPr>
                        <a:t>. </a:t>
                      </a:r>
                      <a:r>
                        <a:rPr lang="ko-KR" altLang="en-US" sz="1400" u="none" strike="noStrike" dirty="0">
                          <a:effectLst/>
                        </a:rPr>
                        <a:t>더 이상 </a:t>
                      </a:r>
                      <a:r>
                        <a:rPr lang="en-US" altLang="ko-KR" sz="1400" u="none" strike="noStrike" dirty="0">
                          <a:effectLst/>
                        </a:rPr>
                        <a:t>Activity</a:t>
                      </a:r>
                      <a:r>
                        <a:rPr lang="ko-KR" altLang="en-US" sz="1400" u="none" strike="noStrike" dirty="0">
                          <a:effectLst/>
                        </a:rPr>
                        <a:t>가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스택의</a:t>
                      </a:r>
                      <a:r>
                        <a:rPr lang="ko-KR" altLang="en-US" sz="1400" u="none" strike="noStrike" dirty="0">
                          <a:effectLst/>
                        </a:rPr>
                        <a:t> 가장 위에 있지 않습니다</a:t>
                      </a:r>
                      <a:r>
                        <a:rPr lang="en-US" altLang="ko-KR" sz="1400" u="none" strike="noStrike" dirty="0">
                          <a:effectLst/>
                        </a:rPr>
                        <a:t>.</a:t>
                      </a:r>
                      <a:endParaRPr lang="en-US" altLang="ko-KR" sz="1400" b="0" i="0" u="none" strike="noStrike" dirty="0">
                        <a:solidFill>
                          <a:srgbClr val="8A837E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964915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ko-KR" sz="1400" u="none" strike="noStrike" dirty="0" err="1">
                          <a:effectLst/>
                        </a:rPr>
                        <a:t>OnDestroy</a:t>
                      </a:r>
                      <a:r>
                        <a:rPr lang="en-US" altLang="ko-KR" sz="1400" u="none" strike="noStrike" dirty="0">
                          <a:effectLst/>
                        </a:rPr>
                        <a:t>()</a:t>
                      </a:r>
                      <a:r>
                        <a:rPr lang="ko-KR" altLang="en-US" sz="1400" u="none" strike="noStrike" dirty="0">
                          <a:effectLst/>
                        </a:rPr>
                        <a:t> </a:t>
                      </a:r>
                      <a:r>
                        <a:rPr lang="en-US" altLang="ko-KR" sz="1400" u="none" strike="noStrike" dirty="0">
                          <a:effectLst/>
                        </a:rPr>
                        <a:t>: </a:t>
                      </a:r>
                      <a:r>
                        <a:rPr lang="ko-KR" altLang="en-US" sz="1400" u="none" strike="noStrike" dirty="0">
                          <a:effectLst/>
                        </a:rPr>
                        <a:t>시스템 내에 </a:t>
                      </a:r>
                      <a:r>
                        <a:rPr lang="en-US" altLang="ko-KR" sz="1400" u="none" strike="noStrike" dirty="0">
                          <a:effectLst/>
                        </a:rPr>
                        <a:t>Activity</a:t>
                      </a:r>
                      <a:r>
                        <a:rPr lang="ko-KR" altLang="en-US" sz="1400" u="none" strike="noStrike" dirty="0">
                          <a:effectLst/>
                        </a:rPr>
                        <a:t>가 존재하지 않게 됩니다</a:t>
                      </a:r>
                      <a:r>
                        <a:rPr lang="en-US" altLang="ko-KR" sz="1400" u="none" strike="noStrike" dirty="0">
                          <a:effectLst/>
                        </a:rPr>
                        <a:t>.</a:t>
                      </a:r>
                      <a:endParaRPr lang="en-US" altLang="ko-KR" sz="1400" b="0" i="0" u="none" strike="noStrike" dirty="0">
                        <a:solidFill>
                          <a:srgbClr val="8A837E"/>
                        </a:solidFill>
                        <a:effectLst/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Activity – Lifecycle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>
          <a:xfrm>
            <a:off x="457200" y="1481328"/>
            <a:ext cx="843528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1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1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1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1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altLang="ko-KR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22" y="1196752"/>
            <a:ext cx="438293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8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</a:t>
            </a:r>
            <a:r>
              <a:rPr lang="en-US" altLang="ko-KR" dirty="0" smtClean="0"/>
              <a:t>– Activity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6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Main - Activity</a:t>
            </a:r>
            <a:endParaRPr lang="ko-KR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49149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8863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5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50006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SubActivity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– Activity </a:t>
            </a:r>
            <a:r>
              <a:rPr lang="ko-KR" altLang="en-US" dirty="0"/>
              <a:t>예제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19561"/>
            <a:ext cx="39528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1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매니페스트</a:t>
            </a:r>
            <a:r>
              <a:rPr lang="ko-KR" altLang="en-US" dirty="0" smtClean="0"/>
              <a:t> 등록</a:t>
            </a:r>
            <a:r>
              <a:rPr lang="en-US" altLang="ko-KR" dirty="0" smtClean="0"/>
              <a:t>!</a:t>
            </a:r>
          </a:p>
          <a:p>
            <a:pPr lvl="1"/>
            <a:r>
              <a:rPr lang="ko-KR" altLang="en-US" sz="1200" dirty="0" smtClean="0"/>
              <a:t>보안상의 이유로 응용 프로그램에 포함된 모든 </a:t>
            </a:r>
            <a:r>
              <a:rPr lang="ko-KR" altLang="en-US" sz="1200" dirty="0" err="1" smtClean="0"/>
              <a:t>액티비티는</a:t>
            </a:r>
            <a:r>
              <a:rPr lang="ko-KR" altLang="en-US" sz="1200" dirty="0" smtClean="0"/>
              <a:t> 반드시 </a:t>
            </a:r>
            <a:r>
              <a:rPr lang="ko-KR" altLang="en-US" sz="1200" dirty="0" err="1" smtClean="0"/>
              <a:t>매니페스트에</a:t>
            </a:r>
            <a:r>
              <a:rPr lang="ko-KR" altLang="en-US" sz="1200" dirty="0" smtClean="0"/>
              <a:t> 등록되어야 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Android – Activity </a:t>
            </a:r>
            <a:r>
              <a:rPr lang="ko-KR" altLang="en-US" dirty="0"/>
              <a:t>예제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497487" cy="38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915816" y="5229200"/>
            <a:ext cx="34563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8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24604</TotalTime>
  <Words>714</Words>
  <Application>Microsoft Office PowerPoint</Application>
  <PresentationFormat>화면 슬라이드 쇼(4:3)</PresentationFormat>
  <Paragraphs>134</Paragraphs>
  <Slides>33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광장</vt:lpstr>
      <vt:lpstr>Android  Activity &amp; View &amp; Layout</vt:lpstr>
      <vt:lpstr>목차</vt:lpstr>
      <vt:lpstr>Android - Activity</vt:lpstr>
      <vt:lpstr>Activity – Lifecycle</vt:lpstr>
      <vt:lpstr>Activity – Lifecycle</vt:lpstr>
      <vt:lpstr>Activity – Lifecycle</vt:lpstr>
      <vt:lpstr>Android – Activity 예제</vt:lpstr>
      <vt:lpstr>Android – Activity 예제</vt:lpstr>
      <vt:lpstr>Android – Activity 예제</vt:lpstr>
      <vt:lpstr>Android – Activity 예제</vt:lpstr>
      <vt:lpstr>Android – Lifecycle 예제</vt:lpstr>
      <vt:lpstr>View, Widget, View Group</vt:lpstr>
      <vt:lpstr>View, Widget, View Group</vt:lpstr>
      <vt:lpstr>View - ImageView</vt:lpstr>
      <vt:lpstr>View - ImageView</vt:lpstr>
      <vt:lpstr>View - ImageView</vt:lpstr>
      <vt:lpstr>View – ImageView 예제</vt:lpstr>
      <vt:lpstr>View – Button &amp; EditText</vt:lpstr>
      <vt:lpstr>View – Button &amp; EditText 예제</vt:lpstr>
      <vt:lpstr>View – Button &amp; EditText 예제</vt:lpstr>
      <vt:lpstr>ViewGroup - Layout</vt:lpstr>
      <vt:lpstr>Layout - LinearLayout</vt:lpstr>
      <vt:lpstr>Layout - gravity와 layout_gravity</vt:lpstr>
      <vt:lpstr>Layout - gravity와 layout_gravity</vt:lpstr>
      <vt:lpstr>Layout - gravity와 layout_gravity</vt:lpstr>
      <vt:lpstr>Layout – layout_weight</vt:lpstr>
      <vt:lpstr>Layout – layout_weight</vt:lpstr>
      <vt:lpstr>Layout – layout_weight</vt:lpstr>
      <vt:lpstr>Layout - AbsolutLayout</vt:lpstr>
      <vt:lpstr>Layout – AbsolutLayout 예제</vt:lpstr>
      <vt:lpstr>Layout - TableLayout</vt:lpstr>
      <vt:lpstr>Layout – TableLayout - 예제</vt:lpstr>
      <vt:lpstr>Layout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Layout &amp; View</dc:title>
  <dc:creator>Ruin</dc:creator>
  <cp:lastModifiedBy>ai</cp:lastModifiedBy>
  <cp:revision>142</cp:revision>
  <cp:lastPrinted>2014-03-15T09:48:30Z</cp:lastPrinted>
  <dcterms:created xsi:type="dcterms:W3CDTF">2011-03-19T04:07:31Z</dcterms:created>
  <dcterms:modified xsi:type="dcterms:W3CDTF">2015-03-15T18:47:35Z</dcterms:modified>
</cp:coreProperties>
</file>