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374" r:id="rId3"/>
    <p:sldId id="382" r:id="rId4"/>
    <p:sldId id="383" r:id="rId5"/>
    <p:sldId id="405" r:id="rId6"/>
    <p:sldId id="387" r:id="rId7"/>
    <p:sldId id="404" r:id="rId8"/>
    <p:sldId id="406" r:id="rId9"/>
    <p:sldId id="407" r:id="rId10"/>
    <p:sldId id="388" r:id="rId11"/>
    <p:sldId id="408" r:id="rId12"/>
    <p:sldId id="363" r:id="rId13"/>
    <p:sldId id="375" r:id="rId14"/>
    <p:sldId id="410" r:id="rId15"/>
    <p:sldId id="411" r:id="rId16"/>
    <p:sldId id="369" r:id="rId17"/>
    <p:sldId id="409" r:id="rId18"/>
    <p:sldId id="412" r:id="rId19"/>
    <p:sldId id="413" r:id="rId20"/>
    <p:sldId id="368" r:id="rId21"/>
    <p:sldId id="365" r:id="rId22"/>
    <p:sldId id="417" r:id="rId23"/>
    <p:sldId id="416" r:id="rId24"/>
    <p:sldId id="418" r:id="rId25"/>
    <p:sldId id="414" r:id="rId26"/>
    <p:sldId id="415" r:id="rId27"/>
    <p:sldId id="394" r:id="rId28"/>
    <p:sldId id="395" r:id="rId29"/>
    <p:sldId id="396" r:id="rId30"/>
    <p:sldId id="398" r:id="rId31"/>
    <p:sldId id="397" r:id="rId32"/>
    <p:sldId id="399" r:id="rId33"/>
    <p:sldId id="400" r:id="rId34"/>
    <p:sldId id="401" r:id="rId35"/>
    <p:sldId id="402" r:id="rId36"/>
    <p:sldId id="403" r:id="rId37"/>
  </p:sldIdLst>
  <p:sldSz cx="9144000" cy="6858000" type="screen4x3"/>
  <p:notesSz cx="6877050" cy="10001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796" autoAdjust="0"/>
  </p:normalViewPr>
  <p:slideViewPr>
    <p:cSldViewPr>
      <p:cViewPr varScale="1">
        <p:scale>
          <a:sx n="101" d="100"/>
          <a:sy n="101" d="100"/>
        </p:scale>
        <p:origin x="12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0055" cy="50006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5404" y="1"/>
            <a:ext cx="2980055" cy="50006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AFF1D574-9881-4084-A91F-10F006C5E18B}" type="datetimeFigureOut">
              <a:rPr lang="ko-KR" altLang="en-US" smtClean="0"/>
              <a:pPr/>
              <a:t>2014-04-13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00625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706" y="4750595"/>
            <a:ext cx="5501640" cy="4500562"/>
          </a:xfrm>
          <a:prstGeom prst="rect">
            <a:avLst/>
          </a:prstGeom>
        </p:spPr>
        <p:txBody>
          <a:bodyPr vert="horz" lIns="92272" tIns="46136" rIns="92272" bIns="4613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9453"/>
            <a:ext cx="2980055" cy="50006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5404" y="9499453"/>
            <a:ext cx="2980055" cy="50006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6675B9D6-0A13-4730-9B67-46A3C1763D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32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B9D6-0A13-4730-9B67-46A3C1763DE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74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B9D6-0A13-4730-9B67-46A3C1763DEE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5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53079D-A052-4AF5-873D-36D84222BC21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D30E-30F3-49A8-8C1C-D7323F7C8944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50F37-579F-4C8B-ABDD-4638B1F79759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200000"/>
              </a:lnSpc>
              <a:buFont typeface="Arial" pitchFamily="34" charset="0"/>
              <a:buChar char="•"/>
              <a:defRPr sz="2000"/>
            </a:lvl1pPr>
            <a:lvl2pPr>
              <a:lnSpc>
                <a:spcPct val="200000"/>
              </a:lnSpc>
              <a:buFont typeface="Wingdings" pitchFamily="2" charset="2"/>
              <a:buChar char="Ø"/>
              <a:defRPr sz="1800"/>
            </a:lvl2pPr>
            <a:lvl3pPr>
              <a:lnSpc>
                <a:spcPct val="200000"/>
              </a:lnSpc>
              <a:defRPr sz="1600"/>
            </a:lvl3pPr>
            <a:lvl4pPr>
              <a:lnSpc>
                <a:spcPct val="200000"/>
              </a:lnSpc>
              <a:defRPr sz="1400"/>
            </a:lvl4pPr>
            <a:lvl5pPr>
              <a:lnSpc>
                <a:spcPct val="200000"/>
              </a:lnSpc>
              <a:defRPr sz="1400"/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869C-7BFF-488E-BE71-A67774B4EB8D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buFont typeface="Wingdings" pitchFamily="2" charset="2"/>
              <a:buChar char="§"/>
              <a:defRPr sz="3600"/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656BC-6260-42A6-86C4-5624217AA273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67453-843A-487C-93ED-F1EBDDA5F890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3D55F-91CE-49AF-BF95-75D76B3104D1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062DD-EB4E-494A-8E1C-97F5191FC408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065BB-0C88-47E1-9554-BF177D897751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B45B94-C7A6-4DEA-B7A2-0E05B0A102F1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E4FB98-7FB9-4F05-80AB-428175A8A98C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67544" y="6440343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8ACB0E-39E6-494C-BEE7-5780EA369079}" type="datetime1">
              <a:rPr lang="ko-KR" altLang="en-US" smtClean="0"/>
              <a:t>2014-04-13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429638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lnSpc>
          <a:spcPct val="15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lnSpc>
          <a:spcPct val="150000"/>
        </a:lnSpc>
        <a:spcBef>
          <a:spcPts val="324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lnSpc>
          <a:spcPct val="150000"/>
        </a:lnSpc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lnSpc>
          <a:spcPct val="15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lnSpc>
          <a:spcPct val="15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6600" dirty="0" err="1" smtClean="0"/>
              <a:t>안드로이드</a:t>
            </a:r>
            <a:r>
              <a:rPr lang="ko-KR" altLang="en-US" sz="6600" dirty="0" smtClean="0"/>
              <a:t> 서비스</a:t>
            </a:r>
            <a:endParaRPr lang="ko-KR" altLang="en-US" sz="49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9632" y="3645024"/>
            <a:ext cx="6400800" cy="1752600"/>
          </a:xfrm>
        </p:spPr>
        <p:txBody>
          <a:bodyPr>
            <a:normAutofit/>
          </a:bodyPr>
          <a:lstStyle/>
          <a:p>
            <a:endParaRPr lang="ko-KR" altLang="en-US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알림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ko-KR" altLang="en-US" dirty="0" smtClean="0"/>
              <a:t>코드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644" y="764704"/>
            <a:ext cx="1978151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61" y="3436149"/>
            <a:ext cx="1796207" cy="294128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78" y="1728878"/>
            <a:ext cx="4818707" cy="43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81" y="1340768"/>
            <a:ext cx="5419438" cy="272096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85" y="4041013"/>
            <a:ext cx="5590039" cy="2645202"/>
          </a:xfrm>
          <a:prstGeom prst="rect">
            <a:avLst/>
          </a:prstGeom>
        </p:spPr>
      </p:pic>
      <p:sp>
        <p:nvSpPr>
          <p:cNvPr id="12" name="제목 2"/>
          <p:cNvSpPr txBox="1">
            <a:spLocks/>
          </p:cNvSpPr>
          <p:nvPr/>
        </p:nvSpPr>
        <p:spPr>
          <a:xfrm>
            <a:off x="372704" y="27352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Font typeface="Wingdings" pitchFamily="2" charset="2"/>
              <a:buChar char="§"/>
              <a:defRPr kumimoji="0" sz="3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ko-KR" altLang="en-US" dirty="0" smtClean="0"/>
              <a:t> 다양한 </a:t>
            </a:r>
            <a:r>
              <a:rPr lang="en-US" altLang="ko-KR" dirty="0" err="1"/>
              <a:t>Notification.Builder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1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Service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43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백그라운드에서 실행되는 프로세스</a:t>
            </a:r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OS</a:t>
            </a:r>
            <a:r>
              <a:rPr lang="ko-KR" altLang="en-US" dirty="0" smtClean="0"/>
              <a:t>에서는 </a:t>
            </a:r>
            <a:r>
              <a:rPr lang="ko-KR" altLang="en-US" dirty="0" smtClean="0"/>
              <a:t>특별한 경우를 제외하고는 </a:t>
            </a:r>
            <a:r>
              <a:rPr lang="en-US" altLang="ko-KR" dirty="0" smtClean="0"/>
              <a:t>Background </a:t>
            </a:r>
            <a:r>
              <a:rPr lang="ko-KR" altLang="en-US" dirty="0" smtClean="0"/>
              <a:t>동작을 수행하도록 설계 되어있다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사용자의 입력과는 무관하게 지속적인 처리나 규칙적인 처리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또는 이벤트 처리를 수행하는 작업의 경우에 서비스를 이용하면 좋다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Ex</a:t>
            </a:r>
            <a:r>
              <a:rPr lang="en-US" altLang="ko-KR" dirty="0" smtClean="0"/>
              <a:t>) MP3 Player, </a:t>
            </a:r>
            <a:r>
              <a:rPr lang="ko-KR" altLang="en-US" dirty="0" smtClean="0"/>
              <a:t>파일 다운로드</a:t>
            </a:r>
            <a:endParaRPr lang="en-US" altLang="ko-KR" dirty="0" smtClean="0"/>
          </a:p>
          <a:p>
            <a:r>
              <a:rPr lang="ko-KR" altLang="en-US" dirty="0" smtClean="0"/>
              <a:t>사용자와 통신할 수 있는 방법이 </a:t>
            </a:r>
            <a:r>
              <a:rPr lang="ko-KR" altLang="en-US" dirty="0" smtClean="0"/>
              <a:t>필요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</a:t>
            </a:r>
            <a:r>
              <a:rPr lang="en-US" altLang="ko-KR" dirty="0" smtClean="0"/>
              <a:t>(Service)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73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</a:t>
            </a:r>
            <a:r>
              <a:rPr lang="en-US" altLang="ko-KR" dirty="0" smtClean="0"/>
              <a:t>(Service</a:t>
            </a:r>
            <a:r>
              <a:rPr lang="en-US" altLang="ko-KR" dirty="0" smtClean="0"/>
              <a:t>) – </a:t>
            </a:r>
            <a:r>
              <a:rPr lang="en-US" altLang="ko-KR" dirty="0" err="1" smtClean="0"/>
              <a:t>StartService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6752"/>
            <a:ext cx="5832648" cy="3866587"/>
          </a:xfrm>
          <a:prstGeom prst="rect">
            <a:avLst/>
          </a:prstGeom>
        </p:spPr>
      </p:pic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584176"/>
          </a:xfrm>
        </p:spPr>
        <p:txBody>
          <a:bodyPr>
            <a:normAutofit/>
          </a:bodyPr>
          <a:lstStyle/>
          <a:p>
            <a:r>
              <a:rPr lang="ko-KR" altLang="en-US" dirty="0"/>
              <a:t>현재 실행중인 </a:t>
            </a:r>
            <a:r>
              <a:rPr lang="ko-KR" altLang="en-US" dirty="0" smtClean="0"/>
              <a:t>프로세스 안에서의 </a:t>
            </a:r>
            <a:r>
              <a:rPr lang="ko-KR" altLang="en-US" dirty="0"/>
              <a:t>동작을 하게 되는 </a:t>
            </a:r>
            <a:r>
              <a:rPr lang="en-US" altLang="ko-KR" dirty="0"/>
              <a:t>Service </a:t>
            </a:r>
            <a:r>
              <a:rPr lang="ko-KR" altLang="en-US" dirty="0"/>
              <a:t>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프로세스 안에서 다른 컴포넌트들과 유기적으로 통신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470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</a:t>
            </a:r>
            <a:r>
              <a:rPr lang="en-US" altLang="ko-KR" dirty="0" smtClean="0"/>
              <a:t>(Service</a:t>
            </a:r>
            <a:r>
              <a:rPr lang="en-US" altLang="ko-KR" dirty="0" smtClean="0"/>
              <a:t>) – </a:t>
            </a:r>
            <a:r>
              <a:rPr lang="en-US" altLang="ko-KR" dirty="0" err="1" smtClean="0"/>
              <a:t>bindeService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15503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/>
              <a:t>프로세스 내에서 </a:t>
            </a:r>
            <a:r>
              <a:rPr lang="ko-KR" altLang="en-US" dirty="0" smtClean="0"/>
              <a:t>다른 컴포넌트들과 </a:t>
            </a:r>
            <a:r>
              <a:rPr lang="ko-KR" altLang="en-US" dirty="0"/>
              <a:t>서로 유기적으로 통신을 하며</a:t>
            </a:r>
            <a:r>
              <a:rPr lang="en-US" altLang="ko-KR" dirty="0"/>
              <a:t>, </a:t>
            </a:r>
            <a:r>
              <a:rPr lang="ko-KR" altLang="en-US" dirty="0"/>
              <a:t>다른 프로세스</a:t>
            </a:r>
            <a:r>
              <a:rPr lang="en-US" altLang="ko-KR" dirty="0"/>
              <a:t>(</a:t>
            </a:r>
            <a:r>
              <a:rPr lang="ko-KR" altLang="en-US" dirty="0"/>
              <a:t>어플리케이션</a:t>
            </a:r>
            <a:r>
              <a:rPr lang="en-US" altLang="ko-KR" dirty="0"/>
              <a:t>)</a:t>
            </a:r>
            <a:r>
              <a:rPr lang="ko-KR" altLang="en-US" dirty="0"/>
              <a:t>와도 </a:t>
            </a:r>
            <a:r>
              <a:rPr lang="en-US" altLang="ko-KR" dirty="0"/>
              <a:t>Data </a:t>
            </a:r>
            <a:r>
              <a:rPr lang="ko-KR" altLang="en-US" dirty="0"/>
              <a:t>공유 및 통신을 하게 되는 </a:t>
            </a:r>
            <a:r>
              <a:rPr lang="en-US" altLang="ko-KR" dirty="0"/>
              <a:t>Service</a:t>
            </a:r>
            <a:r>
              <a:rPr lang="ko-KR" altLang="en-US" dirty="0"/>
              <a:t>를 실행하는 </a:t>
            </a:r>
            <a:r>
              <a:rPr lang="ko-KR" altLang="en-US" dirty="0" smtClean="0"/>
              <a:t>방</a:t>
            </a:r>
            <a:r>
              <a:rPr lang="ko-KR" altLang="en-US" dirty="0"/>
              <a:t>법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63"/>
            <a:ext cx="72104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서비스의 </a:t>
            </a:r>
            <a:r>
              <a:rPr lang="en-US" altLang="ko-KR" dirty="0" smtClean="0"/>
              <a:t>Life Cycle</a:t>
            </a:r>
            <a:endParaRPr lang="ko-KR" altLang="en-US" dirty="0"/>
          </a:p>
        </p:txBody>
      </p:sp>
      <p:grpSp>
        <p:nvGrpSpPr>
          <p:cNvPr id="42" name="그룹 41"/>
          <p:cNvGrpSpPr/>
          <p:nvPr/>
        </p:nvGrpSpPr>
        <p:grpSpPr>
          <a:xfrm>
            <a:off x="1907704" y="1479330"/>
            <a:ext cx="6265060" cy="4719251"/>
            <a:chOff x="2024749" y="1446053"/>
            <a:chExt cx="6265060" cy="4719251"/>
          </a:xfrm>
        </p:grpSpPr>
        <p:sp>
          <p:nvSpPr>
            <p:cNvPr id="7" name="직사각형 6"/>
            <p:cNvSpPr/>
            <p:nvPr/>
          </p:nvSpPr>
          <p:spPr>
            <a:xfrm>
              <a:off x="3995936" y="1446053"/>
              <a:ext cx="1224136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/>
                <a:t>onCreate</a:t>
              </a:r>
              <a:r>
                <a:rPr lang="en-US" altLang="ko-KR" sz="1400" dirty="0" smtClean="0"/>
                <a:t>()</a:t>
              </a:r>
              <a:endParaRPr lang="ko-KR" altLang="en-US" sz="14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024749" y="2780928"/>
              <a:ext cx="2016225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/>
                <a:t>onStartCommand</a:t>
              </a:r>
              <a:r>
                <a:rPr lang="en-US" altLang="ko-KR" sz="1400" dirty="0" smtClean="0"/>
                <a:t>()</a:t>
              </a:r>
              <a:endParaRPr lang="ko-KR" altLang="en-US" sz="14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606719" y="2780928"/>
              <a:ext cx="1125521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/>
                <a:t>onBind</a:t>
              </a:r>
              <a:r>
                <a:rPr lang="en-US" altLang="ko-KR" sz="1400" dirty="0" smtClean="0"/>
                <a:t>()</a:t>
              </a:r>
              <a:endParaRPr lang="ko-KR" altLang="en-US" sz="14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995936" y="5661248"/>
              <a:ext cx="1224137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/>
                <a:t>onDestroy</a:t>
              </a:r>
              <a:r>
                <a:rPr lang="en-US" altLang="ko-KR" sz="1400" dirty="0" smtClean="0"/>
                <a:t>()</a:t>
              </a:r>
              <a:endParaRPr lang="ko-KR" altLang="en-US" sz="1400" dirty="0"/>
            </a:p>
          </p:txBody>
        </p:sp>
        <p:cxnSp>
          <p:nvCxnSpPr>
            <p:cNvPr id="12" name="직선 화살표 연결선 11"/>
            <p:cNvCxnSpPr>
              <a:stCxn id="7" idx="2"/>
              <a:endCxn id="8" idx="0"/>
            </p:cNvCxnSpPr>
            <p:nvPr/>
          </p:nvCxnSpPr>
          <p:spPr>
            <a:xfrm flipH="1">
              <a:off x="3032862" y="1950109"/>
              <a:ext cx="1575142" cy="8308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7" idx="2"/>
              <a:endCxn id="9" idx="0"/>
            </p:cNvCxnSpPr>
            <p:nvPr/>
          </p:nvCxnSpPr>
          <p:spPr>
            <a:xfrm>
              <a:off x="4608004" y="1950109"/>
              <a:ext cx="1561476" cy="8308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680722" y="2132856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/>
                <a:t>startService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4088" y="2132856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/>
                <a:t>bindService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606719" y="4509120"/>
              <a:ext cx="1125521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/>
                <a:t>onUnBind</a:t>
              </a:r>
              <a:r>
                <a:rPr lang="en-US" altLang="ko-KR" sz="1400" dirty="0" smtClean="0"/>
                <a:t>()</a:t>
              </a:r>
              <a:endParaRPr lang="ko-KR" altLang="en-US" sz="14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164288" y="3501008"/>
              <a:ext cx="1125521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/>
                <a:t>onReBind</a:t>
              </a:r>
              <a:r>
                <a:rPr lang="en-US" altLang="ko-KR" sz="1400" dirty="0" smtClean="0"/>
                <a:t>()</a:t>
              </a:r>
              <a:endParaRPr lang="ko-KR" altLang="en-US" sz="1400" dirty="0"/>
            </a:p>
          </p:txBody>
        </p:sp>
        <p:cxnSp>
          <p:nvCxnSpPr>
            <p:cNvPr id="30" name="직선 화살표 연결선 29"/>
            <p:cNvCxnSpPr>
              <a:stCxn id="9" idx="2"/>
              <a:endCxn id="22" idx="0"/>
            </p:cNvCxnSpPr>
            <p:nvPr/>
          </p:nvCxnSpPr>
          <p:spPr>
            <a:xfrm>
              <a:off x="6169480" y="3284984"/>
              <a:ext cx="0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꺾인 연결선 31"/>
            <p:cNvCxnSpPr>
              <a:stCxn id="22" idx="3"/>
              <a:endCxn id="23" idx="2"/>
            </p:cNvCxnSpPr>
            <p:nvPr/>
          </p:nvCxnSpPr>
          <p:spPr>
            <a:xfrm flipV="1">
              <a:off x="6732240" y="4005064"/>
              <a:ext cx="994809" cy="75608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>
              <a:stCxn id="23" idx="1"/>
            </p:cNvCxnSpPr>
            <p:nvPr/>
          </p:nvCxnSpPr>
          <p:spPr>
            <a:xfrm flipH="1">
              <a:off x="6169480" y="3753036"/>
              <a:ext cx="9948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>
              <a:stCxn id="22" idx="2"/>
              <a:endCxn id="10" idx="0"/>
            </p:cNvCxnSpPr>
            <p:nvPr/>
          </p:nvCxnSpPr>
          <p:spPr>
            <a:xfrm flipH="1">
              <a:off x="4608005" y="5013176"/>
              <a:ext cx="1561475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모서리가 둥근 직사각형 36"/>
            <p:cNvSpPr/>
            <p:nvPr/>
          </p:nvSpPr>
          <p:spPr>
            <a:xfrm>
              <a:off x="2204770" y="4257092"/>
              <a:ext cx="1656184" cy="5040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+mn-ea"/>
                </a:rPr>
                <a:t>Service </a:t>
              </a:r>
              <a:r>
                <a:rPr lang="ko-KR" altLang="en-US" sz="1400" dirty="0" smtClean="0">
                  <a:latin typeface="+mn-ea"/>
                </a:rPr>
                <a:t>수행</a:t>
              </a:r>
              <a:endParaRPr lang="ko-KR" altLang="en-US" sz="1400" dirty="0">
                <a:latin typeface="+mn-ea"/>
              </a:endParaRPr>
            </a:p>
          </p:txBody>
        </p:sp>
        <p:cxnSp>
          <p:nvCxnSpPr>
            <p:cNvPr id="39" name="직선 화살표 연결선 38"/>
            <p:cNvCxnSpPr>
              <a:stCxn id="8" idx="2"/>
              <a:endCxn id="37" idx="0"/>
            </p:cNvCxnSpPr>
            <p:nvPr/>
          </p:nvCxnSpPr>
          <p:spPr>
            <a:xfrm>
              <a:off x="3032862" y="3284984"/>
              <a:ext cx="0" cy="9721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>
              <a:stCxn id="37" idx="2"/>
              <a:endCxn id="10" idx="0"/>
            </p:cNvCxnSpPr>
            <p:nvPr/>
          </p:nvCxnSpPr>
          <p:spPr>
            <a:xfrm>
              <a:off x="3032862" y="4761148"/>
              <a:ext cx="1575143" cy="9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24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2.0 </a:t>
            </a:r>
            <a:r>
              <a:rPr lang="ko-KR" altLang="en-US" dirty="0" smtClean="0"/>
              <a:t>이후의 </a:t>
            </a:r>
            <a:r>
              <a:rPr lang="ko-KR" altLang="en-US" dirty="0" smtClean="0"/>
              <a:t>서비스 </a:t>
            </a:r>
            <a:r>
              <a:rPr lang="en-US" altLang="ko-KR" dirty="0" smtClean="0"/>
              <a:t>Life cycle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4" name="내용 개체 틀 1"/>
          <p:cNvSpPr>
            <a:spLocks noGrp="1"/>
          </p:cNvSpPr>
          <p:nvPr>
            <p:ph idx="1"/>
          </p:nvPr>
        </p:nvSpPr>
        <p:spPr>
          <a:xfrm>
            <a:off x="323528" y="1412776"/>
            <a:ext cx="4402832" cy="453650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en-US" altLang="ko-KR" dirty="0"/>
              <a:t>2.0 </a:t>
            </a:r>
            <a:r>
              <a:rPr lang="ko-KR" altLang="en-US" dirty="0"/>
              <a:t>이하 버전의 </a:t>
            </a:r>
            <a:r>
              <a:rPr lang="en-US" altLang="ko-KR" dirty="0"/>
              <a:t>Service</a:t>
            </a:r>
            <a:r>
              <a:rPr lang="ko-KR" altLang="en-US" dirty="0"/>
              <a:t>의 주기는 </a:t>
            </a:r>
            <a:r>
              <a:rPr lang="en-US" altLang="ko-KR" b="1" dirty="0" err="1"/>
              <a:t>onCreate</a:t>
            </a:r>
            <a:r>
              <a:rPr lang="en-US" altLang="ko-KR" b="1" dirty="0"/>
              <a:t>() -&gt; </a:t>
            </a:r>
            <a:r>
              <a:rPr lang="en-US" altLang="ko-KR" b="1" dirty="0" err="1"/>
              <a:t>onStart</a:t>
            </a:r>
            <a:r>
              <a:rPr lang="en-US" altLang="ko-KR" b="1" dirty="0"/>
              <a:t>()</a:t>
            </a:r>
            <a:r>
              <a:rPr lang="ko-KR" altLang="en-US" dirty="0"/>
              <a:t> 구조 </a:t>
            </a:r>
            <a:r>
              <a:rPr lang="ko-KR" altLang="en-US" dirty="0" smtClean="0"/>
              <a:t>였다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2.0 </a:t>
            </a:r>
            <a:r>
              <a:rPr lang="ko-KR" altLang="en-US" dirty="0"/>
              <a:t>이상 부터는 </a:t>
            </a:r>
            <a:r>
              <a:rPr lang="en-US" altLang="ko-KR" dirty="0"/>
              <a:t>Service</a:t>
            </a:r>
            <a:r>
              <a:rPr lang="ko-KR" altLang="en-US" dirty="0"/>
              <a:t>의 </a:t>
            </a:r>
            <a:r>
              <a:rPr lang="ko-KR" altLang="en-US" dirty="0" smtClean="0"/>
              <a:t>문제점과 기능을 </a:t>
            </a:r>
            <a:r>
              <a:rPr lang="ko-KR" altLang="en-US" dirty="0"/>
              <a:t>보완하여 </a:t>
            </a:r>
            <a:r>
              <a:rPr lang="en-US" altLang="ko-KR" dirty="0" err="1"/>
              <a:t>onStart</a:t>
            </a:r>
            <a:r>
              <a:rPr lang="en-US" altLang="ko-KR" dirty="0"/>
              <a:t>()</a:t>
            </a:r>
            <a:r>
              <a:rPr lang="ko-KR" altLang="en-US" dirty="0" err="1"/>
              <a:t>메서드</a:t>
            </a:r>
            <a:r>
              <a:rPr lang="ko-KR" altLang="en-US" dirty="0"/>
              <a:t> </a:t>
            </a:r>
            <a:r>
              <a:rPr lang="ko-KR" altLang="en-US" dirty="0" smtClean="0"/>
              <a:t>대신 </a:t>
            </a:r>
            <a:r>
              <a:rPr lang="en-US" altLang="ko-KR" dirty="0" err="1"/>
              <a:t>onStartCommand</a:t>
            </a:r>
            <a:r>
              <a:rPr lang="en-US" altLang="ko-KR" dirty="0"/>
              <a:t>() </a:t>
            </a:r>
            <a:r>
              <a:rPr lang="ko-KR" altLang="en-US" dirty="0" err="1"/>
              <a:t>메서드</a:t>
            </a:r>
            <a:r>
              <a:rPr lang="ko-KR" altLang="en-US" dirty="0"/>
              <a:t> </a:t>
            </a:r>
            <a:r>
              <a:rPr lang="ko-KR" altLang="en-US" dirty="0" smtClean="0"/>
              <a:t>사용을 </a:t>
            </a:r>
            <a:r>
              <a:rPr lang="ko-KR" altLang="en-US" dirty="0"/>
              <a:t>권장하고 </a:t>
            </a:r>
            <a:r>
              <a:rPr lang="ko-KR" altLang="en-US" dirty="0" smtClean="0"/>
              <a:t>있다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28" y="1700808"/>
            <a:ext cx="43802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effectLst/>
              </a:rPr>
              <a:t> Service</a:t>
            </a:r>
            <a:r>
              <a:rPr lang="ko-KR" altLang="en-US" dirty="0">
                <a:effectLst/>
              </a:rPr>
              <a:t>의 실행 중에 </a:t>
            </a:r>
            <a:r>
              <a:rPr lang="en-US" altLang="ko-KR" dirty="0" err="1">
                <a:effectLst/>
              </a:rPr>
              <a:t>startService</a:t>
            </a:r>
            <a:r>
              <a:rPr lang="en-US" altLang="ko-KR" dirty="0">
                <a:effectLst/>
              </a:rPr>
              <a:t>() </a:t>
            </a:r>
            <a:r>
              <a:rPr lang="ko-KR" altLang="en-US" dirty="0">
                <a:effectLst/>
              </a:rPr>
              <a:t>호출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4" name="내용 개체 틀 1"/>
          <p:cNvSpPr>
            <a:spLocks noGrp="1"/>
          </p:cNvSpPr>
          <p:nvPr>
            <p:ph idx="1"/>
          </p:nvPr>
        </p:nvSpPr>
        <p:spPr>
          <a:xfrm>
            <a:off x="323528" y="1412776"/>
            <a:ext cx="8208912" cy="129614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/>
              <a:t>Service </a:t>
            </a:r>
            <a:r>
              <a:rPr lang="ko-KR" altLang="en-US" dirty="0"/>
              <a:t>실행도중에 </a:t>
            </a:r>
            <a:r>
              <a:rPr lang="en-US" altLang="ko-KR" dirty="0" err="1"/>
              <a:t>startService</a:t>
            </a:r>
            <a:r>
              <a:rPr lang="en-US" altLang="ko-KR" dirty="0"/>
              <a:t>() </a:t>
            </a:r>
            <a:r>
              <a:rPr lang="ko-KR" altLang="en-US" dirty="0" err="1"/>
              <a:t>메서드를</a:t>
            </a:r>
            <a:r>
              <a:rPr lang="ko-KR" altLang="en-US" dirty="0"/>
              <a:t> 실행하게 되면 </a:t>
            </a:r>
            <a:r>
              <a:rPr lang="en-US" altLang="ko-KR" dirty="0"/>
              <a:t>Service</a:t>
            </a:r>
            <a:r>
              <a:rPr lang="ko-KR" altLang="en-US" dirty="0"/>
              <a:t>의 </a:t>
            </a:r>
            <a:r>
              <a:rPr lang="en-US" altLang="ko-KR" dirty="0" err="1"/>
              <a:t>onStartCommand</a:t>
            </a:r>
            <a:r>
              <a:rPr lang="en-US" altLang="ko-KR" dirty="0"/>
              <a:t>() </a:t>
            </a:r>
            <a:r>
              <a:rPr lang="ko-KR" altLang="en-US" dirty="0" err="1"/>
              <a:t>메서드를</a:t>
            </a:r>
            <a:r>
              <a:rPr lang="ko-KR" altLang="en-US" dirty="0"/>
              <a:t> 호출 하게 합니다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r>
              <a:rPr lang="ko-KR" altLang="en-US" dirty="0"/>
              <a:t>중요한 작업에 대해서는 </a:t>
            </a:r>
            <a:r>
              <a:rPr lang="en-US" altLang="ko-KR" dirty="0" err="1"/>
              <a:t>onCreate</a:t>
            </a:r>
            <a:r>
              <a:rPr lang="en-US" altLang="ko-KR" dirty="0"/>
              <a:t>() </a:t>
            </a:r>
            <a:r>
              <a:rPr lang="ko-KR" altLang="en-US" dirty="0"/>
              <a:t>보다는 </a:t>
            </a:r>
            <a:r>
              <a:rPr lang="en-US" altLang="ko-KR" dirty="0" err="1"/>
              <a:t>onStartCommand</a:t>
            </a:r>
            <a:r>
              <a:rPr lang="en-US" altLang="ko-KR" dirty="0"/>
              <a:t>() </a:t>
            </a:r>
            <a:r>
              <a:rPr lang="ko-KR" altLang="en-US" dirty="0" err="1"/>
              <a:t>메서드에</a:t>
            </a:r>
            <a:r>
              <a:rPr lang="ko-KR" altLang="en-US" dirty="0"/>
              <a:t> 구현을 해줘야 합니다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884512"/>
            <a:ext cx="83724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effectLst/>
              </a:rPr>
              <a:t> </a:t>
            </a:r>
            <a:r>
              <a:rPr lang="en-US" altLang="ko-KR" dirty="0">
                <a:effectLst/>
              </a:rPr>
              <a:t>Service </a:t>
            </a:r>
            <a:r>
              <a:rPr lang="en-US" altLang="ko-KR" dirty="0" err="1">
                <a:effectLst/>
              </a:rPr>
              <a:t>onStartCommand</a:t>
            </a:r>
            <a:r>
              <a:rPr lang="en-US" altLang="ko-KR" dirty="0">
                <a:effectLst/>
              </a:rPr>
              <a:t>() </a:t>
            </a:r>
            <a:r>
              <a:rPr lang="ko-KR" altLang="en-US" dirty="0">
                <a:effectLst/>
              </a:rPr>
              <a:t>사용방법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4" name="내용 개체 틀 1"/>
          <p:cNvSpPr>
            <a:spLocks noGrp="1"/>
          </p:cNvSpPr>
          <p:nvPr>
            <p:ph idx="1"/>
          </p:nvPr>
        </p:nvSpPr>
        <p:spPr>
          <a:xfrm>
            <a:off x="323528" y="1412776"/>
            <a:ext cx="8689504" cy="1872208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1800" dirty="0"/>
              <a:t>Service</a:t>
            </a:r>
            <a:r>
              <a:rPr lang="ko-KR" altLang="en-US" sz="1800" dirty="0"/>
              <a:t>는 기본적으로 프로세스에 의해 종료가 되더라도 다시 살아나는 구조를 가지고 있습니다</a:t>
            </a:r>
            <a:r>
              <a:rPr lang="en-US" altLang="ko-KR" sz="1800" dirty="0"/>
              <a:t>.</a:t>
            </a:r>
            <a:endParaRPr lang="en-US" altLang="ko-KR" sz="1800" dirty="0" smtClean="0"/>
          </a:p>
          <a:p>
            <a:r>
              <a:rPr lang="ko-KR" altLang="en-US" sz="1800" dirty="0" smtClean="0"/>
              <a:t>프로세스에 </a:t>
            </a:r>
            <a:r>
              <a:rPr lang="ko-KR" altLang="en-US" sz="1800" dirty="0"/>
              <a:t>의해 종료된 </a:t>
            </a:r>
            <a:r>
              <a:rPr lang="en-US" altLang="ko-KR" sz="1800" dirty="0"/>
              <a:t>Service</a:t>
            </a:r>
            <a:r>
              <a:rPr lang="ko-KR" altLang="en-US" sz="1800" dirty="0"/>
              <a:t>는 </a:t>
            </a:r>
            <a:r>
              <a:rPr lang="en-US" altLang="ko-KR" sz="1800" b="1" dirty="0" err="1"/>
              <a:t>onCreate</a:t>
            </a:r>
            <a:r>
              <a:rPr lang="en-US" altLang="ko-KR" sz="1800" b="1" dirty="0"/>
              <a:t>() </a:t>
            </a:r>
            <a:r>
              <a:rPr lang="en-US" altLang="ko-KR" sz="1800" b="1" dirty="0" smtClean="0"/>
              <a:t>-&gt; </a:t>
            </a:r>
            <a:r>
              <a:rPr lang="en-US" altLang="ko-KR" sz="1800" b="1" dirty="0" err="1" smtClean="0"/>
              <a:t>onStartCommand</a:t>
            </a:r>
            <a:r>
              <a:rPr lang="en-US" altLang="ko-KR" sz="1800" b="1" dirty="0"/>
              <a:t>()</a:t>
            </a:r>
            <a:r>
              <a:rPr lang="ko-KR" altLang="en-US" sz="1800" dirty="0"/>
              <a:t> 순으로 주기를 타게 됩니다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err="1"/>
              <a:t>onStartCommand</a:t>
            </a:r>
            <a:r>
              <a:rPr lang="en-US" altLang="ko-KR" sz="1800" dirty="0"/>
              <a:t>() </a:t>
            </a:r>
            <a:r>
              <a:rPr lang="ko-KR" altLang="en-US" sz="1800" dirty="0" err="1"/>
              <a:t>메서드는</a:t>
            </a:r>
            <a:r>
              <a:rPr lang="ko-KR" altLang="en-US" sz="1800" dirty="0"/>
              <a:t> </a:t>
            </a:r>
            <a:r>
              <a:rPr lang="en-US" altLang="ko-KR" sz="1800" dirty="0"/>
              <a:t>3</a:t>
            </a:r>
            <a:r>
              <a:rPr lang="ko-KR" altLang="en-US" sz="1800" dirty="0"/>
              <a:t>가지 리턴 타입을 </a:t>
            </a:r>
            <a:r>
              <a:rPr lang="ko-KR" altLang="en-US" sz="1800" dirty="0" smtClean="0"/>
              <a:t>갖게 된다</a:t>
            </a:r>
            <a:r>
              <a:rPr lang="en-US" altLang="ko-KR" sz="1800" dirty="0" smtClean="0"/>
              <a:t>.</a:t>
            </a:r>
          </a:p>
          <a:p>
            <a:endParaRPr lang="en-US" altLang="ko-KR" dirty="0" smtClean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84984"/>
            <a:ext cx="7560840" cy="33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300" dirty="0" smtClean="0"/>
              <a:t>Notification</a:t>
            </a:r>
          </a:p>
          <a:p>
            <a:r>
              <a:rPr lang="en-US" altLang="ko-KR" sz="2300" dirty="0" smtClean="0"/>
              <a:t>Service</a:t>
            </a:r>
          </a:p>
          <a:p>
            <a:r>
              <a:rPr lang="en-US" altLang="ko-KR" sz="2300" dirty="0" smtClean="0"/>
              <a:t>Alarm</a:t>
            </a:r>
          </a:p>
          <a:p>
            <a:r>
              <a:rPr lang="ko-KR" altLang="en-US" sz="2300" dirty="0" smtClean="0"/>
              <a:t>실습</a:t>
            </a:r>
            <a:endParaRPr lang="en-US" altLang="ko-KR" sz="2300" dirty="0" smtClean="0"/>
          </a:p>
          <a:p>
            <a:endParaRPr lang="en-US" altLang="ko-KR" sz="23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</a:t>
            </a:r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9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서비스 시작하기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err="1" smtClean="0"/>
              <a:t>ComponentName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startService</a:t>
            </a:r>
            <a:r>
              <a:rPr lang="en-US" altLang="ko-KR" sz="1600" dirty="0" smtClean="0"/>
              <a:t>(Intent intent)</a:t>
            </a:r>
          </a:p>
          <a:p>
            <a:pPr lvl="1">
              <a:lnSpc>
                <a:spcPct val="150000"/>
              </a:lnSpc>
            </a:pPr>
            <a:endParaRPr lang="en-US" altLang="ko-KR" sz="1600" dirty="0"/>
          </a:p>
          <a:p>
            <a:pPr lvl="1">
              <a:lnSpc>
                <a:spcPct val="150000"/>
              </a:lnSpc>
            </a:pPr>
            <a:endParaRPr lang="en-US" altLang="ko-KR" sz="1100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서비스 중지하기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b</a:t>
            </a:r>
            <a:r>
              <a:rPr lang="en-US" altLang="ko-KR" dirty="0" err="1" smtClean="0"/>
              <a:t>oolean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stopService</a:t>
            </a:r>
            <a:r>
              <a:rPr lang="en-US" altLang="ko-KR" dirty="0" smtClean="0"/>
              <a:t>(Intent intent)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서비스 스스로 종료하기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/>
              <a:t>v</a:t>
            </a:r>
            <a:r>
              <a:rPr lang="en-US" altLang="ko-KR" dirty="0" smtClean="0"/>
              <a:t>oid </a:t>
            </a:r>
            <a:r>
              <a:rPr lang="en-US" altLang="ko-KR" dirty="0" err="1" smtClean="0"/>
              <a:t>stopSelf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startId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중지하기</a:t>
            </a:r>
            <a:endParaRPr lang="ko-KR" altLang="en-US" sz="2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69916"/>
            <a:ext cx="568596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582064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077072"/>
            <a:ext cx="565165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31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서비</a:t>
            </a:r>
            <a:r>
              <a:rPr lang="ko-KR" altLang="en-US" dirty="0"/>
              <a:t>스</a:t>
            </a:r>
            <a:r>
              <a:rPr lang="ko-KR" altLang="en-US" dirty="0" smtClean="0"/>
              <a:t>를 정의하려면 </a:t>
            </a:r>
            <a:r>
              <a:rPr lang="en-US" altLang="ko-KR" dirty="0" smtClean="0"/>
              <a:t>Service</a:t>
            </a:r>
            <a:r>
              <a:rPr lang="ko-KR" altLang="en-US" dirty="0" smtClean="0"/>
              <a:t>를 확장하는 새로운 클래스를 만들고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메서드를</a:t>
            </a:r>
            <a:r>
              <a:rPr lang="ko-KR" altLang="en-US" dirty="0" smtClean="0"/>
              <a:t> 재정의해야 한다</a:t>
            </a:r>
            <a:r>
              <a:rPr lang="en-US" altLang="ko-KR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void </a:t>
            </a:r>
            <a:r>
              <a:rPr lang="en-US" altLang="ko-KR" sz="1600" dirty="0" err="1" smtClean="0"/>
              <a:t>onCreate</a:t>
            </a:r>
            <a:r>
              <a:rPr lang="en-US" altLang="ko-KR" sz="1600" dirty="0" smtClean="0"/>
              <a:t>()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 smtClean="0"/>
              <a:t>서비스가 처음 생성될 때 수행되는 </a:t>
            </a:r>
            <a:r>
              <a:rPr lang="ko-KR" altLang="en-US" sz="1400" dirty="0" err="1" smtClean="0"/>
              <a:t>메서드</a:t>
            </a:r>
            <a:endParaRPr lang="en-US" altLang="ko-KR" sz="14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v</a:t>
            </a:r>
            <a:r>
              <a:rPr lang="en-US" altLang="ko-KR" sz="1600" dirty="0" smtClean="0"/>
              <a:t>oid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onDestroy</a:t>
            </a:r>
            <a:r>
              <a:rPr lang="en-US" altLang="ko-KR" sz="1600" dirty="0" smtClean="0"/>
              <a:t>()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 smtClean="0"/>
              <a:t>stopService</a:t>
            </a:r>
            <a:r>
              <a:rPr lang="en-US" altLang="ko-KR" sz="1400" dirty="0" smtClean="0"/>
              <a:t>()</a:t>
            </a:r>
            <a:r>
              <a:rPr lang="ko-KR" altLang="en-US" sz="1400" dirty="0" smtClean="0"/>
              <a:t>가 호출되거나 </a:t>
            </a:r>
            <a:r>
              <a:rPr lang="en-US" altLang="ko-KR" sz="1400" dirty="0" err="1" smtClean="0"/>
              <a:t>stopSelf</a:t>
            </a:r>
            <a:r>
              <a:rPr lang="en-US" altLang="ko-KR" sz="1400" dirty="0" smtClean="0"/>
              <a:t>()</a:t>
            </a:r>
            <a:r>
              <a:rPr lang="ko-KR" altLang="en-US" sz="1400" dirty="0" smtClean="0"/>
              <a:t>가 호출되었을 때 수행되는 </a:t>
            </a:r>
            <a:r>
              <a:rPr lang="ko-KR" altLang="en-US" sz="1400" dirty="0" err="1" smtClean="0"/>
              <a:t>메서드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보통 사용했던 자원들을 해제하는 작업을 한다</a:t>
            </a:r>
            <a:r>
              <a:rPr lang="en-US" altLang="ko-KR" sz="1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err="1" smtClean="0"/>
              <a:t>IBinder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onBind</a:t>
            </a:r>
            <a:r>
              <a:rPr lang="en-US" altLang="ko-KR" sz="1600" dirty="0" smtClean="0"/>
              <a:t>(Intent intent)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다른 컴포넌트가 </a:t>
            </a:r>
            <a:r>
              <a:rPr lang="en-US" altLang="ko-KR" sz="1400" dirty="0" err="1"/>
              <a:t>bindService</a:t>
            </a:r>
            <a:r>
              <a:rPr lang="en-US" altLang="ko-KR" sz="1400" dirty="0"/>
              <a:t>()</a:t>
            </a:r>
            <a:r>
              <a:rPr lang="ko-KR" altLang="en-US" sz="1400" dirty="0"/>
              <a:t>를 호출해서 서비스와 연결을 시도하면 이 </a:t>
            </a:r>
            <a:r>
              <a:rPr lang="ko-KR" altLang="en-US" sz="1400" dirty="0" err="1"/>
              <a:t>메소드가</a:t>
            </a:r>
            <a:r>
              <a:rPr lang="ko-KR" altLang="en-US" sz="1400" dirty="0"/>
              <a:t> 호출됩니다</a:t>
            </a:r>
            <a:r>
              <a:rPr lang="en-US" altLang="ko-KR" sz="1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sv-SE" altLang="ko-KR" dirty="0" smtClean="0"/>
              <a:t>onStartCommand(Intent </a:t>
            </a:r>
            <a:r>
              <a:rPr lang="sv-SE" altLang="ko-KR" dirty="0"/>
              <a:t>intent, </a:t>
            </a:r>
            <a:r>
              <a:rPr lang="sv-SE" altLang="ko-KR" b="1" dirty="0"/>
              <a:t>int flags, int startId)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만들기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MyService.class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8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만들기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MyService.class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84786"/>
            <a:ext cx="5367114" cy="525601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508104" y="5157192"/>
            <a:ext cx="720080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4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만들기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MyService.class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556792"/>
            <a:ext cx="4229100" cy="44196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555776" y="3573016"/>
            <a:ext cx="108012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5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만들기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MyService.class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56792"/>
            <a:ext cx="4705350" cy="39147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393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7512"/>
          </a:xfrm>
        </p:spPr>
        <p:txBody>
          <a:bodyPr>
            <a:noAutofit/>
          </a:bodyPr>
          <a:lstStyle/>
          <a:p>
            <a:r>
              <a:rPr lang="en-US" altLang="ko-KR" sz="1600" dirty="0" err="1" smtClean="0"/>
              <a:t>MainActivity</a:t>
            </a:r>
            <a:r>
              <a:rPr lang="en-US" altLang="ko-KR" sz="1600" dirty="0" err="1" smtClean="0"/>
              <a:t>.java</a:t>
            </a:r>
            <a:endParaRPr lang="ko-KR" altLang="en-US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 예제</a:t>
            </a:r>
            <a:r>
              <a:rPr lang="en-US" altLang="ko-KR" dirty="0" smtClean="0"/>
              <a:t>(</a:t>
            </a:r>
            <a:r>
              <a:rPr lang="en-US" altLang="ko-KR" dirty="0" smtClean="0"/>
              <a:t>1/2)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844824"/>
            <a:ext cx="53244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US" altLang="ko-KR" dirty="0" err="1" smtClean="0"/>
              <a:t>Service.java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 예제</a:t>
            </a:r>
            <a:r>
              <a:rPr lang="en-US" altLang="ko-KR" dirty="0" smtClean="0"/>
              <a:t>(</a:t>
            </a:r>
            <a:r>
              <a:rPr lang="en-US" altLang="ko-KR" dirty="0" smtClean="0"/>
              <a:t>2/2)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1916832"/>
            <a:ext cx="47339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Alarm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5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미리 정해둔 시간과 간격에 따라 </a:t>
            </a:r>
            <a:r>
              <a:rPr lang="ko-KR" altLang="en-US" sz="1600" dirty="0" err="1" smtClean="0"/>
              <a:t>인텐트를</a:t>
            </a:r>
            <a:r>
              <a:rPr lang="ko-KR" altLang="en-US" sz="1600" dirty="0" smtClean="0"/>
              <a:t> 발생시키는 기능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어플리케이션과 독립적으로 동작함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ko-KR" altLang="en-US" sz="1400" dirty="0" smtClean="0"/>
              <a:t>어플리케이션과 별개의 생명주기를 가지기 때문에 어플리케이션이 죽어있는 상태라도 </a:t>
            </a:r>
            <a:r>
              <a:rPr lang="en-US" altLang="ko-KR" sz="1400" dirty="0" smtClean="0"/>
              <a:t>System</a:t>
            </a:r>
            <a:r>
              <a:rPr lang="ko-KR" altLang="en-US" sz="1400" dirty="0" smtClean="0"/>
              <a:t>에 등록해놓으므로 </a:t>
            </a:r>
            <a:r>
              <a:rPr lang="en-US" altLang="ko-KR" sz="1400" dirty="0" smtClean="0"/>
              <a:t>Alarm</a:t>
            </a:r>
            <a:r>
              <a:rPr lang="ko-KR" altLang="en-US" sz="1400" dirty="0" smtClean="0"/>
              <a:t>은 죽지 않는다</a:t>
            </a:r>
            <a:r>
              <a:rPr lang="en-US" altLang="ko-KR" sz="1400" dirty="0" smtClean="0"/>
              <a:t>.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장치가 </a:t>
            </a:r>
            <a:r>
              <a:rPr lang="ko-KR" altLang="en-US" sz="1600" dirty="0" smtClean="0"/>
              <a:t>절전상태에 있어도 활성화되어 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옵션으로 장치를 깨울 수도 있다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장치가 </a:t>
            </a:r>
            <a:r>
              <a:rPr lang="ko-KR" altLang="en-US" sz="1600" dirty="0" err="1" smtClean="0"/>
              <a:t>재부팅되면</a:t>
            </a:r>
            <a:r>
              <a:rPr lang="ko-KR" altLang="en-US" sz="1600" dirty="0" smtClean="0"/>
              <a:t> 모든 </a:t>
            </a:r>
            <a:r>
              <a:rPr lang="ko-KR" altLang="en-US" sz="1600" dirty="0" err="1" smtClean="0"/>
              <a:t>알람은</a:t>
            </a:r>
            <a:r>
              <a:rPr lang="ko-KR" altLang="en-US" sz="1600" dirty="0" smtClean="0"/>
              <a:t> </a:t>
            </a:r>
            <a:r>
              <a:rPr lang="ko-KR" altLang="en-US" sz="1600" dirty="0" smtClean="0"/>
              <a:t>취소된다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알</a:t>
            </a:r>
            <a:r>
              <a:rPr lang="ko-KR" altLang="en-US" dirty="0" err="1"/>
              <a:t>람</a:t>
            </a:r>
            <a:r>
              <a:rPr lang="en-US" altLang="ko-KR" dirty="0" smtClean="0"/>
              <a:t>(Alarm)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8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err="1" smtClean="0"/>
              <a:t>알람을</a:t>
            </a:r>
            <a:r>
              <a:rPr lang="ko-KR" altLang="en-US" sz="1800" dirty="0" smtClean="0"/>
              <a:t> 생성하고 취소하는 등 </a:t>
            </a:r>
            <a:r>
              <a:rPr lang="ko-KR" altLang="en-US" sz="1800" dirty="0" err="1" smtClean="0"/>
              <a:t>알람을</a:t>
            </a:r>
            <a:r>
              <a:rPr lang="ko-KR" altLang="en-US" sz="1800" dirty="0" smtClean="0"/>
              <a:t> 관리하는 </a:t>
            </a:r>
            <a:r>
              <a:rPr lang="ko-KR" altLang="en-US" sz="1800" dirty="0" err="1" smtClean="0"/>
              <a:t>알람</a:t>
            </a:r>
            <a:r>
              <a:rPr lang="ko-KR" altLang="en-US" sz="1800" dirty="0" smtClean="0"/>
              <a:t> 관리 클래스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서비스이므로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항상 활성화 시키며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어플리케이션 종료나 비 </a:t>
            </a:r>
            <a:r>
              <a:rPr lang="ko-KR" altLang="en-US" sz="1600" dirty="0" err="1" smtClean="0"/>
              <a:t>활성화시</a:t>
            </a:r>
            <a:r>
              <a:rPr lang="ko-KR" altLang="en-US" sz="1600" dirty="0" smtClean="0"/>
              <a:t> 해제해주지 않으면 계속 뜬다</a:t>
            </a:r>
            <a:r>
              <a:rPr lang="en-US" altLang="ko-KR" sz="1600" dirty="0" smtClean="0"/>
              <a:t>.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객체 </a:t>
            </a:r>
            <a:r>
              <a:rPr lang="ko-KR" altLang="en-US" sz="1800" dirty="0" smtClean="0"/>
              <a:t>얻기</a:t>
            </a:r>
            <a:endParaRPr lang="en-US" altLang="ko-KR" sz="1800" dirty="0" smtClean="0"/>
          </a:p>
          <a:p>
            <a:pPr marL="365760" lvl="2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endParaRPr lang="en-US" altLang="ko-KR" sz="1200" dirty="0" smtClean="0"/>
          </a:p>
          <a:p>
            <a:pPr>
              <a:lnSpc>
                <a:spcPct val="150000"/>
              </a:lnSpc>
            </a:pP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endParaRPr lang="en-US" altLang="ko-KR" sz="11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en-US" altLang="ko-KR" dirty="0" err="1" smtClean="0"/>
              <a:t>AlarmManager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58578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57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Notification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31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6405" y="1340768"/>
            <a:ext cx="8229600" cy="5188032"/>
          </a:xfrm>
        </p:spPr>
        <p:txBody>
          <a:bodyPr/>
          <a:lstStyle/>
          <a:p>
            <a:r>
              <a:rPr lang="ko-KR" altLang="en-US" dirty="0" smtClean="0"/>
              <a:t>일반적인 방법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알람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개만 발생시킬 때</a:t>
            </a:r>
            <a:r>
              <a:rPr lang="en-US" altLang="ko-KR" dirty="0" smtClean="0"/>
              <a:t>)</a:t>
            </a:r>
          </a:p>
          <a:p>
            <a:endParaRPr lang="en-US" altLang="ko-KR" sz="1100" dirty="0"/>
          </a:p>
          <a:p>
            <a:r>
              <a:rPr lang="ko-KR" altLang="en-US" dirty="0" err="1" smtClean="0"/>
              <a:t>알람을</a:t>
            </a:r>
            <a:r>
              <a:rPr lang="ko-KR" altLang="en-US" dirty="0" smtClean="0"/>
              <a:t> 여러 개 발생시킬 때</a:t>
            </a:r>
            <a:endParaRPr lang="en-US" altLang="ko-KR" dirty="0" smtClean="0"/>
          </a:p>
          <a:p>
            <a:pPr lvl="1"/>
            <a:endParaRPr lang="en-US" altLang="ko-KR" sz="1200" dirty="0"/>
          </a:p>
          <a:p>
            <a:pPr lvl="1">
              <a:lnSpc>
                <a:spcPct val="150000"/>
              </a:lnSpc>
            </a:pPr>
            <a:r>
              <a:rPr lang="ko-KR" altLang="en-US" sz="1600" dirty="0" err="1" smtClean="0"/>
              <a:t>알람을</a:t>
            </a:r>
            <a:r>
              <a:rPr lang="ko-KR" altLang="en-US" sz="1600" dirty="0" smtClean="0"/>
              <a:t> 여러 개 발생시킬 때는 </a:t>
            </a:r>
            <a:r>
              <a:rPr lang="ko-KR" altLang="en-US" sz="1600" dirty="0" err="1" smtClean="0"/>
              <a:t>알람끼리</a:t>
            </a:r>
            <a:r>
              <a:rPr lang="ko-KR" altLang="en-US" sz="1600" dirty="0" smtClean="0"/>
              <a:t> 구분할 구분자가 필요한데 그 구분자가 </a:t>
            </a:r>
            <a:r>
              <a:rPr lang="en-US" altLang="ko-KR" sz="1600" dirty="0" err="1" smtClean="0"/>
              <a:t>getBroadcast</a:t>
            </a:r>
            <a:r>
              <a:rPr lang="en-US" altLang="ko-KR" sz="1600" dirty="0" smtClean="0"/>
              <a:t>()</a:t>
            </a:r>
            <a:r>
              <a:rPr lang="ko-KR" altLang="en-US" sz="1600" dirty="0" smtClean="0"/>
              <a:t>함수의 </a:t>
            </a:r>
            <a:r>
              <a:rPr lang="ko-KR" altLang="en-US" sz="1600" dirty="0" err="1" smtClean="0"/>
              <a:t>두번째</a:t>
            </a:r>
            <a:r>
              <a:rPr lang="ko-KR" altLang="en-US" sz="1600" dirty="0" smtClean="0"/>
              <a:t> 인자이다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인텐트에</a:t>
            </a:r>
            <a:r>
              <a:rPr lang="ko-KR" altLang="en-US" dirty="0" smtClean="0"/>
              <a:t> 값을 넣고</a:t>
            </a:r>
            <a:r>
              <a:rPr lang="en-US" altLang="ko-KR" dirty="0"/>
              <a:t> </a:t>
            </a:r>
            <a:r>
              <a:rPr lang="ko-KR" altLang="en-US" dirty="0" smtClean="0"/>
              <a:t>그 값이 변경될 일이 많을 때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sz="1050" dirty="0"/>
          </a:p>
          <a:p>
            <a:pPr lvl="1">
              <a:lnSpc>
                <a:spcPct val="150000"/>
              </a:lnSpc>
            </a:pP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err="1" smtClean="0"/>
              <a:t>getBraodcast</a:t>
            </a:r>
            <a:r>
              <a:rPr lang="en-US" altLang="ko-KR" sz="1600" dirty="0" smtClean="0"/>
              <a:t>()</a:t>
            </a:r>
            <a:r>
              <a:rPr lang="ko-KR" altLang="en-US" sz="1600" dirty="0" smtClean="0"/>
              <a:t>함수의 마지막 인자에 </a:t>
            </a:r>
            <a:r>
              <a:rPr lang="en-US" altLang="ko-KR" sz="1600" dirty="0" err="1" smtClean="0"/>
              <a:t>PendingIntent.FLAG_UPDATE_CURRENT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를 넣으면 변경된 </a:t>
            </a:r>
            <a:r>
              <a:rPr lang="en-US" altLang="ko-KR" sz="1600" dirty="0" smtClean="0"/>
              <a:t>intent</a:t>
            </a:r>
            <a:r>
              <a:rPr lang="ko-KR" altLang="en-US" sz="1600" dirty="0" smtClean="0"/>
              <a:t>의 </a:t>
            </a:r>
            <a:r>
              <a:rPr lang="en-US" altLang="ko-KR" sz="1600" dirty="0" smtClean="0"/>
              <a:t>extra</a:t>
            </a:r>
            <a:r>
              <a:rPr lang="ko-KR" altLang="en-US" sz="1600" dirty="0" smtClean="0"/>
              <a:t>값의 </a:t>
            </a:r>
            <a:r>
              <a:rPr lang="ko-KR" altLang="en-US" sz="1600" dirty="0" err="1" smtClean="0"/>
              <a:t>변경값</a:t>
            </a:r>
            <a:r>
              <a:rPr lang="ko-KR" altLang="en-US" sz="1600" dirty="0" smtClean="0"/>
              <a:t> 적용을 보장해준다</a:t>
            </a:r>
            <a:r>
              <a:rPr lang="en-US" altLang="ko-KR" sz="1600" dirty="0" smtClean="0"/>
              <a:t>.</a:t>
            </a:r>
          </a:p>
          <a:p>
            <a:pPr lvl="1"/>
            <a:endParaRPr lang="en-US" altLang="ko-KR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2. </a:t>
            </a:r>
            <a:r>
              <a:rPr lang="en-US" altLang="ko-KR" dirty="0" err="1" smtClean="0"/>
              <a:t>PendingIntent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만들기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07312"/>
            <a:ext cx="61626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3084950"/>
            <a:ext cx="72850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04" y="4781805"/>
            <a:ext cx="63515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1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일회성 </a:t>
            </a:r>
            <a:r>
              <a:rPr lang="ko-KR" altLang="en-US" sz="1800" dirty="0" err="1"/>
              <a:t>알람을</a:t>
            </a:r>
            <a:r>
              <a:rPr lang="ko-KR" altLang="en-US" sz="1800" dirty="0"/>
              <a:t> 발생시키는 </a:t>
            </a:r>
            <a:r>
              <a:rPr lang="ko-KR" altLang="en-US" sz="1800" dirty="0" err="1"/>
              <a:t>메서드</a:t>
            </a:r>
            <a:endParaRPr lang="en-US" altLang="ko-KR" sz="1800" dirty="0"/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set(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type, long </a:t>
            </a:r>
            <a:r>
              <a:rPr lang="en-US" altLang="ko-KR" sz="1400" dirty="0" err="1"/>
              <a:t>triggerAtTime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PendingIntent</a:t>
            </a:r>
            <a:r>
              <a:rPr lang="en-US" altLang="ko-KR" sz="1400" dirty="0"/>
              <a:t> operation</a:t>
            </a:r>
            <a:r>
              <a:rPr lang="en-US" altLang="ko-KR" sz="1400" dirty="0" smtClean="0"/>
              <a:t>)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반복 </a:t>
            </a:r>
            <a:r>
              <a:rPr lang="ko-KR" altLang="en-US" sz="1800" dirty="0" err="1" smtClean="0"/>
              <a:t>알람을</a:t>
            </a:r>
            <a:r>
              <a:rPr lang="ko-KR" altLang="en-US" sz="1800" dirty="0" smtClean="0"/>
              <a:t> 발생시키는 </a:t>
            </a:r>
            <a:r>
              <a:rPr lang="ko-KR" altLang="en-US" sz="1800" dirty="0" err="1" smtClean="0"/>
              <a:t>메서드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en-US" altLang="ko-KR" sz="1400" dirty="0" err="1" smtClean="0"/>
              <a:t>setRepeating</a:t>
            </a:r>
            <a:r>
              <a:rPr lang="en-US" altLang="ko-KR" sz="1400" dirty="0" smtClean="0"/>
              <a:t> 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t</a:t>
            </a:r>
            <a:r>
              <a:rPr lang="en-US" altLang="ko-KR" sz="1400" dirty="0" smtClean="0"/>
              <a:t>ype, long </a:t>
            </a:r>
            <a:r>
              <a:rPr lang="en-US" altLang="ko-KR" sz="1400" dirty="0" err="1" smtClean="0"/>
              <a:t>triggerAtTime</a:t>
            </a:r>
            <a:r>
              <a:rPr lang="en-US" altLang="ko-KR" sz="1400" dirty="0" smtClean="0"/>
              <a:t>, long interval, </a:t>
            </a:r>
            <a:r>
              <a:rPr lang="en-US" altLang="ko-KR" sz="1400" dirty="0" err="1" smtClean="0"/>
              <a:t>PendingIntent</a:t>
            </a:r>
            <a:r>
              <a:rPr lang="en-US" altLang="ko-KR" sz="1400" dirty="0" smtClean="0"/>
              <a:t> operation)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 smtClean="0"/>
              <a:t>정확하게 지정된 시간간격으로 </a:t>
            </a:r>
            <a:r>
              <a:rPr lang="ko-KR" altLang="en-US" sz="1200" dirty="0" err="1" smtClean="0"/>
              <a:t>알람을</a:t>
            </a:r>
            <a:r>
              <a:rPr lang="ko-KR" altLang="en-US" sz="1200" dirty="0" smtClean="0"/>
              <a:t> 발생시키지만 배터리 소모가 상당히 클 수 있다</a:t>
            </a:r>
            <a:r>
              <a:rPr lang="en-US" altLang="ko-KR" sz="1200" dirty="0" smtClean="0"/>
              <a:t>.</a:t>
            </a:r>
          </a:p>
          <a:p>
            <a:pPr lvl="1">
              <a:lnSpc>
                <a:spcPct val="150000"/>
              </a:lnSpc>
            </a:pPr>
            <a:endParaRPr lang="en-US" altLang="ko-KR" sz="1400" dirty="0" smtClean="0"/>
          </a:p>
          <a:p>
            <a:pPr lvl="1">
              <a:lnSpc>
                <a:spcPct val="150000"/>
              </a:lnSpc>
            </a:pPr>
            <a:r>
              <a:rPr lang="en-US" altLang="ko-KR" sz="1400" dirty="0" err="1" smtClean="0"/>
              <a:t>setInexactRepeating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type, long </a:t>
            </a:r>
            <a:r>
              <a:rPr lang="en-US" altLang="ko-KR" sz="1400" dirty="0" err="1"/>
              <a:t>triggerAtTime</a:t>
            </a:r>
            <a:r>
              <a:rPr lang="en-US" altLang="ko-KR" sz="1400" dirty="0"/>
              <a:t>, long interval, </a:t>
            </a:r>
            <a:r>
              <a:rPr lang="en-US" altLang="ko-KR" sz="1400" dirty="0" err="1"/>
              <a:t>PendingIntent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operation)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 smtClean="0"/>
              <a:t>정확한 간격 대신 </a:t>
            </a:r>
            <a:r>
              <a:rPr lang="en-US" altLang="ko-KR" sz="1200" dirty="0" err="1" smtClean="0"/>
              <a:t>AlarmManager</a:t>
            </a:r>
            <a:r>
              <a:rPr lang="ko-KR" altLang="en-US" sz="1200" dirty="0" smtClean="0"/>
              <a:t>에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정의된 상수들 중 하나를 사용하여 </a:t>
            </a:r>
            <a:r>
              <a:rPr lang="ko-KR" altLang="en-US" sz="1200" dirty="0" err="1" smtClean="0"/>
              <a:t>알람을</a:t>
            </a:r>
            <a:r>
              <a:rPr lang="ko-KR" altLang="en-US" sz="1200" dirty="0" smtClean="0"/>
              <a:t> 반복한다</a:t>
            </a:r>
            <a:r>
              <a:rPr lang="en-US" altLang="ko-KR" sz="1200" dirty="0" smtClean="0"/>
              <a:t>. (</a:t>
            </a:r>
            <a:r>
              <a:rPr lang="ko-KR" altLang="en-US" sz="1200" dirty="0" smtClean="0"/>
              <a:t>배터리 효율이 좋음</a:t>
            </a:r>
            <a:r>
              <a:rPr lang="en-US" altLang="ko-KR" sz="1200" dirty="0" smtClean="0"/>
              <a:t>)</a:t>
            </a:r>
          </a:p>
          <a:p>
            <a:pPr lvl="3">
              <a:lnSpc>
                <a:spcPct val="150000"/>
              </a:lnSpc>
            </a:pPr>
            <a:r>
              <a:rPr lang="en-US" altLang="ko-KR" sz="1000" dirty="0" smtClean="0"/>
              <a:t>INTERVAL_FIFTEEN_MINUTES, INTERVAL_HALF_HOUR, INTERVAL_HOUR, INTERVAL_HALF_DAY, INTERVAL_DAY</a:t>
            </a:r>
          </a:p>
          <a:p>
            <a:pPr lvl="3"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알람을</a:t>
            </a:r>
            <a:r>
              <a:rPr lang="ko-KR" altLang="en-US" sz="1600" dirty="0" smtClean="0"/>
              <a:t> </a:t>
            </a:r>
            <a:r>
              <a:rPr lang="ko-KR" altLang="en-US" sz="1600" dirty="0" smtClean="0"/>
              <a:t>취소하는 </a:t>
            </a:r>
            <a:r>
              <a:rPr lang="ko-KR" altLang="en-US" sz="1600" dirty="0" err="1" smtClean="0"/>
              <a:t>메서드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cancel (</a:t>
            </a:r>
            <a:r>
              <a:rPr lang="en-US" altLang="ko-KR" sz="1400" dirty="0" err="1" smtClean="0"/>
              <a:t>PendingIntent</a:t>
            </a:r>
            <a:r>
              <a:rPr lang="en-US" altLang="ko-KR" sz="1400" dirty="0" smtClean="0"/>
              <a:t> operation)</a:t>
            </a:r>
          </a:p>
          <a:p>
            <a:pPr lvl="2">
              <a:lnSpc>
                <a:spcPct val="150000"/>
              </a:lnSpc>
            </a:pPr>
            <a:endParaRPr lang="en-US" altLang="ko-KR" sz="1200" dirty="0" smtClean="0"/>
          </a:p>
          <a:p>
            <a:pPr>
              <a:lnSpc>
                <a:spcPct val="150000"/>
              </a:lnSpc>
            </a:pP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endParaRPr lang="en-US" altLang="ko-KR" sz="11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알람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구현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AlarmManager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8" y="4797152"/>
            <a:ext cx="737076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55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알람은</a:t>
            </a:r>
            <a:r>
              <a:rPr lang="ko-KR" altLang="en-US" dirty="0" smtClean="0"/>
              <a:t> 지정된 시간이 되면 설정된 </a:t>
            </a:r>
            <a:r>
              <a:rPr lang="en-US" altLang="ko-KR" dirty="0" err="1" smtClean="0"/>
              <a:t>PendingIntent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Broadcast</a:t>
            </a:r>
            <a:r>
              <a:rPr lang="ko-KR" altLang="en-US" dirty="0" smtClean="0"/>
              <a:t>하는데 이것을 수신하여 처리하기 위해 리시버</a:t>
            </a:r>
            <a:r>
              <a:rPr lang="ko-KR" altLang="en-US" dirty="0"/>
              <a:t>를</a:t>
            </a:r>
            <a:r>
              <a:rPr lang="ko-KR" altLang="en-US" dirty="0" smtClean="0"/>
              <a:t> 구현해야 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AndroidManifest.xml</a:t>
            </a:r>
            <a:r>
              <a:rPr lang="ko-KR" altLang="en-US" dirty="0" smtClean="0"/>
              <a:t>에 등록</a:t>
            </a:r>
            <a:endParaRPr lang="en-US" altLang="ko-KR" dirty="0" smtClean="0"/>
          </a:p>
          <a:p>
            <a:pPr marL="630936" lvl="2" indent="0">
              <a:lnSpc>
                <a:spcPct val="150000"/>
              </a:lnSpc>
              <a:buNone/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 smtClean="0"/>
              <a:t>BroadcastReceiver</a:t>
            </a:r>
            <a:r>
              <a:rPr lang="ko-KR" altLang="en-US" dirty="0" smtClean="0"/>
              <a:t>를 확장한 리시버 클래스 구현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393192" lvl="1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en-US" altLang="ko-KR" dirty="0" err="1" smtClean="0"/>
              <a:t>onReceive</a:t>
            </a:r>
            <a:r>
              <a:rPr lang="en-US" altLang="ko-KR" dirty="0" smtClean="0"/>
              <a:t>() </a:t>
            </a:r>
            <a:r>
              <a:rPr lang="ko-KR" altLang="en-US" dirty="0" smtClean="0"/>
              <a:t>안에서 원하는 작업을 할 수 있으나 </a:t>
            </a:r>
            <a:r>
              <a:rPr lang="en-US" altLang="ko-KR" dirty="0" smtClean="0"/>
              <a:t>5</a:t>
            </a:r>
            <a:r>
              <a:rPr lang="ko-KR" altLang="en-US" dirty="0" smtClean="0"/>
              <a:t>초라는</a:t>
            </a:r>
            <a:r>
              <a:rPr lang="en-US" altLang="ko-KR" dirty="0"/>
              <a:t> </a:t>
            </a:r>
            <a:r>
              <a:rPr lang="ko-KR" altLang="en-US" dirty="0" smtClean="0"/>
              <a:t>시간제한이 존재하므로 시간이 오래 걸리는 작업의 경우 서비스나 </a:t>
            </a:r>
            <a:r>
              <a:rPr lang="ko-KR" altLang="en-US" dirty="0" err="1" smtClean="0"/>
              <a:t>쓰레드</a:t>
            </a:r>
            <a:r>
              <a:rPr lang="en-US" altLang="ko-KR" dirty="0"/>
              <a:t>(</a:t>
            </a:r>
            <a:r>
              <a:rPr lang="en-US" altLang="ko-KR" dirty="0" smtClean="0"/>
              <a:t>thread)</a:t>
            </a:r>
            <a:r>
              <a:rPr lang="ko-KR" altLang="en-US" dirty="0" smtClean="0"/>
              <a:t>를 이용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리시버는 목적에 따라 여러 개 만들 수도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4.</a:t>
            </a:r>
            <a:r>
              <a:rPr lang="ko-KR" altLang="en-US" dirty="0" err="1" smtClean="0"/>
              <a:t>알람</a:t>
            </a:r>
            <a:r>
              <a:rPr lang="ko-KR" altLang="en-US" dirty="0" smtClean="0"/>
              <a:t> </a:t>
            </a:r>
            <a:r>
              <a:rPr lang="ko-KR" altLang="en-US" dirty="0" smtClean="0"/>
              <a:t>이벤트 리시버 등록</a:t>
            </a:r>
            <a:endParaRPr lang="ko-KR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09" y="3789040"/>
            <a:ext cx="53625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22" y="2924944"/>
            <a:ext cx="3984443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73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현재 시간 기준으로 설정하기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절대 시간으로 설정하기</a:t>
            </a:r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시간 설정</a:t>
            </a:r>
            <a:endParaRPr lang="ko-KR" alt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50930"/>
            <a:ext cx="47053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5352"/>
            <a:ext cx="53625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8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MainActivity.java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알람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3" y="2176332"/>
            <a:ext cx="4713545" cy="34008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243" y="2176332"/>
            <a:ext cx="4031584" cy="34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AlarmReceiver.java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알람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59150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3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알람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6052"/>
            <a:ext cx="2172242" cy="32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2174236" cy="337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3563"/>
            <a:ext cx="2180957" cy="319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290966" y="2041714"/>
            <a:ext cx="576064" cy="184780"/>
          </a:xfrm>
          <a:prstGeom prst="rect">
            <a:avLst/>
          </a:prstGeom>
          <a:noFill/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886614" y="2357506"/>
            <a:ext cx="576064" cy="184780"/>
          </a:xfrm>
          <a:prstGeom prst="rect">
            <a:avLst/>
          </a:prstGeom>
          <a:noFill/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0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1" y="1481328"/>
            <a:ext cx="5194920" cy="4972008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사용자에게 </a:t>
            </a:r>
            <a:r>
              <a:rPr lang="ko-KR" altLang="en-US" sz="1800" dirty="0" smtClean="0"/>
              <a:t>어플리케이션에서 발생한 이벤트를 알리기 위한 </a:t>
            </a:r>
            <a:r>
              <a:rPr lang="ko-KR" altLang="en-US" sz="1800" dirty="0" smtClean="0"/>
              <a:t>방법</a:t>
            </a:r>
            <a:endParaRPr lang="en-US" altLang="ko-KR" sz="1800" dirty="0" smtClean="0"/>
          </a:p>
          <a:p>
            <a:r>
              <a:rPr lang="en-US" altLang="ko-KR" sz="1800" dirty="0" smtClean="0"/>
              <a:t>API 11</a:t>
            </a:r>
            <a:r>
              <a:rPr lang="ko-KR" altLang="en-US" sz="1800" dirty="0" smtClean="0"/>
              <a:t>부터 알림 생성을 더욱 쉽게 할 수 있도록 </a:t>
            </a:r>
            <a:r>
              <a:rPr lang="en-US" altLang="ko-KR" sz="1800" dirty="0" err="1" smtClean="0"/>
              <a:t>Notification.Builder</a:t>
            </a:r>
            <a:r>
              <a:rPr lang="ko-KR" altLang="en-US" sz="1800" dirty="0" smtClean="0"/>
              <a:t>를 사용</a:t>
            </a:r>
            <a:endParaRPr lang="en-US" altLang="ko-KR" sz="1800" dirty="0" smtClean="0"/>
          </a:p>
          <a:p>
            <a:r>
              <a:rPr lang="ko-KR" altLang="en-US" sz="1800" dirty="0" err="1" smtClean="0"/>
              <a:t>젤리빈</a:t>
            </a:r>
            <a:r>
              <a:rPr lang="ko-KR" altLang="en-US" sz="1800" dirty="0" smtClean="0"/>
              <a:t> 이전 버전의 </a:t>
            </a:r>
            <a:r>
              <a:rPr lang="ko-KR" altLang="en-US" sz="1800" dirty="0" err="1" smtClean="0"/>
              <a:t>스마트폰에서는</a:t>
            </a:r>
            <a:r>
              <a:rPr lang="ko-KR" altLang="en-US" sz="1800" dirty="0" smtClean="0"/>
              <a:t> </a:t>
            </a:r>
            <a:r>
              <a:rPr lang="en-US" altLang="ko-KR" sz="1800" dirty="0" err="1" smtClean="0"/>
              <a:t>NotificationCompat.Builder</a:t>
            </a:r>
            <a:r>
              <a:rPr lang="ko-KR" altLang="en-US" sz="1800" dirty="0" smtClean="0"/>
              <a:t>를 사용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 lvl="2"/>
            <a:endParaRPr lang="en-US" altLang="ko-KR" sz="1400" dirty="0" smtClean="0"/>
          </a:p>
          <a:p>
            <a:pPr lvl="2"/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3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</a:t>
            </a:r>
            <a:r>
              <a:rPr lang="ko-KR" altLang="en-US" dirty="0"/>
              <a:t>림</a:t>
            </a:r>
            <a:r>
              <a:rPr lang="en-US" altLang="ko-KR" dirty="0" smtClean="0"/>
              <a:t>(Notification)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13" y="1417638"/>
            <a:ext cx="3048000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</a:t>
            </a:r>
            <a:r>
              <a:rPr lang="ko-KR" altLang="en-US" dirty="0"/>
              <a:t>림</a:t>
            </a:r>
            <a:r>
              <a:rPr lang="en-US" altLang="ko-KR" dirty="0" smtClean="0"/>
              <a:t>(Notification</a:t>
            </a:r>
            <a:r>
              <a:rPr lang="en-US" altLang="ko-KR" dirty="0" smtClean="0"/>
              <a:t>) </a:t>
            </a:r>
            <a:r>
              <a:rPr lang="ko-KR" altLang="en-US" dirty="0" smtClean="0"/>
              <a:t>스타일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12" y="1414215"/>
            <a:ext cx="2711419" cy="44796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21" y="1417638"/>
            <a:ext cx="2538197" cy="45053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9" y="1414215"/>
            <a:ext cx="2554793" cy="45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실제로 </a:t>
            </a:r>
            <a:r>
              <a:rPr lang="ko-KR" altLang="en-US" sz="1800" dirty="0" smtClean="0"/>
              <a:t>알림을 발생시키거나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이미 발생시킨 알림을 업데이트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또는 취소하는 알림 관리 클래스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알림도 시스템 서비스의 하나 이므로 시스템 서비스 중 </a:t>
            </a:r>
            <a:r>
              <a:rPr lang="en-US" altLang="ko-KR" sz="1600" dirty="0" err="1" smtClean="0"/>
              <a:t>NOTIFICATION_SERVICE</a:t>
            </a:r>
            <a:r>
              <a:rPr lang="ko-KR" altLang="en-US" sz="1600" dirty="0" smtClean="0"/>
              <a:t>를 얻어 와야 된다</a:t>
            </a:r>
            <a:r>
              <a:rPr lang="en-US" altLang="ko-KR" sz="1600" dirty="0" smtClean="0"/>
              <a:t>.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객체 얻기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ko-KR" altLang="en-US" sz="1800" dirty="0" err="1" smtClean="0"/>
              <a:t>메서드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endParaRPr lang="en-US" altLang="ko-KR" sz="11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en-US" altLang="ko-KR" dirty="0" err="1" smtClean="0"/>
              <a:t>NotificationManager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6" y="3643114"/>
            <a:ext cx="69135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567315"/>
              </p:ext>
            </p:extLst>
          </p:nvPr>
        </p:nvGraphicFramePr>
        <p:xfrm>
          <a:off x="892027" y="4567456"/>
          <a:ext cx="7560840" cy="159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916"/>
                <a:gridCol w="4167924"/>
              </a:tblGrid>
              <a:tr h="3633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함수 원형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설명</a:t>
                      </a:r>
                      <a:endParaRPr lang="ko-KR" altLang="en-US" sz="1600" dirty="0"/>
                    </a:p>
                  </a:txBody>
                  <a:tcPr/>
                </a:tc>
              </a:tr>
              <a:tr h="35892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notify(</a:t>
                      </a:r>
                      <a:r>
                        <a:rPr lang="en-US" altLang="ko-KR" sz="1400" dirty="0" err="1" smtClean="0"/>
                        <a:t>int</a:t>
                      </a:r>
                      <a:r>
                        <a:rPr lang="en-US" altLang="ko-KR" sz="1400" dirty="0" smtClean="0"/>
                        <a:t> id, Notification notification)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알림을 발생시킨다</a:t>
                      </a:r>
                      <a:r>
                        <a:rPr lang="en-US" altLang="ko-KR" sz="1400" dirty="0" smtClean="0"/>
                        <a:t>.  id</a:t>
                      </a:r>
                      <a:r>
                        <a:rPr lang="ko-KR" altLang="en-US" sz="1400" dirty="0" smtClean="0"/>
                        <a:t>는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알림을 구분하는 </a:t>
                      </a:r>
                      <a:r>
                        <a:rPr lang="ko-KR" altLang="en-US" sz="1400" baseline="0" dirty="0" err="1" smtClean="0"/>
                        <a:t>식별자</a:t>
                      </a:r>
                      <a:endParaRPr lang="en-US" altLang="ko-KR" sz="1400" baseline="0" dirty="0" smtClean="0"/>
                    </a:p>
                    <a:p>
                      <a:pPr latinLnBrk="1"/>
                      <a:r>
                        <a:rPr lang="ko-KR" altLang="en-US" sz="1400" baseline="0" dirty="0" smtClean="0"/>
                        <a:t>존재하는 알림의 </a:t>
                      </a:r>
                      <a:r>
                        <a:rPr lang="en-US" altLang="ko-KR" sz="1400" baseline="0" dirty="0" smtClean="0"/>
                        <a:t>id</a:t>
                      </a:r>
                      <a:r>
                        <a:rPr lang="ko-KR" altLang="en-US" sz="1400" baseline="0" dirty="0" smtClean="0"/>
                        <a:t>를 사용하면 알림이 </a:t>
                      </a:r>
                      <a:r>
                        <a:rPr lang="en-US" altLang="ko-KR" sz="1400" baseline="0" dirty="0" smtClean="0"/>
                        <a:t>update</a:t>
                      </a:r>
                      <a:r>
                        <a:rPr lang="ko-KR" altLang="en-US" sz="1400" baseline="0" dirty="0" smtClean="0"/>
                        <a:t>됨</a:t>
                      </a:r>
                      <a:endParaRPr lang="ko-KR" altLang="en-US" sz="1400" dirty="0"/>
                    </a:p>
                  </a:txBody>
                  <a:tcPr/>
                </a:tc>
              </a:tr>
              <a:tr h="35892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cancle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en-US" altLang="ko-KR" sz="1400" dirty="0" err="1" smtClean="0"/>
                        <a:t>int</a:t>
                      </a:r>
                      <a:r>
                        <a:rPr lang="en-US" altLang="ko-KR" sz="1400" dirty="0" smtClean="0"/>
                        <a:t> id)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주어지는 </a:t>
                      </a:r>
                      <a:r>
                        <a:rPr lang="en-US" altLang="ko-KR" sz="1400" dirty="0" smtClean="0"/>
                        <a:t>id</a:t>
                      </a:r>
                      <a:r>
                        <a:rPr lang="ko-KR" altLang="en-US" sz="1400" dirty="0" smtClean="0"/>
                        <a:t>에 해당하는 알림을 취소한다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/>
                </a:tc>
              </a:tr>
              <a:tr h="35892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cancleAll</a:t>
                      </a:r>
                      <a:r>
                        <a:rPr lang="en-US" altLang="ko-KR" sz="1400" dirty="0" smtClean="0"/>
                        <a:t>()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현재 발생된 모든 알림을 취소한다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46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알림을 어떻게 보여줄 것인지를 설정하고 정의한다</a:t>
            </a:r>
            <a:r>
              <a:rPr lang="en-US" altLang="ko-KR" sz="1800" dirty="0" smtClean="0"/>
              <a:t>.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객체 얻기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ko-KR" altLang="en-US" sz="1800" dirty="0" err="1" smtClean="0"/>
              <a:t>메서드</a:t>
            </a:r>
            <a:endParaRPr lang="en-US" altLang="ko-KR" sz="11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2. </a:t>
            </a:r>
            <a:r>
              <a:rPr lang="en-US" altLang="ko-KR" dirty="0" err="1" smtClean="0"/>
              <a:t>Notification.Builder</a:t>
            </a:r>
            <a:r>
              <a:rPr lang="en-US" altLang="ko-KR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348880"/>
            <a:ext cx="7258050" cy="5760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371214"/>
            <a:ext cx="71056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2. </a:t>
            </a:r>
            <a:r>
              <a:rPr lang="en-US" altLang="ko-KR" dirty="0" err="1" smtClean="0"/>
              <a:t>Notification.Builder</a:t>
            </a:r>
            <a:r>
              <a:rPr lang="en-US" altLang="ko-KR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옵션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819007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3</a:t>
            </a:r>
            <a:r>
              <a:rPr lang="en-US" altLang="ko-KR" dirty="0"/>
              <a:t>. </a:t>
            </a:r>
            <a:r>
              <a:rPr lang="en-US" altLang="ko-KR" dirty="0" err="1" smtClean="0"/>
              <a:t>NotificationManager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이용해 실행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D8FD-FB9C-4974-8867-E30F005A90B6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91" y="1484784"/>
            <a:ext cx="584401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26090</TotalTime>
  <Words>820</Words>
  <Application>Microsoft Office PowerPoint</Application>
  <PresentationFormat>화면 슬라이드 쇼(4:3)</PresentationFormat>
  <Paragraphs>198</Paragraphs>
  <Slides>36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맑은 고딕</vt:lpstr>
      <vt:lpstr>Arial</vt:lpstr>
      <vt:lpstr>Lucida Sans Unicode</vt:lpstr>
      <vt:lpstr>Verdana</vt:lpstr>
      <vt:lpstr>Wingdings</vt:lpstr>
      <vt:lpstr>Wingdings 2</vt:lpstr>
      <vt:lpstr>Wingdings 3</vt:lpstr>
      <vt:lpstr>광장</vt:lpstr>
      <vt:lpstr>안드로이드 서비스</vt:lpstr>
      <vt:lpstr> 목차</vt:lpstr>
      <vt:lpstr>Notification</vt:lpstr>
      <vt:lpstr>알림(Notification)</vt:lpstr>
      <vt:lpstr>알림(Notification) 스타일</vt:lpstr>
      <vt:lpstr>1. NotificationManager 생성</vt:lpstr>
      <vt:lpstr>2. Notification.Builder  생성</vt:lpstr>
      <vt:lpstr>2. Notification.Builder  옵션</vt:lpstr>
      <vt:lpstr>3. NotificationManager 이용해 실행</vt:lpstr>
      <vt:lpstr>알림 예제</vt:lpstr>
      <vt:lpstr>PowerPoint 프레젠테이션</vt:lpstr>
      <vt:lpstr>Service</vt:lpstr>
      <vt:lpstr>서비스(Service)</vt:lpstr>
      <vt:lpstr>서비스(Service) – StartService()</vt:lpstr>
      <vt:lpstr>서비스(Service) – bindeService()</vt:lpstr>
      <vt:lpstr>서비스의 Life Cycle</vt:lpstr>
      <vt:lpstr>2.0 이후의 서비스 Life cycle</vt:lpstr>
      <vt:lpstr> Service의 실행 중에 startService() 호출</vt:lpstr>
      <vt:lpstr> Service onStartCommand() 사용방법</vt:lpstr>
      <vt:lpstr>서비스 시작, 중지하기</vt:lpstr>
      <vt:lpstr>서비스 만들기 – MyService.class</vt:lpstr>
      <vt:lpstr>서비스 만들기 – MyService.class</vt:lpstr>
      <vt:lpstr>서비스 만들기 – MyService.class</vt:lpstr>
      <vt:lpstr>서비스 만들기 – MyService.class</vt:lpstr>
      <vt:lpstr>서비스 예제(1/2)</vt:lpstr>
      <vt:lpstr>서비스 예제(2/2)</vt:lpstr>
      <vt:lpstr>Alarm</vt:lpstr>
      <vt:lpstr>알람(Alarm)</vt:lpstr>
      <vt:lpstr>1. AlarmManager 구현</vt:lpstr>
      <vt:lpstr>2. PendingIntent 만들기</vt:lpstr>
      <vt:lpstr>3. 알람 메서드 구현 - AlarmManager</vt:lpstr>
      <vt:lpstr>4.알람 이벤트 리시버 등록</vt:lpstr>
      <vt:lpstr>참고 – 시간 설정</vt:lpstr>
      <vt:lpstr>알람 예제</vt:lpstr>
      <vt:lpstr>알람 예제</vt:lpstr>
      <vt:lpstr>알람 예제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jeong</dc:creator>
  <cp:lastModifiedBy>AI</cp:lastModifiedBy>
  <cp:revision>1166</cp:revision>
  <cp:lastPrinted>2012-03-02T06:13:06Z</cp:lastPrinted>
  <dcterms:created xsi:type="dcterms:W3CDTF">2011-02-21T00:52:18Z</dcterms:created>
  <dcterms:modified xsi:type="dcterms:W3CDTF">2014-04-13T09:56:36Z</dcterms:modified>
</cp:coreProperties>
</file>