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79" r:id="rId4"/>
    <p:sldId id="262" r:id="rId5"/>
    <p:sldId id="275" r:id="rId6"/>
    <p:sldId id="276" r:id="rId7"/>
    <p:sldId id="263" r:id="rId8"/>
    <p:sldId id="264" r:id="rId9"/>
    <p:sldId id="260" r:id="rId10"/>
    <p:sldId id="265" r:id="rId11"/>
    <p:sldId id="267" r:id="rId12"/>
    <p:sldId id="278" r:id="rId13"/>
    <p:sldId id="268" r:id="rId14"/>
    <p:sldId id="269" r:id="rId15"/>
    <p:sldId id="270" r:id="rId16"/>
    <p:sldId id="271" r:id="rId17"/>
    <p:sldId id="281" r:id="rId18"/>
    <p:sldId id="266" r:id="rId19"/>
    <p:sldId id="272" r:id="rId20"/>
    <p:sldId id="273" r:id="rId21"/>
    <p:sldId id="274" r:id="rId22"/>
    <p:sldId id="277" r:id="rId23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zmonsta" initials="r" lastIdx="3" clrIdx="0">
    <p:extLst>
      <p:ext uri="{19B8F6BF-5375-455C-9EA6-DF929625EA0E}">
        <p15:presenceInfo xmlns:p15="http://schemas.microsoft.com/office/powerpoint/2012/main" userId="rouzmon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4660"/>
  </p:normalViewPr>
  <p:slideViewPr>
    <p:cSldViewPr>
      <p:cViewPr varScale="1">
        <p:scale>
          <a:sx n="115" d="100"/>
          <a:sy n="115" d="100"/>
        </p:scale>
        <p:origin x="13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2B20-D05C-46C5-9641-6F922C951633}" type="datetimeFigureOut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35F44-E3ED-4987-A567-EDE73E57DC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24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35F44-E3ED-4987-A567-EDE73E57DC0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855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6313" y="692150"/>
            <a:ext cx="7772400" cy="1470025"/>
          </a:xfrm>
        </p:spPr>
        <p:txBody>
          <a:bodyPr/>
          <a:lstStyle>
            <a:lvl1pPr algn="ctr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2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rgbClr val="014B79"/>
                </a:solidFill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419A-E61C-4713-8FEA-6F040AFED11D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8880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8880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06755-DDFE-47EB-918C-C2AB79209F33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8922-F9AC-4C3E-AD1C-B94520892B11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313" y="238125"/>
            <a:ext cx="8207375" cy="6334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58922-F9AC-4C3E-AD1C-B94520892B11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82636-0029-4ED6-8AF5-2A07747379D2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2BFB9-D9CE-4F2F-86D7-29AA8B277C98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E5CB5-207D-4070-B4DD-3C2FF335FC9E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0806C-5F7D-4765-B6AB-147713D9EE6C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1B6AD-8F29-4018-8940-AAA6DA617EB6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2BBA1-CD1D-4A59-A811-C2D0D6F9B7B2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24836C-C767-4C02-ADD4-6279389EC0C4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B0374-033D-44BC-875D-D145BCCD9283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파워포인트배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38125"/>
            <a:ext cx="8207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fld id="{4DA58922-F9AC-4C3E-AD1C-B94520892B11}" type="datetime1">
              <a:rPr lang="ko-KR" altLang="en-US" smtClean="0"/>
              <a:pPr/>
              <a:t>2014-05-26</a:t>
            </a:fld>
            <a:endParaRPr lang="ko-KR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endParaRPr lang="ko-KR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바탕" pitchFamily="18" charset="-127"/>
              </a:defRPr>
            </a:lvl1pPr>
          </a:lstStyle>
          <a:p>
            <a:fld id="{4F415FA4-1661-48A2-9A8B-A0691DA569A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951538" y="6269038"/>
            <a:ext cx="236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b="1">
                <a:solidFill>
                  <a:srgbClr val="014B79"/>
                </a:solidFill>
                <a:latin typeface="Times New Roman" pitchFamily="18" charset="0"/>
                <a:ea typeface="바탕" pitchFamily="18" charset="-127"/>
              </a:rPr>
              <a:t>Artificial Intelligence Laboratory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>
          <a:solidFill>
            <a:srgbClr val="014B79"/>
          </a:solidFill>
          <a:latin typeface="휴먼옛체" pitchFamily="18" charset="-127"/>
          <a:ea typeface="휴먼옛체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굴림" charset="-127"/>
        <a:buChar char="-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rgbClr val="014B79"/>
        </a:buClr>
        <a:buFont typeface="Wingdings" pitchFamily="2" charset="2"/>
        <a:buChar char="§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jquery.com/downlo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XSLT" TargetMode="External"/><Relationship Id="rId2" Type="http://schemas.openxmlformats.org/officeDocument/2006/relationships/hyperlink" Target="http://ko.wikipedia.org/wiki/X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.wikipedia.org/w/index.php?title=JSON-RPC&amp;action=edit&amp;redlink=1" TargetMode="External"/><Relationship Id="rId5" Type="http://schemas.openxmlformats.org/officeDocument/2006/relationships/hyperlink" Target="http://ko.wikipedia.org/wiki/JSON" TargetMode="External"/><Relationship Id="rId4" Type="http://schemas.openxmlformats.org/officeDocument/2006/relationships/hyperlink" Target="http://ko.wikipedia.org/w/index.php?title=XMLHttpRequest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7113" y="73483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800" dirty="0" smtClean="0"/>
              <a:t>Ajax</a:t>
            </a:r>
            <a:endParaRPr lang="ko-KR" altLang="en-US" sz="2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인공지능 연구실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ko-KR" sz="2000" dirty="0"/>
              <a:t>jQuery</a:t>
            </a:r>
            <a:r>
              <a:rPr lang="ko-KR" altLang="en-US" sz="2000" dirty="0"/>
              <a:t>는 </a:t>
            </a:r>
            <a:r>
              <a:rPr lang="ko-KR" altLang="en-US" sz="2000" dirty="0" err="1"/>
              <a:t>자바스크립트의</a:t>
            </a:r>
            <a:r>
              <a:rPr lang="ko-KR" altLang="en-US" sz="2000" dirty="0"/>
              <a:t> 생산성을 </a:t>
            </a:r>
            <a:r>
              <a:rPr lang="ko-KR" altLang="en-US" sz="2000" dirty="0" smtClean="0"/>
              <a:t>향상 시켜 주는 </a:t>
            </a:r>
            <a:r>
              <a:rPr lang="ko-KR" altLang="en-US" sz="2000" dirty="0" err="1"/>
              <a:t>자바스크립트</a:t>
            </a:r>
            <a:r>
              <a:rPr lang="ko-KR" altLang="en-US" sz="2000" dirty="0"/>
              <a:t> 라이브러리 입니다</a:t>
            </a:r>
            <a:r>
              <a:rPr lang="en-US" altLang="ko-KR" sz="2000" dirty="0"/>
              <a:t>. 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/>
              <a:t>jQuery</a:t>
            </a:r>
            <a:r>
              <a:rPr lang="ko-KR" altLang="en-US" sz="2000" dirty="0"/>
              <a:t>를 이용하면 순수한 </a:t>
            </a:r>
            <a:r>
              <a:rPr lang="ko-KR" altLang="en-US" sz="2000" dirty="0" err="1"/>
              <a:t>자바스크립트로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코딩 하는 </a:t>
            </a:r>
            <a:r>
              <a:rPr lang="ko-KR" altLang="en-US" sz="2000" dirty="0"/>
              <a:t>것 보다 </a:t>
            </a:r>
            <a:r>
              <a:rPr lang="en-US" altLang="ko-KR" sz="2000" b="1" u="sng" dirty="0"/>
              <a:t>10</a:t>
            </a:r>
            <a:r>
              <a:rPr lang="ko-KR" altLang="en-US" sz="2000" b="1" u="sng" dirty="0"/>
              <a:t>배 이상 생산성</a:t>
            </a:r>
            <a:r>
              <a:rPr lang="ko-KR" altLang="en-US" sz="2000" dirty="0"/>
              <a:t>을 높일 수 있습니다</a:t>
            </a:r>
            <a:r>
              <a:rPr lang="en-US" altLang="ko-KR" sz="2000" dirty="0" smtClean="0"/>
              <a:t>.</a:t>
            </a:r>
            <a:r>
              <a:rPr lang="en-US" altLang="ko-KR" sz="2000" dirty="0"/>
              <a:t> 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/>
              <a:t>jQuery UI</a:t>
            </a:r>
            <a:r>
              <a:rPr lang="ko-KR" altLang="en-US" sz="2000" dirty="0"/>
              <a:t>는 </a:t>
            </a:r>
            <a:r>
              <a:rPr lang="en-US" altLang="ko-KR" sz="2000" dirty="0"/>
              <a:t>jQuery</a:t>
            </a:r>
            <a:r>
              <a:rPr lang="ko-KR" altLang="en-US" sz="2000" dirty="0"/>
              <a:t>기반의 </a:t>
            </a:r>
            <a:r>
              <a:rPr lang="en-US" altLang="ko-KR" sz="2000" dirty="0"/>
              <a:t>GUI </a:t>
            </a:r>
            <a:r>
              <a:rPr lang="ko-KR" altLang="en-US" sz="2000" dirty="0"/>
              <a:t>라이브러리입니다</a:t>
            </a:r>
            <a:r>
              <a:rPr lang="en-US" altLang="ko-KR" sz="2000" dirty="0"/>
              <a:t>.</a:t>
            </a:r>
            <a:br>
              <a:rPr lang="en-US" altLang="ko-KR" sz="2000" dirty="0"/>
            </a:br>
            <a:r>
              <a:rPr lang="ko-KR" altLang="en-US" sz="2000" dirty="0"/>
              <a:t>이것을 이용해서 </a:t>
            </a:r>
            <a:r>
              <a:rPr lang="ko-KR" altLang="en-US" sz="2000" b="1" u="sng" dirty="0"/>
              <a:t>윈도우 </a:t>
            </a:r>
            <a:r>
              <a:rPr lang="ko-KR" altLang="en-US" sz="2000" b="1" u="sng" dirty="0" smtClean="0"/>
              <a:t>애플리케이션과 </a:t>
            </a:r>
            <a:r>
              <a:rPr lang="ko-KR" altLang="en-US" sz="2000" b="1" u="sng" dirty="0"/>
              <a:t>같은 기능성의 </a:t>
            </a:r>
            <a:r>
              <a:rPr lang="en-US" altLang="ko-KR" sz="2000" b="1" u="sng" dirty="0"/>
              <a:t>UI</a:t>
            </a:r>
            <a:r>
              <a:rPr lang="ko-KR" altLang="en-US" sz="2000" b="1" u="sng" dirty="0"/>
              <a:t>를 만들 수 있습니다</a:t>
            </a:r>
            <a:r>
              <a:rPr lang="en-US" altLang="ko-KR" sz="2000" b="1" u="sng" dirty="0"/>
              <a:t>.</a:t>
            </a:r>
            <a:r>
              <a:rPr lang="en-US" altLang="ko-KR" sz="2000" dirty="0"/>
              <a:t>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jQuery </a:t>
            </a:r>
            <a:r>
              <a:rPr lang="en-US" altLang="ko-KR" sz="2000" dirty="0"/>
              <a:t>Mobile</a:t>
            </a:r>
            <a:r>
              <a:rPr lang="ko-KR" altLang="en-US" sz="2000" dirty="0"/>
              <a:t>라는 이름의 </a:t>
            </a:r>
            <a:r>
              <a:rPr lang="ko-KR" altLang="en-US" sz="2000" dirty="0" err="1"/>
              <a:t>모바일</a:t>
            </a:r>
            <a:r>
              <a:rPr lang="ko-KR" altLang="en-US" sz="2000" dirty="0"/>
              <a:t> 라이브러리를 </a:t>
            </a:r>
            <a:r>
              <a:rPr lang="ko-KR" altLang="en-US" sz="2000" dirty="0" smtClean="0"/>
              <a:t>출시해서 </a:t>
            </a:r>
            <a:r>
              <a:rPr lang="ko-KR" altLang="en-US" sz="2000" b="1" u="sng" dirty="0" err="1" smtClean="0"/>
              <a:t>모바일용</a:t>
            </a:r>
            <a:r>
              <a:rPr lang="ko-KR" altLang="en-US" sz="2000" b="1" u="sng" dirty="0" smtClean="0"/>
              <a:t> </a:t>
            </a:r>
            <a:r>
              <a:rPr lang="ko-KR" altLang="en-US" sz="2000" b="1" u="sng" dirty="0" err="1"/>
              <a:t>웹에플리케이션</a:t>
            </a:r>
            <a:r>
              <a:rPr lang="ko-KR" altLang="en-US" sz="2000" dirty="0" err="1"/>
              <a:t>을</a:t>
            </a:r>
            <a:r>
              <a:rPr lang="ko-KR" altLang="en-US" sz="2000" dirty="0"/>
              <a:t> 만드는데도 많은 도움을 주고 있습니다</a:t>
            </a:r>
            <a:r>
              <a:rPr lang="en-US" altLang="ko-KR" sz="2000" dirty="0"/>
              <a:t>. </a:t>
            </a:r>
            <a:endParaRPr lang="ko-KR" altLang="en-US" sz="2000" b="1" u="sng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78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 smtClean="0"/>
              <a:t>라이브러리를 추가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/>
          <a:lstStyle/>
          <a:p>
            <a:r>
              <a:rPr lang="ko-KR" altLang="en-US" sz="2000" dirty="0" smtClean="0"/>
              <a:t>문서 내에</a:t>
            </a:r>
            <a:r>
              <a:rPr lang="ko-KR" altLang="en-US" sz="2000" dirty="0"/>
              <a:t> </a:t>
            </a:r>
            <a:r>
              <a:rPr lang="en-US" altLang="ko-KR" sz="2000" dirty="0" err="1"/>
              <a:t>jquery</a:t>
            </a:r>
            <a:r>
              <a:rPr lang="en-US" altLang="ko-KR" sz="2000" dirty="0"/>
              <a:t> </a:t>
            </a:r>
            <a:r>
              <a:rPr lang="ko-KR" altLang="en-US" sz="2000" dirty="0"/>
              <a:t>라이브러리를 </a:t>
            </a:r>
            <a:r>
              <a:rPr lang="ko-KR" altLang="en-US" sz="2000" dirty="0" smtClean="0"/>
              <a:t>정의 </a:t>
            </a:r>
            <a:r>
              <a:rPr lang="ko-KR" altLang="en-US" sz="2000" dirty="0" err="1" smtClean="0"/>
              <a:t>해줘야</a:t>
            </a:r>
            <a:r>
              <a:rPr lang="ko-KR" altLang="en-US" sz="2000" dirty="0" smtClean="0"/>
              <a:t> 한다</a:t>
            </a:r>
            <a:r>
              <a:rPr lang="en-US" altLang="ko-KR" sz="2000" dirty="0" smtClean="0"/>
              <a:t>. </a:t>
            </a:r>
            <a:r>
              <a:rPr lang="en-US" altLang="ko-KR" sz="2000" dirty="0"/>
              <a:t>jQuery </a:t>
            </a:r>
            <a:r>
              <a:rPr lang="ko-KR" altLang="en-US" sz="2000" dirty="0"/>
              <a:t>라이브러리를 직접 다운로드 해서 </a:t>
            </a:r>
            <a:r>
              <a:rPr lang="ko-KR" altLang="en-US" sz="2000" dirty="0" smtClean="0"/>
              <a:t>정의 해주는 </a:t>
            </a:r>
            <a:r>
              <a:rPr lang="ko-KR" altLang="en-US" sz="2000" dirty="0"/>
              <a:t>방법과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CDN</a:t>
            </a:r>
            <a:r>
              <a:rPr lang="en-US" altLang="ko-KR" sz="2000" dirty="0"/>
              <a:t> </a:t>
            </a:r>
            <a:r>
              <a:rPr lang="ko-KR" altLang="en-US" sz="2000" dirty="0"/>
              <a:t>서비스를 이용해서 정의하는 방법이 있다</a:t>
            </a:r>
            <a:r>
              <a:rPr lang="en-US" altLang="ko-KR" sz="2000" dirty="0"/>
              <a:t>. 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>
                <a:hlinkClick r:id="rId2"/>
              </a:rPr>
              <a:t>http://</a:t>
            </a:r>
            <a:r>
              <a:rPr lang="en-US" altLang="ko-KR" sz="2000" dirty="0" err="1">
                <a:hlinkClick r:id="rId2"/>
              </a:rPr>
              <a:t>jquery.com</a:t>
            </a:r>
            <a:r>
              <a:rPr lang="en-US" altLang="ko-KR" sz="2000" dirty="0">
                <a:hlinkClick r:id="rId2"/>
              </a:rPr>
              <a:t>/download</a:t>
            </a:r>
            <a:r>
              <a:rPr lang="en-US" altLang="ko-KR" sz="2000" dirty="0" smtClean="0">
                <a:hlinkClick r:id="rId2"/>
              </a:rPr>
              <a:t>/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최신 버전을 </a:t>
            </a:r>
            <a:r>
              <a:rPr lang="ko-KR" altLang="en-US" sz="2000" dirty="0"/>
              <a:t>다운로드 </a:t>
            </a:r>
            <a:r>
              <a:rPr lang="ko-KR" altLang="en-US" sz="2000" dirty="0" smtClean="0"/>
              <a:t>받은 뒤 </a:t>
            </a:r>
            <a:r>
              <a:rPr lang="en-US" altLang="ko-KR" sz="2000" dirty="0"/>
              <a:t>head </a:t>
            </a:r>
            <a:r>
              <a:rPr lang="ko-KR" altLang="en-US" sz="2000" dirty="0"/>
              <a:t>영역에서 </a:t>
            </a:r>
            <a:r>
              <a:rPr lang="en-US" altLang="ko-KR" sz="2000" dirty="0"/>
              <a:t>&lt;script&gt; </a:t>
            </a:r>
            <a:r>
              <a:rPr lang="ko-KR" altLang="en-US" sz="2000" dirty="0"/>
              <a:t>태그로 </a:t>
            </a:r>
            <a:r>
              <a:rPr lang="ko-KR" altLang="en-US" sz="2000" dirty="0" smtClean="0"/>
              <a:t>불러 오면 </a:t>
            </a:r>
            <a:r>
              <a:rPr lang="ko-KR" altLang="en-US" sz="2000" dirty="0"/>
              <a:t>된다</a:t>
            </a:r>
            <a:r>
              <a:rPr lang="en-US" altLang="ko-KR" sz="2000" dirty="0"/>
              <a:t>. (</a:t>
            </a:r>
            <a:r>
              <a:rPr lang="ko-KR" altLang="en-US" sz="2000" dirty="0"/>
              <a:t>당연히 </a:t>
            </a:r>
            <a:r>
              <a:rPr lang="ko-KR" altLang="en-US" sz="2000" dirty="0" smtClean="0"/>
              <a:t>다운로드 받은 </a:t>
            </a:r>
            <a:r>
              <a:rPr lang="ko-KR" altLang="en-US" sz="2000" dirty="0"/>
              <a:t>파일의 위치대로 </a:t>
            </a:r>
            <a:r>
              <a:rPr lang="ko-KR" altLang="en-US" sz="2000" dirty="0" smtClean="0"/>
              <a:t>지정 </a:t>
            </a:r>
            <a:r>
              <a:rPr lang="ko-KR" altLang="en-US" sz="2000" dirty="0" err="1" smtClean="0"/>
              <a:t>해줘야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한다</a:t>
            </a:r>
            <a:r>
              <a:rPr lang="en-US" altLang="ko-KR" sz="2000" dirty="0"/>
              <a:t>)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CDN(content </a:t>
            </a:r>
            <a:r>
              <a:rPr lang="en-US" altLang="ko-KR" sz="2000" dirty="0"/>
              <a:t>delivery network) </a:t>
            </a:r>
            <a:r>
              <a:rPr lang="ko-KR" altLang="en-US" sz="2000" dirty="0"/>
              <a:t>서비스 이용하기</a:t>
            </a:r>
            <a:r>
              <a:rPr lang="ko-KR" altLang="en-US" sz="2000" b="1" dirty="0"/>
              <a:t> </a:t>
            </a:r>
            <a:endParaRPr lang="ko-KR" altLang="en-US" sz="2000" dirty="0"/>
          </a:p>
          <a:p>
            <a:pPr lvl="1"/>
            <a:r>
              <a:rPr lang="en-US" altLang="ko-KR" sz="1600" dirty="0"/>
              <a:t>CDN </a:t>
            </a:r>
            <a:r>
              <a:rPr lang="ko-KR" altLang="en-US" sz="1600" dirty="0"/>
              <a:t>서비스는 분산 처리를 통해 빠른 </a:t>
            </a:r>
            <a:r>
              <a:rPr lang="ko-KR" altLang="en-US" sz="1600" dirty="0" err="1"/>
              <a:t>컨텐츠를</a:t>
            </a:r>
            <a:r>
              <a:rPr lang="ko-KR" altLang="en-US" sz="1600" dirty="0"/>
              <a:t> 제공한다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구글</a:t>
            </a:r>
            <a:r>
              <a:rPr lang="en-US" altLang="ko-KR" sz="1600" dirty="0"/>
              <a:t>, </a:t>
            </a:r>
            <a:r>
              <a:rPr lang="ko-KR" altLang="en-US" sz="1600" dirty="0"/>
              <a:t>마이크로소프트 에서 </a:t>
            </a:r>
            <a:r>
              <a:rPr lang="en-US" altLang="ko-KR" sz="1600" dirty="0" err="1"/>
              <a:t>CDN</a:t>
            </a:r>
            <a:r>
              <a:rPr lang="en-US" altLang="ko-KR" sz="1600" dirty="0"/>
              <a:t> </a:t>
            </a:r>
            <a:r>
              <a:rPr lang="ko-KR" altLang="en-US" sz="1600" dirty="0"/>
              <a:t>서비스를 무료로 제공하고 있으므로 링크 형식으로 불러와 사용하면 된다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5" y="5493540"/>
            <a:ext cx="6038850" cy="6191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87" y="3356992"/>
            <a:ext cx="3857625" cy="723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121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 smtClean="0"/>
              <a:t>라이브러리를 추가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5841" y="2564904"/>
            <a:ext cx="8229600" cy="2520280"/>
          </a:xfrm>
        </p:spPr>
        <p:txBody>
          <a:bodyPr/>
          <a:lstStyle/>
          <a:p>
            <a:r>
              <a:rPr lang="ko-KR" altLang="en-US" sz="2000" dirty="0" smtClean="0"/>
              <a:t>항상 최신의 </a:t>
            </a:r>
            <a:r>
              <a:rPr lang="en-US" altLang="ko-KR" sz="2000" dirty="0" err="1" smtClean="0"/>
              <a:t>jquery</a:t>
            </a:r>
            <a:r>
              <a:rPr lang="en-US" altLang="ko-KR" sz="2000" dirty="0" smtClean="0"/>
              <a:t> Library </a:t>
            </a:r>
            <a:r>
              <a:rPr lang="ko-KR" altLang="en-US" sz="2000" dirty="0" smtClean="0"/>
              <a:t>이용하기 위한 주소</a:t>
            </a:r>
            <a:endParaRPr lang="en-US" altLang="ko-KR" sz="20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83" y="1370413"/>
            <a:ext cx="6840633" cy="9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4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 smtClean="0"/>
              <a:t>기능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ko-KR" sz="2000" dirty="0" smtClean="0"/>
              <a:t>jQuery Dom</a:t>
            </a:r>
          </a:p>
          <a:p>
            <a:endParaRPr lang="en-US" altLang="ko-KR" sz="2000" b="1" u="sng" dirty="0"/>
          </a:p>
          <a:p>
            <a:r>
              <a:rPr lang="en-US" altLang="ko-KR" sz="2000" dirty="0" smtClean="0"/>
              <a:t>jQuery Ajax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jQuery </a:t>
            </a:r>
            <a:r>
              <a:rPr lang="ko-KR" altLang="en-US" sz="2000" dirty="0" smtClean="0"/>
              <a:t>효과</a:t>
            </a:r>
            <a:r>
              <a:rPr lang="en-US" altLang="ko-KR" sz="2000" dirty="0"/>
              <a:t/>
            </a:r>
            <a:br>
              <a:rPr lang="en-US" altLang="ko-KR" sz="2000" dirty="0"/>
            </a:br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인터렉티브한</a:t>
            </a:r>
            <a:r>
              <a:rPr lang="ko-KR" altLang="en-US" sz="2000" dirty="0" smtClean="0"/>
              <a:t> 웹 </a:t>
            </a:r>
            <a:r>
              <a:rPr lang="ko-KR" altLang="en-US" sz="2000" dirty="0" err="1" smtClean="0"/>
              <a:t>콘텐츠</a:t>
            </a:r>
            <a:r>
              <a:rPr lang="ko-KR" altLang="en-US" sz="2000" dirty="0" smtClean="0"/>
              <a:t> 제작에 필요한 효과 가능을 기본적으로 제공한다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r>
              <a:rPr lang="en-US" altLang="ko-KR" sz="2000" dirty="0" smtClean="0"/>
              <a:t>jQuery </a:t>
            </a:r>
            <a:r>
              <a:rPr lang="ko-KR" altLang="en-US" sz="2000" dirty="0" smtClean="0"/>
              <a:t>플러그인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- jQuery</a:t>
            </a:r>
            <a:r>
              <a:rPr lang="ko-KR" altLang="en-US" sz="2000" dirty="0" smtClean="0"/>
              <a:t>는 이미 만들어 놓은 유용한 </a:t>
            </a:r>
            <a:r>
              <a:rPr lang="ko-KR" altLang="en-US" sz="2000" dirty="0" err="1" smtClean="0"/>
              <a:t>플러그인이</a:t>
            </a:r>
            <a:r>
              <a:rPr lang="ko-KR" altLang="en-US" sz="2000" dirty="0" smtClean="0"/>
              <a:t> 아주 많다</a:t>
            </a:r>
            <a:r>
              <a:rPr lang="en-US" altLang="ko-KR" sz="2000" dirty="0" smtClean="0"/>
              <a:t>. </a:t>
            </a:r>
            <a:r>
              <a:rPr lang="ko-KR" altLang="en-US" sz="2000" dirty="0" smtClean="0"/>
              <a:t>필요하다 싶은 기능들은 이미 </a:t>
            </a:r>
            <a:r>
              <a:rPr lang="ko-KR" altLang="en-US" sz="2000" dirty="0" err="1" smtClean="0"/>
              <a:t>플러그인으로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만들어져</a:t>
            </a:r>
            <a:r>
              <a:rPr lang="ko-KR" altLang="en-US" sz="2000" dirty="0" smtClean="0"/>
              <a:t> 있어 가져다 쓰면 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1596092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376264"/>
          </a:xfrm>
        </p:spPr>
        <p:txBody>
          <a:bodyPr/>
          <a:lstStyle/>
          <a:p>
            <a:r>
              <a:rPr lang="en-US" altLang="ko-KR" sz="2000" dirty="0"/>
              <a:t>DOM(Document Object Model)</a:t>
            </a:r>
            <a:r>
              <a:rPr lang="ko-KR" altLang="en-US" sz="2000" dirty="0"/>
              <a:t>은 </a:t>
            </a:r>
            <a:r>
              <a:rPr lang="ko-KR" altLang="en-US" sz="2000" dirty="0" err="1" smtClean="0"/>
              <a:t>노드의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트리 구조를 이용하여 웹 문서의 구조를 나타냅니다</a:t>
            </a:r>
            <a:r>
              <a:rPr lang="en-US" altLang="ko-KR" sz="2000" dirty="0"/>
              <a:t>.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DOM </a:t>
            </a:r>
            <a:r>
              <a:rPr lang="ko-KR" altLang="en-US" sz="2000" dirty="0"/>
              <a:t>객체는 텍스트와 이미지</a:t>
            </a:r>
            <a:r>
              <a:rPr lang="en-US" altLang="ko-KR" sz="2000" dirty="0"/>
              <a:t>, </a:t>
            </a:r>
            <a:r>
              <a:rPr lang="ko-KR" altLang="en-US" sz="2000" dirty="0"/>
              <a:t>하이퍼링크</a:t>
            </a:r>
            <a:r>
              <a:rPr lang="en-US" altLang="ko-KR" sz="2000" dirty="0"/>
              <a:t>, </a:t>
            </a:r>
            <a:r>
              <a:rPr lang="ko-KR" altLang="en-US" sz="2000" dirty="0"/>
              <a:t>폼 </a:t>
            </a:r>
            <a:r>
              <a:rPr lang="ko-KR" altLang="en-US" sz="2000" dirty="0" err="1"/>
              <a:t>엘리먼트</a:t>
            </a:r>
            <a:r>
              <a:rPr lang="ko-KR" altLang="en-US" sz="2000" dirty="0"/>
              <a:t> 등의 각 문서 </a:t>
            </a:r>
            <a:r>
              <a:rPr lang="ko-KR" altLang="en-US" sz="2000" dirty="0" err="1"/>
              <a:t>엘리먼트를</a:t>
            </a:r>
            <a:r>
              <a:rPr lang="ko-KR" altLang="en-US" sz="2000" dirty="0"/>
              <a:t> 나타낸다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자바스크립트</a:t>
            </a:r>
            <a:r>
              <a:rPr lang="ko-KR" altLang="en-US" sz="2000" dirty="0"/>
              <a:t> 코드에서는 동적인 </a:t>
            </a:r>
            <a:r>
              <a:rPr lang="en-US" altLang="ko-KR" sz="2000" dirty="0"/>
              <a:t>HTML</a:t>
            </a:r>
            <a:r>
              <a:rPr lang="ko-KR" altLang="en-US" sz="2000" dirty="0"/>
              <a:t>을 </a:t>
            </a:r>
            <a:r>
              <a:rPr lang="ko-KR" altLang="en-US" sz="2000" dirty="0" smtClean="0"/>
              <a:t>만들어 내기 </a:t>
            </a:r>
            <a:r>
              <a:rPr lang="ko-KR" altLang="en-US" sz="2000" dirty="0"/>
              <a:t>위해 </a:t>
            </a:r>
            <a:r>
              <a:rPr lang="en-US" altLang="ko-KR" sz="2000" dirty="0"/>
              <a:t>DOM </a:t>
            </a:r>
            <a:r>
              <a:rPr lang="ko-KR" altLang="en-US" sz="2000" dirty="0"/>
              <a:t>객체에 접근해서 조작할 수 있다</a:t>
            </a:r>
            <a:r>
              <a:rPr lang="en-US" altLang="ko-KR" sz="2000" dirty="0"/>
              <a:t>.</a:t>
            </a:r>
            <a:endParaRPr lang="en-US" altLang="ko-KR" sz="2000" dirty="0" smtClean="0"/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740908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페이지와의 관계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889328" cy="3240360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259632" y="4293096"/>
            <a:ext cx="6889328" cy="2015437"/>
          </a:xfrm>
        </p:spPr>
        <p:txBody>
          <a:bodyPr/>
          <a:lstStyle/>
          <a:p>
            <a:r>
              <a:rPr lang="ko-KR" altLang="en-US" sz="2000" dirty="0" smtClean="0"/>
              <a:t>웹 페이지는 </a:t>
            </a:r>
            <a:r>
              <a:rPr lang="en-US" altLang="ko-KR" sz="2000" dirty="0" smtClean="0"/>
              <a:t>DOM </a:t>
            </a:r>
            <a:r>
              <a:rPr lang="ko-KR" altLang="en-US" sz="2000" dirty="0" smtClean="0"/>
              <a:t>객체로 구성 되어 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웹 브라우저는 </a:t>
            </a:r>
            <a:r>
              <a:rPr lang="en-US" altLang="ko-KR" sz="2000" dirty="0" smtClean="0"/>
              <a:t>HTML </a:t>
            </a:r>
            <a:r>
              <a:rPr lang="ko-KR" altLang="en-US" sz="2000" dirty="0" smtClean="0"/>
              <a:t>웹 페이지를 읽은 후 </a:t>
            </a:r>
            <a:r>
              <a:rPr lang="ko-KR" altLang="en-US" sz="2000" dirty="0" err="1" smtClean="0"/>
              <a:t>파싱</a:t>
            </a:r>
            <a:r>
              <a:rPr lang="ko-KR" altLang="en-US" sz="2000" dirty="0" smtClean="0"/>
              <a:t> 단계를 거친다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웹 페이지에 작성된 </a:t>
            </a:r>
            <a:r>
              <a:rPr lang="ko-KR" altLang="en-US" sz="2000" dirty="0" err="1" smtClean="0"/>
              <a:t>노드와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1:1</a:t>
            </a:r>
            <a:r>
              <a:rPr lang="ko-KR" altLang="en-US" sz="2000" dirty="0" smtClean="0"/>
              <a:t>로 </a:t>
            </a:r>
            <a:r>
              <a:rPr lang="ko-KR" altLang="en-US" sz="2000" dirty="0" err="1" smtClean="0"/>
              <a:t>매칭</a:t>
            </a:r>
            <a:r>
              <a:rPr lang="ko-KR" altLang="en-US" sz="2000" dirty="0" smtClean="0"/>
              <a:t> 되는 </a:t>
            </a:r>
            <a:r>
              <a:rPr lang="en-US" altLang="ko-KR" sz="2000" dirty="0" smtClean="0"/>
              <a:t>DOM </a:t>
            </a:r>
            <a:r>
              <a:rPr lang="ko-KR" altLang="en-US" sz="2000" dirty="0" smtClean="0"/>
              <a:t>객체로 변환한 후 화면에 출력한다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83443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페이지와의 관계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945226"/>
            <a:ext cx="7353300" cy="17430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3092450"/>
            <a:ext cx="6800850" cy="3152775"/>
          </a:xfrm>
          <a:prstGeom prst="rect">
            <a:avLst/>
          </a:prstGeom>
        </p:spPr>
      </p:pic>
      <p:sp>
        <p:nvSpPr>
          <p:cNvPr id="11" name="아래쪽 화살표 10"/>
          <p:cNvSpPr/>
          <p:nvPr/>
        </p:nvSpPr>
        <p:spPr>
          <a:xfrm>
            <a:off x="4355976" y="2737851"/>
            <a:ext cx="432048" cy="308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47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 node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9745"/>
            <a:ext cx="46291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DOM</a:t>
            </a:r>
            <a:r>
              <a:rPr lang="ko-KR" altLang="en-US" dirty="0"/>
              <a:t>과 </a:t>
            </a:r>
            <a:r>
              <a:rPr lang="en-US" altLang="ko-KR" dirty="0" smtClean="0"/>
              <a:t>XML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343427" cy="4525963"/>
          </a:xfr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5220072" y="1628800"/>
            <a:ext cx="1008112" cy="144016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868144" y="1817737"/>
            <a:ext cx="450540" cy="99095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436095" y="1822061"/>
            <a:ext cx="435753" cy="94772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331579" y="2809391"/>
            <a:ext cx="613048" cy="99095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3529240" y="2807055"/>
            <a:ext cx="613048" cy="99095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2197984" y="2132856"/>
            <a:ext cx="815967" cy="99095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>
            <a:stCxn id="13" idx="6"/>
            <a:endCxn id="6" idx="2"/>
          </p:cNvCxnSpPr>
          <p:nvPr/>
        </p:nvCxnSpPr>
        <p:spPr>
          <a:xfrm flipV="1">
            <a:off x="3013951" y="1700808"/>
            <a:ext cx="2206121" cy="4815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stCxn id="11" idx="5"/>
            <a:endCxn id="10" idx="1"/>
          </p:cNvCxnSpPr>
          <p:nvPr/>
        </p:nvCxnSpPr>
        <p:spPr>
          <a:xfrm flipV="1">
            <a:off x="2854848" y="1835940"/>
            <a:ext cx="2645062" cy="10580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2" idx="7"/>
            <a:endCxn id="8" idx="4"/>
          </p:cNvCxnSpPr>
          <p:nvPr/>
        </p:nvCxnSpPr>
        <p:spPr>
          <a:xfrm flipV="1">
            <a:off x="4052509" y="1916832"/>
            <a:ext cx="2040905" cy="9047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2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DOM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052736"/>
            <a:ext cx="2535163" cy="28814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3347864" y="1052735"/>
            <a:ext cx="5338936" cy="2881498"/>
          </a:xfrm>
        </p:spPr>
        <p:txBody>
          <a:bodyPr/>
          <a:lstStyle/>
          <a:p>
            <a:r>
              <a:rPr lang="en-US" altLang="ko-KR" sz="2000" dirty="0" smtClean="0"/>
              <a:t>&lt;div&gt; </a:t>
            </a:r>
            <a:r>
              <a:rPr lang="ko-KR" altLang="en-US" sz="2000" dirty="0" smtClean="0"/>
              <a:t>태그 중에 </a:t>
            </a:r>
            <a:r>
              <a:rPr lang="en-US" altLang="ko-KR" sz="2000" dirty="0" smtClean="0"/>
              <a:t>&lt;p&gt; </a:t>
            </a:r>
            <a:r>
              <a:rPr lang="ko-KR" altLang="en-US" sz="2000" dirty="0" smtClean="0"/>
              <a:t>태그를 모두 찾아 글자 색을 빨간색으로 변경하세요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 err="1" smtClean="0"/>
              <a:t>자바스크립트</a:t>
            </a:r>
            <a:r>
              <a:rPr lang="ko-KR" altLang="en-US" sz="2000" dirty="0" smtClean="0"/>
              <a:t> 방식과 </a:t>
            </a:r>
            <a:r>
              <a:rPr lang="en-US" altLang="ko-KR" sz="2000" dirty="0" err="1" smtClean="0"/>
              <a:t>jquery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방식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797152"/>
            <a:ext cx="3682752" cy="108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5992" y="4115430"/>
            <a:ext cx="3671640" cy="369332"/>
          </a:xfrm>
          <a:prstGeom prst="rect">
            <a:avLst/>
          </a:prstGeom>
          <a:noFill/>
          <a:ln w="12700">
            <a:solidFill>
              <a:schemeClr val="tx1">
                <a:alpha val="72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jQuery </a:t>
            </a:r>
            <a:r>
              <a:rPr lang="ko-KR" altLang="en-US" dirty="0" smtClean="0"/>
              <a:t>방식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9382" y="4115430"/>
            <a:ext cx="3671640" cy="369332"/>
          </a:xfrm>
          <a:prstGeom prst="rect">
            <a:avLst/>
          </a:prstGeom>
          <a:noFill/>
          <a:ln w="12700">
            <a:solidFill>
              <a:schemeClr val="tx1">
                <a:alpha val="72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자바스크립트</a:t>
            </a:r>
            <a:r>
              <a:rPr lang="ko-KR" altLang="en-US" dirty="0" smtClean="0"/>
              <a:t> 방식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4561235"/>
            <a:ext cx="367270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4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jQuery DOM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19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052736"/>
            <a:ext cx="7985818" cy="1728192"/>
          </a:xfrm>
          <a:prstGeom prst="rect">
            <a:avLst/>
          </a:prstGeom>
        </p:spPr>
      </p:pic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68313" y="2993813"/>
            <a:ext cx="8229600" cy="1875347"/>
          </a:xfrm>
        </p:spPr>
        <p:txBody>
          <a:bodyPr/>
          <a:lstStyle/>
          <a:p>
            <a:r>
              <a:rPr lang="en-US" altLang="ko-KR" sz="2000" dirty="0"/>
              <a:t>jQuery</a:t>
            </a:r>
            <a:r>
              <a:rPr lang="ko-KR" altLang="en-US" sz="2000" dirty="0"/>
              <a:t>에서는 위 그림의 내용처럼 </a:t>
            </a:r>
            <a:r>
              <a:rPr lang="en-US" altLang="ko-KR" sz="2000" dirty="0"/>
              <a:t>jQuery DOM</a:t>
            </a:r>
            <a:r>
              <a:rPr lang="ko-KR" altLang="en-US" sz="2000" dirty="0"/>
              <a:t>객체 </a:t>
            </a:r>
            <a:r>
              <a:rPr lang="ko-KR" altLang="en-US" sz="2000" dirty="0" smtClean="0"/>
              <a:t>생성 함수인 </a:t>
            </a:r>
            <a:r>
              <a:rPr lang="en-US" altLang="ko-KR" sz="2000" dirty="0"/>
              <a:t>$();</a:t>
            </a:r>
            <a:r>
              <a:rPr lang="ko-KR" altLang="en-US" sz="2000" dirty="0"/>
              <a:t>을 사용하여 </a:t>
            </a:r>
            <a:r>
              <a:rPr lang="ko-KR" altLang="en-US" sz="2000" dirty="0" err="1"/>
              <a:t>선택자로</a:t>
            </a:r>
            <a:r>
              <a:rPr lang="ko-KR" altLang="en-US" sz="2000" dirty="0"/>
              <a:t> 간단하게 </a:t>
            </a:r>
            <a:r>
              <a:rPr lang="en-US" altLang="ko-KR" sz="2000" dirty="0"/>
              <a:t>DOM</a:t>
            </a:r>
            <a:r>
              <a:rPr lang="ko-KR" altLang="en-US" sz="2000" dirty="0"/>
              <a:t>에 </a:t>
            </a:r>
            <a:r>
              <a:rPr lang="ko-KR" altLang="en-US" sz="2000" dirty="0" smtClean="0"/>
              <a:t>접근한다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하지만 </a:t>
            </a:r>
            <a:r>
              <a:rPr lang="en-US" altLang="ko-KR" sz="2000" dirty="0"/>
              <a:t>JavaScript</a:t>
            </a:r>
            <a:r>
              <a:rPr lang="ko-KR" altLang="en-US" sz="2000" dirty="0"/>
              <a:t>에서는 브라우저의 여러 가지 내장 </a:t>
            </a:r>
            <a:r>
              <a:rPr lang="ko-KR" altLang="en-US" sz="2000" dirty="0" err="1"/>
              <a:t>메소드</a:t>
            </a:r>
            <a:r>
              <a:rPr lang="en-US" altLang="ko-KR" sz="2000" dirty="0"/>
              <a:t>(method)</a:t>
            </a:r>
            <a:r>
              <a:rPr lang="ko-KR" altLang="en-US" sz="2000" dirty="0"/>
              <a:t>를 통해 </a:t>
            </a:r>
            <a:r>
              <a:rPr lang="en-US" altLang="ko-KR" sz="2000" dirty="0"/>
              <a:t>DOM</a:t>
            </a:r>
            <a:r>
              <a:rPr lang="ko-KR" altLang="en-US" sz="2000" dirty="0"/>
              <a:t>에 접근합니다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79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</a:p>
          <a:p>
            <a:pPr lvl="1"/>
            <a:r>
              <a:rPr lang="en-US" altLang="ko-KR" dirty="0"/>
              <a:t>Ajax(Asynchronous JavaScript and XML, </a:t>
            </a:r>
            <a:r>
              <a:rPr lang="ko-KR" altLang="en-US" dirty="0" err="1"/>
              <a:t>에이잭스</a:t>
            </a:r>
            <a:r>
              <a:rPr lang="en-US" altLang="ko-KR" dirty="0"/>
              <a:t>)</a:t>
            </a:r>
            <a:r>
              <a:rPr lang="ko-KR" altLang="en-US" dirty="0"/>
              <a:t>는 </a:t>
            </a:r>
            <a:r>
              <a:rPr lang="en-US" altLang="ko-KR" dirty="0"/>
              <a:t>JavaScript</a:t>
            </a:r>
            <a:r>
              <a:rPr lang="ko-KR" altLang="en-US" dirty="0"/>
              <a:t>를 사용한 </a:t>
            </a:r>
            <a:r>
              <a:rPr lang="ko-KR" altLang="en-US" dirty="0" err="1"/>
              <a:t>비동기</a:t>
            </a:r>
            <a:r>
              <a:rPr lang="ko-KR" altLang="en-US" dirty="0"/>
              <a:t> 통신</a:t>
            </a:r>
            <a:r>
              <a:rPr lang="en-US" altLang="ko-KR" dirty="0"/>
              <a:t>, </a:t>
            </a:r>
            <a:r>
              <a:rPr lang="ko-KR" altLang="en-US" b="1" u="sng" dirty="0"/>
              <a:t>클라이언트와 </a:t>
            </a:r>
            <a:r>
              <a:rPr lang="ko-KR" altLang="en-US" b="1" u="sng" dirty="0" smtClean="0"/>
              <a:t>서버간 데이터를 </a:t>
            </a:r>
            <a:r>
              <a:rPr lang="ko-KR" altLang="en-US" b="1" u="sng" dirty="0"/>
              <a:t>주고받는 </a:t>
            </a:r>
            <a:r>
              <a:rPr lang="ko-KR" altLang="en-US" b="1" u="sng" dirty="0" smtClean="0"/>
              <a:t>기술</a:t>
            </a:r>
            <a:endParaRPr lang="en-US" altLang="ko-KR" b="1" u="sng" dirty="0" smtClean="0"/>
          </a:p>
          <a:p>
            <a:pPr lvl="2"/>
            <a:r>
              <a:rPr lang="en-US" altLang="ko-KR" dirty="0">
                <a:hlinkClick r:id="rId2" tooltip="XML"/>
              </a:rPr>
              <a:t>XML</a:t>
            </a:r>
            <a:r>
              <a:rPr lang="en-US" altLang="ko-KR" dirty="0"/>
              <a:t>, </a:t>
            </a:r>
            <a:r>
              <a:rPr lang="en-US" altLang="ko-KR" dirty="0">
                <a:hlinkClick r:id="rId3" tooltip="XSLT"/>
              </a:rPr>
              <a:t>XSLT</a:t>
            </a:r>
            <a:r>
              <a:rPr lang="en-US" altLang="ko-KR" dirty="0"/>
              <a:t>, </a:t>
            </a:r>
            <a:r>
              <a:rPr lang="en-US" altLang="ko-KR" dirty="0" err="1" smtClean="0">
                <a:hlinkClick r:id="rId4" tooltip="XMLHttpRequest (없는 문서)"/>
              </a:rPr>
              <a:t>XMLHttpRequest</a:t>
            </a:r>
            <a:endParaRPr lang="en-US" altLang="ko-KR" dirty="0"/>
          </a:p>
          <a:p>
            <a:pPr lvl="2"/>
            <a:r>
              <a:rPr lang="en-US" altLang="ko-KR" dirty="0" smtClean="0"/>
              <a:t>Ajax </a:t>
            </a:r>
            <a:r>
              <a:rPr lang="ko-KR" altLang="en-US" dirty="0"/>
              <a:t>애플리케이션은 </a:t>
            </a:r>
            <a:r>
              <a:rPr lang="en-US" altLang="ko-KR" dirty="0"/>
              <a:t>XML/XSLT </a:t>
            </a:r>
            <a:r>
              <a:rPr lang="ko-KR" altLang="en-US" dirty="0"/>
              <a:t>대신 미리 정의된 </a:t>
            </a:r>
            <a:r>
              <a:rPr lang="en-US" altLang="ko-KR" dirty="0"/>
              <a:t>HTML</a:t>
            </a:r>
            <a:r>
              <a:rPr lang="ko-KR" altLang="en-US" dirty="0"/>
              <a:t>이나 일반 텍스트</a:t>
            </a:r>
            <a:r>
              <a:rPr lang="en-US" altLang="ko-KR" dirty="0"/>
              <a:t>, </a:t>
            </a:r>
            <a:r>
              <a:rPr lang="en-US" altLang="ko-KR" dirty="0">
                <a:hlinkClick r:id="rId5" tooltip="JSON"/>
              </a:rPr>
              <a:t>JSON</a:t>
            </a:r>
            <a:r>
              <a:rPr lang="en-US" altLang="ko-KR" dirty="0"/>
              <a:t>, </a:t>
            </a:r>
            <a:r>
              <a:rPr lang="en-US" altLang="ko-KR" dirty="0">
                <a:hlinkClick r:id="rId6" tooltip="JSON-RPC (없는 문서)"/>
              </a:rPr>
              <a:t>JSON-RPC</a:t>
            </a:r>
            <a:r>
              <a:rPr lang="ko-KR" altLang="en-US" dirty="0"/>
              <a:t>를 이용할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en-US" altLang="ko-KR" b="1" u="sng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/>
              <a:t>일부 데이터만 바꾸어 웹 페이지를 비동기적으로 변경하기 위한 것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페이지를 다시 로드 하는 수고를 하지 않고도 페이지의 일부만을 변경할 수 있음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서버와 </a:t>
            </a:r>
            <a:r>
              <a:rPr lang="ko-KR" altLang="en-US" dirty="0" err="1" smtClean="0"/>
              <a:t>비동기적</a:t>
            </a:r>
            <a:r>
              <a:rPr lang="ko-KR" altLang="en-US" dirty="0" smtClean="0"/>
              <a:t> 통신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58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</a:t>
            </a:r>
            <a:r>
              <a:rPr lang="en-US" altLang="ko-KR" dirty="0" smtClean="0"/>
              <a:t>avaScript Ajax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52" y="871538"/>
            <a:ext cx="5636295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04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Jquery</a:t>
            </a:r>
            <a:r>
              <a:rPr lang="en-US" altLang="ko-KR" dirty="0" smtClean="0"/>
              <a:t> Ajax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2736"/>
            <a:ext cx="59702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70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Jquery</a:t>
            </a:r>
            <a:r>
              <a:rPr lang="en-US" altLang="ko-KR" dirty="0" smtClean="0"/>
              <a:t> </a:t>
            </a:r>
            <a:r>
              <a:rPr lang="ko-KR" altLang="en-US" dirty="0" smtClean="0"/>
              <a:t>옵션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22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05648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Google Suggest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Google Suggest(</a:t>
            </a:r>
            <a:r>
              <a:rPr lang="ko-KR" altLang="en-US" dirty="0" smtClean="0"/>
              <a:t>추천 </a:t>
            </a:r>
            <a:r>
              <a:rPr lang="ko-KR" altLang="en-US" dirty="0" err="1" smtClean="0"/>
              <a:t>검색어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의해 유명해짐</a:t>
            </a:r>
            <a:r>
              <a:rPr lang="en-US" altLang="ko-KR" dirty="0" smtClean="0"/>
              <a:t>(2005)</a:t>
            </a:r>
          </a:p>
          <a:p>
            <a:pPr lvl="1"/>
            <a:r>
              <a:rPr lang="en-US" altLang="ko-KR" dirty="0" smtClean="0"/>
              <a:t>Google </a:t>
            </a:r>
            <a:r>
              <a:rPr lang="ko-KR" altLang="en-US" dirty="0" err="1" smtClean="0"/>
              <a:t>검색창에</a:t>
            </a:r>
            <a:r>
              <a:rPr lang="ko-KR" altLang="en-US" dirty="0" smtClean="0"/>
              <a:t> 글자 입력 시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JavavScript</a:t>
            </a:r>
            <a:r>
              <a:rPr lang="ko-KR" altLang="en-US" dirty="0" smtClean="0"/>
              <a:t>는 서버로</a:t>
            </a:r>
            <a:r>
              <a:rPr lang="en-US" altLang="ko-KR" dirty="0" smtClean="0"/>
              <a:t> text</a:t>
            </a:r>
            <a:r>
              <a:rPr lang="ko-KR" altLang="en-US" dirty="0" smtClean="0"/>
              <a:t>를 보내게 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결과를 전달하여 출력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3501008"/>
            <a:ext cx="5343525" cy="22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장점 </a:t>
            </a:r>
            <a:endParaRPr lang="en-US" altLang="ko-KR" dirty="0" smtClean="0"/>
          </a:p>
          <a:p>
            <a:pPr lvl="1"/>
            <a:r>
              <a:rPr lang="ko-KR" altLang="en-US" dirty="0"/>
              <a:t>페이지 </a:t>
            </a:r>
            <a:r>
              <a:rPr lang="ko-KR" altLang="en-US" dirty="0" smtClean="0"/>
              <a:t>이동 없이 </a:t>
            </a:r>
            <a:r>
              <a:rPr lang="ko-KR" altLang="en-US" dirty="0"/>
              <a:t>고속으로 화면을 전환할 수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수신하는 데이터 양을 줄일 수 있고</a:t>
            </a:r>
            <a:r>
              <a:rPr lang="en-US" altLang="ko-KR" dirty="0"/>
              <a:t>, </a:t>
            </a:r>
            <a:r>
              <a:rPr lang="ko-KR" altLang="en-US" dirty="0"/>
              <a:t>클라이언트에게 처리를 위임할 수도 있다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/>
              <a:t>수신하는 데이터의 양을 줄임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단점</a:t>
            </a:r>
            <a:endParaRPr lang="en-US" altLang="ko-KR" dirty="0" smtClean="0"/>
          </a:p>
          <a:p>
            <a:pPr lvl="1"/>
            <a:r>
              <a:rPr lang="ko-KR" altLang="en-US" dirty="0"/>
              <a:t>요청을 남발하면 역으로 서버 부하가 늘 수 있음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페이지 </a:t>
            </a:r>
            <a:r>
              <a:rPr lang="ko-KR" altLang="en-US" dirty="0" smtClean="0"/>
              <a:t>이동 없는 </a:t>
            </a:r>
            <a:r>
              <a:rPr lang="ko-KR" altLang="en-US" dirty="0"/>
              <a:t>통신으로 인한 보안상의 문제</a:t>
            </a:r>
          </a:p>
          <a:p>
            <a:pPr lvl="1"/>
            <a:r>
              <a:rPr lang="en-US" altLang="ko-KR" dirty="0"/>
              <a:t>Ajax</a:t>
            </a:r>
            <a:r>
              <a:rPr lang="ko-KR" altLang="en-US" dirty="0"/>
              <a:t>를 </a:t>
            </a:r>
            <a:r>
              <a:rPr lang="ko-KR" altLang="en-US" dirty="0" smtClean="0"/>
              <a:t>지원하지 않는 브라우저가 </a:t>
            </a:r>
            <a:r>
              <a:rPr lang="ko-KR" altLang="en-US" dirty="0"/>
              <a:t>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49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동기식</a:t>
            </a:r>
            <a:r>
              <a:rPr lang="ko-KR" altLang="en-US" dirty="0" smtClean="0"/>
              <a:t> 데이터 전송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1187624" y="4143180"/>
            <a:ext cx="7048500" cy="23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2000" kern="0" dirty="0" smtClean="0"/>
              <a:t>서버로 데이터를 요청하고 응답이 오는 시간 동안 작업을 멈추고 기다린다</a:t>
            </a:r>
            <a:r>
              <a:rPr lang="en-US" altLang="ko-KR" sz="2000" kern="0" dirty="0" smtClean="0"/>
              <a:t>.</a:t>
            </a:r>
            <a:r>
              <a:rPr lang="ko-KR" altLang="en-US" sz="2000" kern="0" dirty="0" smtClean="0"/>
              <a:t> </a:t>
            </a:r>
            <a:endParaRPr lang="en-US" altLang="ko-KR" sz="2000" kern="0" dirty="0" smtClean="0"/>
          </a:p>
          <a:p>
            <a:endParaRPr lang="en-US" altLang="ko-KR" sz="2000" kern="0" dirty="0" smtClean="0"/>
          </a:p>
          <a:p>
            <a:r>
              <a:rPr lang="ko-KR" altLang="en-US" sz="2000" kern="0" dirty="0" smtClean="0"/>
              <a:t>예를 들어 웹에서 로그인 할 때 아이디와 </a:t>
            </a:r>
            <a:r>
              <a:rPr lang="ko-KR" altLang="en-US" sz="2000" kern="0" dirty="0" err="1" smtClean="0"/>
              <a:t>패스워드를</a:t>
            </a:r>
            <a:r>
              <a:rPr lang="ko-KR" altLang="en-US" sz="2000" kern="0" dirty="0" smtClean="0"/>
              <a:t> 서버로 전송하고 로그인 성공</a:t>
            </a:r>
            <a:r>
              <a:rPr lang="en-US" altLang="ko-KR" sz="2000" kern="0" dirty="0" smtClean="0"/>
              <a:t>/</a:t>
            </a:r>
            <a:r>
              <a:rPr lang="ko-KR" altLang="en-US" sz="2000" kern="0" dirty="0" smtClean="0"/>
              <a:t>실패 웹 페이지로 이동한다</a:t>
            </a:r>
            <a:r>
              <a:rPr lang="en-US" altLang="ko-KR" sz="2000" kern="0" dirty="0" smtClean="0"/>
              <a:t>.</a:t>
            </a:r>
            <a:endParaRPr lang="en-US" altLang="ko-KR" sz="2000" kern="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5" y="1050129"/>
            <a:ext cx="5652285" cy="291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6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비동기식</a:t>
            </a:r>
            <a:r>
              <a:rPr lang="ko-KR" altLang="en-US" dirty="0" smtClean="0"/>
              <a:t> 데이터 전송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1187624" y="4143180"/>
            <a:ext cx="7048500" cy="23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2000" kern="0" dirty="0" smtClean="0"/>
              <a:t>서버로 데이터를 요청하고</a:t>
            </a:r>
            <a:r>
              <a:rPr lang="en-US" altLang="ko-KR" sz="2000" kern="0" dirty="0" smtClean="0"/>
              <a:t> </a:t>
            </a:r>
            <a:r>
              <a:rPr lang="ko-KR" altLang="en-US" sz="2000" kern="0" dirty="0" smtClean="0"/>
              <a:t>응답을 기다리는 동안 웹은 자신의 다른 업무를 진행하고 응답이 오면 작업 진행</a:t>
            </a:r>
            <a:endParaRPr lang="en-US" altLang="ko-KR" sz="2000" kern="0" dirty="0" smtClean="0"/>
          </a:p>
          <a:p>
            <a:endParaRPr lang="en-US" altLang="ko-KR" sz="2000" kern="0" dirty="0" smtClean="0"/>
          </a:p>
          <a:p>
            <a:r>
              <a:rPr lang="ko-KR" altLang="en-US" sz="2000" kern="0" dirty="0" smtClean="0"/>
              <a:t>사용자 입장에서는 화면 갱신도 없고</a:t>
            </a:r>
            <a:r>
              <a:rPr lang="en-US" altLang="ko-KR" sz="2000" kern="0" dirty="0" smtClean="0"/>
              <a:t>, </a:t>
            </a:r>
            <a:r>
              <a:rPr lang="ko-KR" altLang="en-US" sz="2000" kern="0" dirty="0" smtClean="0"/>
              <a:t>요청</a:t>
            </a:r>
            <a:r>
              <a:rPr lang="en-US" altLang="ko-KR" sz="2000" kern="0" dirty="0" smtClean="0"/>
              <a:t>-</a:t>
            </a:r>
            <a:r>
              <a:rPr lang="ko-KR" altLang="en-US" sz="2000" kern="0" dirty="0" smtClean="0"/>
              <a:t>응답 사이 시간에도 다른 일을 진행 할 수 있다</a:t>
            </a:r>
            <a:r>
              <a:rPr lang="en-US" altLang="ko-KR" sz="2000" kern="0" dirty="0" smtClean="0"/>
              <a:t>.</a:t>
            </a:r>
            <a:endParaRPr lang="en-US" altLang="ko-KR" sz="2000" kern="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071461"/>
            <a:ext cx="5580112" cy="28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00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 방식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96" y="871538"/>
            <a:ext cx="6056956" cy="2905702"/>
          </a:xfrm>
        </p:spPr>
      </p:pic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1187624" y="4143180"/>
            <a:ext cx="7048500" cy="23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2000" dirty="0"/>
              <a:t>웹 브라우저가 웹 서버에 요청 </a:t>
            </a:r>
            <a:r>
              <a:rPr lang="ko-KR" altLang="en-US" sz="2000" dirty="0" smtClean="0"/>
              <a:t>전송</a:t>
            </a:r>
            <a:endParaRPr lang="en-US" altLang="ko-KR" sz="2000" dirty="0" smtClean="0"/>
          </a:p>
          <a:p>
            <a:r>
              <a:rPr lang="ko-KR" altLang="en-US" sz="2000" dirty="0"/>
              <a:t>웹 서버는 </a:t>
            </a:r>
            <a:r>
              <a:rPr lang="en-US" altLang="ko-KR" sz="2000" dirty="0" err="1"/>
              <a:t>JSP</a:t>
            </a:r>
            <a:r>
              <a:rPr lang="en-US" altLang="ko-KR" sz="2000" dirty="0"/>
              <a:t> </a:t>
            </a:r>
            <a:r>
              <a:rPr lang="ko-KR" altLang="en-US" sz="2000" dirty="0"/>
              <a:t>등의 서버 어플리케이션을 사용해 사용자의 요청 처리 후 결과를 </a:t>
            </a:r>
            <a:r>
              <a:rPr lang="en-US" altLang="ko-KR" sz="2000" dirty="0"/>
              <a:t>HTML</a:t>
            </a:r>
            <a:r>
              <a:rPr lang="ko-KR" altLang="en-US" sz="2000" dirty="0"/>
              <a:t>로 생성해서 웹 브라우저에 </a:t>
            </a:r>
            <a:r>
              <a:rPr lang="ko-KR" altLang="en-US" sz="2000" dirty="0" smtClean="0"/>
              <a:t>전송</a:t>
            </a:r>
            <a:endParaRPr lang="en-US" altLang="ko-KR" sz="2000" dirty="0" smtClean="0"/>
          </a:p>
          <a:p>
            <a:r>
              <a:rPr lang="ko-KR" altLang="en-US" sz="2000" dirty="0" smtClean="0"/>
              <a:t>결과적으로 웹 </a:t>
            </a:r>
            <a:r>
              <a:rPr lang="ko-KR" altLang="en-US" sz="2000" dirty="0"/>
              <a:t>브라우저가 웹 서버와 통신을 하고 요청 결과는 </a:t>
            </a:r>
            <a:r>
              <a:rPr lang="en-US" altLang="ko-KR" sz="2000" dirty="0"/>
              <a:t>HTML</a:t>
            </a:r>
            <a:r>
              <a:rPr lang="ko-KR" altLang="en-US" sz="2000" dirty="0"/>
              <a:t>로 생성되고 사용자 입장에서는 </a:t>
            </a:r>
            <a:r>
              <a:rPr lang="ko-KR" altLang="en-US" sz="2000" b="1" u="sng" dirty="0"/>
              <a:t>페이지 이동이 발생함</a:t>
            </a:r>
            <a:endParaRPr lang="en-US" altLang="ko-KR" sz="2000" u="sng" kern="0" dirty="0"/>
          </a:p>
        </p:txBody>
      </p:sp>
    </p:spTree>
    <p:extLst>
      <p:ext uri="{BB962C8B-B14F-4D97-AF65-F5344CB8AC3E}">
        <p14:creationId xmlns:p14="http://schemas.microsoft.com/office/powerpoint/2010/main" val="406435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 방식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1187624" y="4143180"/>
            <a:ext cx="7048500" cy="23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굴림" charset="-127"/>
              <a:buChar char="-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rgbClr val="014B79"/>
              </a:buClr>
              <a:buFont typeface="Wingdings" pitchFamily="2" charset="2"/>
              <a:buChar char="§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ko-KR" altLang="en-US" sz="1800" dirty="0"/>
              <a:t>사용자가 이벤트를 발생 </a:t>
            </a:r>
            <a:r>
              <a:rPr lang="en-US" altLang="ko-KR" sz="1800" dirty="0" smtClean="0"/>
              <a:t>-&gt; </a:t>
            </a:r>
            <a:r>
              <a:rPr lang="ko-KR" altLang="en-US" sz="1800" dirty="0" err="1"/>
              <a:t>자바스크립트는</a:t>
            </a:r>
            <a:r>
              <a:rPr lang="ko-KR" altLang="en-US" sz="1800" dirty="0"/>
              <a:t> </a:t>
            </a:r>
            <a:r>
              <a:rPr lang="en-US" altLang="ko-KR" sz="1800" dirty="0"/>
              <a:t>DOM</a:t>
            </a:r>
            <a:r>
              <a:rPr lang="ko-KR" altLang="en-US" sz="1800" dirty="0"/>
              <a:t>을 사용해서 필요한 정보를 구한 뒤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XMLHttpRequest</a:t>
            </a:r>
            <a:r>
              <a:rPr lang="en-US" altLang="ko-KR" sz="1800" dirty="0"/>
              <a:t> </a:t>
            </a:r>
            <a:r>
              <a:rPr lang="ko-KR" altLang="en-US" sz="1800" dirty="0"/>
              <a:t>객체를 통해서 웹 서버에 요청을 </a:t>
            </a:r>
            <a:r>
              <a:rPr lang="ko-KR" altLang="en-US" sz="1800" dirty="0" smtClean="0"/>
              <a:t>전달</a:t>
            </a:r>
            <a:endParaRPr lang="en-US" altLang="ko-KR" sz="1800" dirty="0" smtClean="0"/>
          </a:p>
          <a:p>
            <a:r>
              <a:rPr lang="ko-KR" altLang="en-US" sz="1800" dirty="0"/>
              <a:t>웹 서버는 </a:t>
            </a:r>
            <a:r>
              <a:rPr lang="en-US" altLang="ko-KR" sz="1800" dirty="0" err="1"/>
              <a:t>XMLHttpRequest</a:t>
            </a:r>
            <a:r>
              <a:rPr lang="ko-KR" altLang="en-US" sz="1800" dirty="0"/>
              <a:t>로부터의 요청을 알맞게 </a:t>
            </a:r>
            <a:r>
              <a:rPr lang="ko-KR" altLang="en-US" sz="1800" dirty="0" smtClean="0"/>
              <a:t>처리 후 </a:t>
            </a:r>
            <a:r>
              <a:rPr lang="ko-KR" altLang="en-US" sz="1800" dirty="0"/>
              <a:t>결과를 </a:t>
            </a:r>
            <a:r>
              <a:rPr lang="en-US" altLang="ko-KR" sz="1800" dirty="0"/>
              <a:t>XML</a:t>
            </a:r>
            <a:r>
              <a:rPr lang="ko-KR" altLang="en-US" sz="1800" dirty="0"/>
              <a:t>이나 단순 </a:t>
            </a:r>
            <a:r>
              <a:rPr lang="en-US" altLang="ko-KR" sz="1800" dirty="0"/>
              <a:t>Text</a:t>
            </a:r>
            <a:r>
              <a:rPr lang="ko-KR" altLang="en-US" sz="1800" dirty="0"/>
              <a:t>을 </a:t>
            </a:r>
            <a:r>
              <a:rPr lang="ko-KR" altLang="en-US" sz="1800" dirty="0" smtClean="0"/>
              <a:t>생성해서 </a:t>
            </a:r>
            <a:r>
              <a:rPr lang="en-US" altLang="ko-KR" sz="1800" dirty="0" err="1" smtClean="0"/>
              <a:t>XMLHttpRequest</a:t>
            </a:r>
            <a:r>
              <a:rPr lang="ko-KR" altLang="en-US" sz="1800" dirty="0"/>
              <a:t>에 </a:t>
            </a:r>
            <a:r>
              <a:rPr lang="ko-KR" altLang="en-US" sz="1800" dirty="0" smtClean="0"/>
              <a:t>전송</a:t>
            </a:r>
            <a:endParaRPr lang="en-US" altLang="ko-KR" sz="1800" dirty="0" smtClean="0"/>
          </a:p>
          <a:p>
            <a:r>
              <a:rPr lang="ko-KR" altLang="en-US" sz="1800" dirty="0"/>
              <a:t>결과적으로 사용자 입장에서는 </a:t>
            </a:r>
            <a:r>
              <a:rPr lang="ko-KR" altLang="en-US" sz="1800" b="1" u="sng" dirty="0"/>
              <a:t>페이지 이동이 발생되지 않고 페이지 내부 변화만 일어남</a:t>
            </a:r>
            <a:endParaRPr lang="en-US" altLang="ko-KR" sz="1800" u="sng" kern="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2379"/>
            <a:ext cx="5472608" cy="3291985"/>
          </a:xfrm>
        </p:spPr>
      </p:pic>
    </p:spTree>
    <p:extLst>
      <p:ext uri="{BB962C8B-B14F-4D97-AF65-F5344CB8AC3E}">
        <p14:creationId xmlns:p14="http://schemas.microsoft.com/office/powerpoint/2010/main" val="88890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의 주요 구성 요소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주요 구성 요소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XMLHttpRequest</a:t>
            </a:r>
            <a:r>
              <a:rPr lang="en-US" altLang="ko-KR" dirty="0" smtClean="0"/>
              <a:t> : </a:t>
            </a:r>
            <a:r>
              <a:rPr lang="ko-KR" altLang="en-US" dirty="0" smtClean="0"/>
              <a:t>웹 서버와 </a:t>
            </a:r>
            <a:r>
              <a:rPr lang="ko-KR" altLang="en-US" dirty="0"/>
              <a:t>통신을 담당함</a:t>
            </a:r>
            <a:r>
              <a:rPr lang="en-US" altLang="ko-KR" dirty="0"/>
              <a:t>. </a:t>
            </a:r>
            <a:r>
              <a:rPr lang="ko-KR" altLang="en-US" dirty="0"/>
              <a:t>사용자의 요청을 </a:t>
            </a:r>
            <a:r>
              <a:rPr lang="ko-KR" altLang="en-US" dirty="0" smtClean="0"/>
              <a:t>웹 서버에 </a:t>
            </a:r>
            <a:r>
              <a:rPr lang="ko-KR" altLang="en-US" dirty="0"/>
              <a:t>전송 및 </a:t>
            </a:r>
            <a:r>
              <a:rPr lang="ko-KR" altLang="en-US" dirty="0" smtClean="0"/>
              <a:t>웹 서버로부터 </a:t>
            </a:r>
            <a:r>
              <a:rPr lang="ko-KR" altLang="en-US" dirty="0"/>
              <a:t>받은 결과를 </a:t>
            </a:r>
            <a:r>
              <a:rPr lang="ko-KR" altLang="en-US" dirty="0" smtClean="0"/>
              <a:t>웹 브라우저에 </a:t>
            </a:r>
            <a:r>
              <a:rPr lang="ko-KR" altLang="en-US" dirty="0"/>
              <a:t>전달함</a:t>
            </a:r>
            <a:endParaRPr lang="en-US" altLang="ko-KR" dirty="0"/>
          </a:p>
          <a:p>
            <a:pPr lvl="1"/>
            <a:r>
              <a:rPr lang="en-US" altLang="ko-KR" dirty="0" smtClean="0"/>
              <a:t>DOM : </a:t>
            </a:r>
            <a:r>
              <a:rPr lang="ko-KR" altLang="en-US" dirty="0" smtClean="0"/>
              <a:t>문서의 구조를 나타</a:t>
            </a:r>
            <a:r>
              <a:rPr lang="ko-KR" altLang="en-US" dirty="0"/>
              <a:t>냄</a:t>
            </a:r>
            <a:endParaRPr lang="en-US" altLang="ko-KR" dirty="0"/>
          </a:p>
          <a:p>
            <a:pPr lvl="1"/>
            <a:r>
              <a:rPr lang="en-US" altLang="ko-KR" dirty="0" err="1" smtClean="0"/>
              <a:t>CSS</a:t>
            </a:r>
            <a:r>
              <a:rPr lang="en-US" altLang="ko-KR" dirty="0" smtClean="0"/>
              <a:t> : </a:t>
            </a:r>
            <a:r>
              <a:rPr lang="ko-KR" altLang="en-US" dirty="0" err="1"/>
              <a:t>글자색</a:t>
            </a:r>
            <a:r>
              <a:rPr lang="en-US" altLang="ko-KR" dirty="0"/>
              <a:t>,</a:t>
            </a:r>
            <a:r>
              <a:rPr lang="ko-KR" altLang="en-US" dirty="0"/>
              <a:t>배경색</a:t>
            </a:r>
            <a:r>
              <a:rPr lang="en-US" altLang="ko-KR" dirty="0"/>
              <a:t>,</a:t>
            </a:r>
            <a:r>
              <a:rPr lang="ko-KR" altLang="en-US" dirty="0"/>
              <a:t>위치</a:t>
            </a:r>
            <a:r>
              <a:rPr lang="en-US" altLang="ko-KR" dirty="0"/>
              <a:t>,</a:t>
            </a:r>
            <a:r>
              <a:rPr lang="ko-KR" altLang="en-US" dirty="0"/>
              <a:t>투명도 등 </a:t>
            </a:r>
            <a:r>
              <a:rPr lang="en-US" altLang="ko-KR" dirty="0"/>
              <a:t>UI</a:t>
            </a:r>
            <a:r>
              <a:rPr lang="ko-KR" altLang="en-US" dirty="0"/>
              <a:t>관련 부분을 담당</a:t>
            </a:r>
            <a:endParaRPr lang="en-US" altLang="ko-KR" dirty="0"/>
          </a:p>
          <a:p>
            <a:pPr lvl="1"/>
            <a:r>
              <a:rPr lang="en-US" altLang="ko-KR" dirty="0" err="1" smtClean="0"/>
              <a:t>Javascript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en-US" altLang="ko-KR" dirty="0" err="1" smtClean="0"/>
              <a:t>XMLHttpRequest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객체를 </a:t>
            </a:r>
            <a:r>
              <a:rPr lang="ko-KR" altLang="en-US" dirty="0"/>
              <a:t>사용해 </a:t>
            </a:r>
            <a:r>
              <a:rPr lang="ko-KR" altLang="en-US" dirty="0" smtClean="0"/>
              <a:t>웹 서버에 </a:t>
            </a:r>
            <a:r>
              <a:rPr lang="ko-KR" altLang="en-US" dirty="0"/>
              <a:t>요청을 전송함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5FA4-1661-48A2-9A8B-A0691DA569A4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66694"/>
      </p:ext>
    </p:extLst>
  </p:cSld>
  <p:clrMapOvr>
    <a:masterClrMapping/>
  </p:clrMapOvr>
</p:sld>
</file>

<file path=ppt/theme/theme1.xml><?xml version="1.0" encoding="utf-8"?>
<a:theme xmlns:a="http://schemas.openxmlformats.org/drawingml/2006/main" name="AI_skyblue">
  <a:themeElements>
    <a:clrScheme name="AI_sky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_skyblue">
      <a:majorFont>
        <a:latin typeface="휴먼옛체"/>
        <a:ea typeface="휴먼옛체"/>
        <a:cs typeface=""/>
      </a:majorFont>
      <a:minorFont>
        <a:latin typeface="굴림체"/>
        <a:ea typeface="굴림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_sky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_sky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_sky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2012_exper_week12 - 복사본</Template>
  <TotalTime>7736</TotalTime>
  <Words>454</Words>
  <Application>Microsoft Office PowerPoint</Application>
  <PresentationFormat>화면 슬라이드 쇼(4:3)</PresentationFormat>
  <Paragraphs>117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굴림</vt:lpstr>
      <vt:lpstr>굴림체</vt:lpstr>
      <vt:lpstr>맑은 고딕</vt:lpstr>
      <vt:lpstr>바탕</vt:lpstr>
      <vt:lpstr>휴먼옛체</vt:lpstr>
      <vt:lpstr>Times New Roman</vt:lpstr>
      <vt:lpstr>Wingdings</vt:lpstr>
      <vt:lpstr>AI_skyblue</vt:lpstr>
      <vt:lpstr>Ajax</vt:lpstr>
      <vt:lpstr>Ajax</vt:lpstr>
      <vt:lpstr>Google Suggest</vt:lpstr>
      <vt:lpstr>Ajax</vt:lpstr>
      <vt:lpstr>동기식 데이터 전송</vt:lpstr>
      <vt:lpstr>비동기식 데이터 전송</vt:lpstr>
      <vt:lpstr>기존 방식</vt:lpstr>
      <vt:lpstr>Ajax 방식</vt:lpstr>
      <vt:lpstr>Ajax의 주요 구성 요소</vt:lpstr>
      <vt:lpstr>jQuery</vt:lpstr>
      <vt:lpstr>jQuery 라이브러리를 추가</vt:lpstr>
      <vt:lpstr>jQuery 라이브러리를 추가</vt:lpstr>
      <vt:lpstr>jQuery 기능</vt:lpstr>
      <vt:lpstr>DOM이란?</vt:lpstr>
      <vt:lpstr>DOM과 HTML 페이지와의 관계</vt:lpstr>
      <vt:lpstr>DOM과 HTML 페이지와의 관계</vt:lpstr>
      <vt:lpstr>DOM과 XML</vt:lpstr>
      <vt:lpstr>jQuery DOM</vt:lpstr>
      <vt:lpstr>jQuery DOM</vt:lpstr>
      <vt:lpstr>JavaScript Ajax</vt:lpstr>
      <vt:lpstr>Jquery Ajax</vt:lpstr>
      <vt:lpstr>Jquery 옵션</vt:lpstr>
    </vt:vector>
  </TitlesOfParts>
  <Company>pnu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pnuuser</dc:creator>
  <cp:lastModifiedBy>AI</cp:lastModifiedBy>
  <cp:revision>443</cp:revision>
  <cp:lastPrinted>2013-06-03T01:29:48Z</cp:lastPrinted>
  <dcterms:created xsi:type="dcterms:W3CDTF">2011-02-11T01:22:37Z</dcterms:created>
  <dcterms:modified xsi:type="dcterms:W3CDTF">2014-05-26T07:39:44Z</dcterms:modified>
</cp:coreProperties>
</file>