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7"/>
  </p:notesMasterIdLst>
  <p:sldIdLst>
    <p:sldId id="256" r:id="rId2"/>
    <p:sldId id="280" r:id="rId3"/>
    <p:sldId id="257" r:id="rId4"/>
    <p:sldId id="283" r:id="rId5"/>
    <p:sldId id="281" r:id="rId6"/>
    <p:sldId id="284" r:id="rId7"/>
    <p:sldId id="285" r:id="rId8"/>
    <p:sldId id="258" r:id="rId9"/>
    <p:sldId id="286" r:id="rId10"/>
    <p:sldId id="305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4" r:id="rId19"/>
    <p:sldId id="303" r:id="rId20"/>
    <p:sldId id="301" r:id="rId21"/>
    <p:sldId id="306" r:id="rId22"/>
    <p:sldId id="307" r:id="rId23"/>
    <p:sldId id="308" r:id="rId24"/>
    <p:sldId id="309" r:id="rId25"/>
    <p:sldId id="313" r:id="rId26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2" autoAdjust="0"/>
    <p:restoredTop sz="94660"/>
  </p:normalViewPr>
  <p:slideViewPr>
    <p:cSldViewPr>
      <p:cViewPr varScale="1">
        <p:scale>
          <a:sx n="115" d="100"/>
          <a:sy n="115" d="100"/>
        </p:scale>
        <p:origin x="13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2B20-D05C-46C5-9641-6F922C951633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35F44-E3ED-4987-A567-EDE73E57DC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46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5F44-E3ED-4987-A567-EDE73E57DC0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85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표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6313" y="692150"/>
            <a:ext cx="7772400" cy="1470025"/>
          </a:xfrm>
        </p:spPr>
        <p:txBody>
          <a:bodyPr/>
          <a:lstStyle>
            <a:lvl1pPr algn="ctr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2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rgbClr val="014B79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6419A-E61C-4713-8FEA-6F040AFED11D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8880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8880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06755-DDFE-47EB-918C-C2AB79209F33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238125"/>
            <a:ext cx="8207375" cy="63341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ko-KR" altLang="en-US" noProof="0" smtClean="0"/>
              <a:t>표를 추가하려면 아이콘을 클릭하십시오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8922-F9AC-4C3E-AD1C-B94520892B11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238125"/>
            <a:ext cx="8207375" cy="63341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8922-F9AC-4C3E-AD1C-B94520892B11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82636-0029-4ED6-8AF5-2A07747379D2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2BFB9-D9CE-4F2F-86D7-29AA8B277C98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E5CB5-207D-4070-B4DD-3C2FF335FC9E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0806C-5F7D-4765-B6AB-147713D9EE6C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1B6AD-8F29-4018-8940-AAA6DA617EB6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2BBA1-CD1D-4A59-A811-C2D0D6F9B7B2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4836C-C767-4C02-ADD4-6279389EC0C4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B0374-033D-44BC-875D-D145BCCD9283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파워포인트배경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8" y="-1588"/>
            <a:ext cx="91487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38125"/>
            <a:ext cx="82073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바탕" pitchFamily="18" charset="-127"/>
              </a:defRPr>
            </a:lvl1pPr>
          </a:lstStyle>
          <a:p>
            <a:fld id="{4DA58922-F9AC-4C3E-AD1C-B94520892B11}" type="datetime1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바탕" pitchFamily="18" charset="-127"/>
              </a:defRPr>
            </a:lvl1pPr>
          </a:lstStyle>
          <a:p>
            <a:endParaRPr lang="ko-KR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바탕" pitchFamily="18" charset="-127"/>
              </a:defRPr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951538" y="6269038"/>
            <a:ext cx="2365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b="1">
                <a:solidFill>
                  <a:srgbClr val="014B79"/>
                </a:solidFill>
                <a:latin typeface="Times New Roman" pitchFamily="18" charset="0"/>
                <a:ea typeface="바탕" pitchFamily="18" charset="-127"/>
              </a:rPr>
              <a:t>Artificial Intelligence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굴림" charset="-127"/>
        <a:buChar char="-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굴림" charset="-127"/>
        <a:buChar char="-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vn.codespot.com/a/eclipselabs.org/mobile-web-development-with-phonegap/tags/r1.2/downloa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jquerymobil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pis.daum.net/search/board?apikey=DAUM_SEARCH_DEMO_APIKEY&amp;output=json&amp;q=daum%20openap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json.parser.online.f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err="1" smtClean="0"/>
              <a:t>JSON</a:t>
            </a:r>
            <a:r>
              <a:rPr lang="en-US" altLang="ko-KR" sz="2800" dirty="0" smtClean="0"/>
              <a:t>(JavaScript Object Notation)</a:t>
            </a: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인공지능 연구실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PhoneGap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/>
          <a:p>
            <a:r>
              <a:rPr lang="en-US" altLang="ko-KR" dirty="0" err="1"/>
              <a:t>PhoneGap</a:t>
            </a:r>
            <a:r>
              <a:rPr lang="ko-KR" altLang="en-US" dirty="0"/>
              <a:t>은 웹 </a:t>
            </a:r>
            <a:r>
              <a:rPr lang="ko-KR" altLang="en-US" dirty="0" err="1"/>
              <a:t>콘텐츠를</a:t>
            </a:r>
            <a:r>
              <a:rPr lang="ko-KR" altLang="en-US" dirty="0"/>
              <a:t> 보여 주는 </a:t>
            </a:r>
            <a:r>
              <a:rPr lang="ko-KR" altLang="en-US" dirty="0" err="1"/>
              <a:t>웹뷰</a:t>
            </a:r>
            <a:r>
              <a:rPr lang="en-US" altLang="ko-KR" dirty="0"/>
              <a:t>(</a:t>
            </a:r>
            <a:r>
              <a:rPr lang="en-US" altLang="ko-KR" dirty="0" err="1"/>
              <a:t>WebView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r>
              <a:rPr lang="ko-KR" altLang="en-US" dirty="0" err="1"/>
              <a:t>스마트폰</a:t>
            </a:r>
            <a:r>
              <a:rPr lang="ko-KR" altLang="en-US" dirty="0"/>
              <a:t> 디바이스에 접근하여</a:t>
            </a:r>
            <a:r>
              <a:rPr lang="en-US" altLang="ko-KR" dirty="0"/>
              <a:t>, </a:t>
            </a:r>
            <a:r>
              <a:rPr lang="ko-KR" altLang="en-US" dirty="0"/>
              <a:t>카메라나 마이크 제어 같은 웹 브라우저 고유 기능 이외의 기능을 실행할 수 있는 인터페이스를 제공하는 </a:t>
            </a:r>
            <a:r>
              <a:rPr lang="ko-KR" altLang="en-US" b="1" u="sng" dirty="0"/>
              <a:t>대표적인 </a:t>
            </a:r>
            <a:r>
              <a:rPr lang="ko-KR" altLang="en-US" b="1" u="sng" dirty="0" err="1"/>
              <a:t>하이브리드</a:t>
            </a:r>
            <a:r>
              <a:rPr lang="ko-KR" altLang="en-US" b="1" u="sng" dirty="0"/>
              <a:t> </a:t>
            </a:r>
            <a:r>
              <a:rPr lang="ko-KR" altLang="en-US" b="1" u="sng" dirty="0" err="1"/>
              <a:t>앱</a:t>
            </a:r>
            <a:r>
              <a:rPr lang="ko-KR" altLang="en-US" b="1" u="sng" dirty="0"/>
              <a:t> 개발 솔루션이다</a:t>
            </a:r>
            <a:r>
              <a:rPr lang="en-US" altLang="ko-KR" b="1" u="sng" dirty="0" smtClean="0"/>
              <a:t>.</a:t>
            </a:r>
          </a:p>
          <a:p>
            <a:endParaRPr lang="en-US" altLang="ko-KR" b="1" u="sng" dirty="0">
              <a:latin typeface="+mn-ea"/>
            </a:endParaRPr>
          </a:p>
          <a:p>
            <a:r>
              <a:rPr lang="en-US" altLang="ko-KR" dirty="0" err="1"/>
              <a:t>PhoneGap</a:t>
            </a:r>
            <a:r>
              <a:rPr lang="ko-KR" altLang="en-US" dirty="0"/>
              <a:t>은 현재 </a:t>
            </a:r>
            <a:r>
              <a:rPr lang="ko-KR" altLang="en-US" dirty="0" err="1"/>
              <a:t>하이브리드</a:t>
            </a:r>
            <a:r>
              <a:rPr lang="ko-KR" altLang="en-US" dirty="0"/>
              <a:t> </a:t>
            </a:r>
            <a:r>
              <a:rPr lang="ko-KR" altLang="en-US" dirty="0" err="1"/>
              <a:t>앱</a:t>
            </a:r>
            <a:r>
              <a:rPr lang="ko-KR" altLang="en-US" dirty="0"/>
              <a:t> 플랫폼 </a:t>
            </a:r>
            <a:r>
              <a:rPr lang="ko-KR" altLang="en-US" dirty="0" smtClean="0"/>
              <a:t>중 </a:t>
            </a:r>
            <a:r>
              <a:rPr lang="ko-KR" altLang="en-US" b="1" u="sng" dirty="0" smtClean="0"/>
              <a:t>가장 </a:t>
            </a:r>
            <a:r>
              <a:rPr lang="ko-KR" altLang="en-US" b="1" u="sng" dirty="0"/>
              <a:t>많은 </a:t>
            </a:r>
            <a:r>
              <a:rPr lang="ko-KR" altLang="en-US" b="1" u="sng" dirty="0" err="1"/>
              <a:t>스마트폰</a:t>
            </a:r>
            <a:r>
              <a:rPr lang="ko-KR" altLang="en-US" b="1" u="sng" dirty="0"/>
              <a:t> 플랫폼</a:t>
            </a:r>
            <a:r>
              <a:rPr lang="en-US" altLang="ko-KR" b="1" u="sng" dirty="0"/>
              <a:t>(iOS, Android, Windows Phone, Blackberry </a:t>
            </a:r>
            <a:r>
              <a:rPr lang="ko-KR" altLang="en-US" b="1" u="sng" dirty="0"/>
              <a:t>등 </a:t>
            </a:r>
            <a:r>
              <a:rPr lang="en-US" altLang="ko-KR" b="1" u="sng" dirty="0"/>
              <a:t>7</a:t>
            </a:r>
            <a:r>
              <a:rPr lang="ko-KR" altLang="en-US" b="1" u="sng" dirty="0"/>
              <a:t>개 운영체제</a:t>
            </a:r>
            <a:r>
              <a:rPr lang="en-US" altLang="ko-KR" b="1" u="sng" dirty="0"/>
              <a:t>)</a:t>
            </a:r>
            <a:r>
              <a:rPr lang="ko-KR" altLang="en-US" b="1" u="sng" dirty="0"/>
              <a:t>을 지원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/>
              <a:t>제품 완성도도 높기 때문이다</a:t>
            </a:r>
            <a:r>
              <a:rPr lang="en-US" altLang="ko-KR" dirty="0"/>
              <a:t>.</a:t>
            </a:r>
            <a:endParaRPr lang="en-US" altLang="ko-KR" b="1" u="sng" dirty="0">
              <a:latin typeface="+mn-ea"/>
            </a:endParaRPr>
          </a:p>
          <a:p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endParaRPr lang="ko-KR" altLang="en-US" sz="1600" dirty="0">
              <a:latin typeface="Lucida Console" pitchFamily="49" charset="0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PhoneGap</a:t>
            </a:r>
            <a:r>
              <a:rPr lang="en-US" altLang="ko-KR" dirty="0" smtClean="0"/>
              <a:t> Plugin 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988840"/>
            <a:ext cx="6743700" cy="287655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5292080" y="4221088"/>
            <a:ext cx="2621093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38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PhoneGap</a:t>
            </a:r>
            <a:r>
              <a:rPr lang="en-US" altLang="ko-KR" dirty="0"/>
              <a:t> Plugin </a:t>
            </a:r>
            <a:r>
              <a:rPr lang="ko-KR" altLang="en-US" dirty="0"/>
              <a:t>설치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980728"/>
            <a:ext cx="8229600" cy="892696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https://svn.codespot.com/a/eclipselabs.org/mobile-web-development-with-phonegap/tags/r1.2/download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981833"/>
            <a:ext cx="4431581" cy="4154983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2987824" y="2517378"/>
            <a:ext cx="3240360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56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PhoneGap</a:t>
            </a:r>
            <a:r>
              <a:rPr lang="ko-KR" altLang="en-US" dirty="0" smtClean="0"/>
              <a:t>을 이용한 </a:t>
            </a:r>
            <a:r>
              <a:rPr lang="en-US" altLang="ko-KR" dirty="0" smtClean="0"/>
              <a:t>android project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84" y="1844824"/>
            <a:ext cx="6832832" cy="3126890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592073" y="2492896"/>
            <a:ext cx="504056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86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PhoneGap</a:t>
            </a:r>
            <a:r>
              <a:rPr lang="ko-KR" altLang="en-US" dirty="0"/>
              <a:t>을 이용한 </a:t>
            </a:r>
            <a:r>
              <a:rPr lang="en-US" altLang="ko-KR" dirty="0"/>
              <a:t>android project </a:t>
            </a:r>
            <a:r>
              <a:rPr lang="ko-KR" altLang="en-US" dirty="0"/>
              <a:t>생성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86" y="973363"/>
            <a:ext cx="3566714" cy="5170036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4121771" y="1916832"/>
            <a:ext cx="648072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131840" y="2780928"/>
            <a:ext cx="1638003" cy="16849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118342" y="3789608"/>
            <a:ext cx="1651501" cy="2154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89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PhoneGap</a:t>
            </a:r>
            <a:r>
              <a:rPr lang="ko-KR" altLang="en-US" dirty="0"/>
              <a:t>을 이용한 </a:t>
            </a:r>
            <a:r>
              <a:rPr lang="en-US" altLang="ko-KR" dirty="0"/>
              <a:t>android project </a:t>
            </a:r>
            <a:r>
              <a:rPr lang="ko-KR" altLang="en-US" dirty="0"/>
              <a:t>생성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85" y="1034732"/>
            <a:ext cx="3579623" cy="518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9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PhoneGap</a:t>
            </a:r>
            <a:r>
              <a:rPr lang="ko-KR" altLang="en-US" dirty="0"/>
              <a:t>을 이용한 </a:t>
            </a:r>
            <a:r>
              <a:rPr lang="en-US" altLang="ko-KR" dirty="0"/>
              <a:t>android project </a:t>
            </a:r>
            <a:r>
              <a:rPr lang="ko-KR" altLang="en-US" dirty="0"/>
              <a:t>생성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81" y="980728"/>
            <a:ext cx="3742237" cy="5424462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2843808" y="2852936"/>
            <a:ext cx="3384376" cy="2405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902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PhoneGap</a:t>
            </a:r>
            <a:r>
              <a:rPr lang="ko-KR" altLang="en-US" dirty="0"/>
              <a:t>을 이용한 </a:t>
            </a:r>
            <a:r>
              <a:rPr lang="en-US" altLang="ko-KR" dirty="0"/>
              <a:t>android project </a:t>
            </a:r>
            <a:r>
              <a:rPr lang="ko-KR" altLang="en-US" dirty="0"/>
              <a:t>생성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43" y="1034066"/>
            <a:ext cx="3610914" cy="52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7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PhoneGap</a:t>
            </a:r>
            <a:r>
              <a:rPr lang="en-US" altLang="ko-KR" dirty="0" smtClean="0"/>
              <a:t> Plugin </a:t>
            </a:r>
            <a:r>
              <a:rPr lang="ko-KR" altLang="en-US" dirty="0" smtClean="0"/>
              <a:t>예제 프로젝트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36" y="1201969"/>
            <a:ext cx="7127528" cy="5043256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3851920" y="2708920"/>
            <a:ext cx="2701280" cy="2405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619672" y="3501008"/>
            <a:ext cx="648072" cy="14401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67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PhoneGap</a:t>
            </a:r>
            <a:r>
              <a:rPr lang="en-US" altLang="ko-KR" dirty="0"/>
              <a:t> Plugin </a:t>
            </a:r>
            <a:r>
              <a:rPr lang="ko-KR" altLang="en-US" dirty="0"/>
              <a:t>예제 프로젝트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313611"/>
            <a:ext cx="6984776" cy="493161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619672" y="3501008"/>
            <a:ext cx="648072" cy="2784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/>
          <a:p>
            <a:r>
              <a:rPr lang="en-US" altLang="ko-KR" b="1" dirty="0" err="1">
                <a:latin typeface="+mn-ea"/>
              </a:rPr>
              <a:t>JSON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b="1" dirty="0" err="1">
                <a:latin typeface="+mn-ea"/>
              </a:rPr>
              <a:t>제이슨</a:t>
            </a:r>
            <a:r>
              <a:rPr lang="en-US" altLang="ko-KR" dirty="0">
                <a:latin typeface="+mn-ea"/>
              </a:rPr>
              <a:t>, JavaScript Object Notation)</a:t>
            </a:r>
            <a:r>
              <a:rPr lang="ko-KR" altLang="en-US" dirty="0">
                <a:latin typeface="+mn-ea"/>
              </a:rPr>
              <a:t>은</a:t>
            </a:r>
            <a:r>
              <a:rPr lang="en-US" altLang="ko-KR" dirty="0">
                <a:latin typeface="+mn-ea"/>
              </a:rPr>
              <a:t>, </a:t>
            </a:r>
            <a:r>
              <a:rPr lang="ko-KR" altLang="en-US" dirty="0" smtClean="0">
                <a:latin typeface="+mn-ea"/>
              </a:rPr>
              <a:t>인터넷에서 </a:t>
            </a:r>
            <a:r>
              <a:rPr lang="ko-KR" altLang="en-US" dirty="0">
                <a:latin typeface="+mn-ea"/>
              </a:rPr>
              <a:t>자료를 주고받을 때 그 </a:t>
            </a:r>
            <a:r>
              <a:rPr lang="ko-KR" altLang="en-US" b="1" u="sng" dirty="0">
                <a:latin typeface="+mn-ea"/>
              </a:rPr>
              <a:t>자료를 표현하는 방법이다</a:t>
            </a:r>
            <a:r>
              <a:rPr lang="en-US" altLang="ko-KR" b="1" u="sng" dirty="0" smtClean="0">
                <a:latin typeface="+mn-ea"/>
              </a:rPr>
              <a:t>.</a:t>
            </a:r>
            <a:r>
              <a:rPr lang="en-US" altLang="ko-KR" b="1" dirty="0" smtClean="0">
                <a:latin typeface="+mn-ea"/>
              </a:rPr>
              <a:t> (</a:t>
            </a:r>
            <a:r>
              <a:rPr lang="ko-KR" altLang="en-US" dirty="0"/>
              <a:t>경량의 </a:t>
            </a:r>
            <a:r>
              <a:rPr lang="ko-KR" altLang="en-US" dirty="0" smtClean="0"/>
              <a:t>데이터 </a:t>
            </a:r>
            <a:r>
              <a:rPr lang="ko-KR" altLang="en-US" dirty="0"/>
              <a:t>교환 </a:t>
            </a:r>
            <a:r>
              <a:rPr lang="ko-KR" altLang="en-US" dirty="0" smtClean="0"/>
              <a:t>포맷</a:t>
            </a:r>
            <a:r>
              <a:rPr lang="en-US" altLang="ko-KR" dirty="0" smtClean="0"/>
              <a:t>)</a:t>
            </a:r>
            <a:endParaRPr lang="en-US" altLang="ko-KR" b="1" dirty="0" smtClean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형식은 자바스크립트의 구문 형식을 따르지만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b="1" u="sng" dirty="0">
                <a:latin typeface="+mn-ea"/>
              </a:rPr>
              <a:t>프로그래밍 언어나 플랫폼에 독립적</a:t>
            </a:r>
            <a:r>
              <a:rPr lang="ko-KR" altLang="en-US" dirty="0">
                <a:latin typeface="+mn-ea"/>
              </a:rPr>
              <a:t>이므로 </a:t>
            </a:r>
            <a:r>
              <a:rPr lang="en-US" altLang="ko-KR" dirty="0">
                <a:latin typeface="+mn-ea"/>
              </a:rPr>
              <a:t>C, C++, C#, </a:t>
            </a:r>
            <a:r>
              <a:rPr lang="ko-KR" altLang="en-US" dirty="0">
                <a:latin typeface="+mn-ea"/>
              </a:rPr>
              <a:t>자바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자바스크립트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펄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 err="1">
                <a:latin typeface="+mn-ea"/>
              </a:rPr>
              <a:t>파이썬</a:t>
            </a:r>
            <a:r>
              <a:rPr lang="ko-KR" altLang="en-US" dirty="0">
                <a:latin typeface="+mn-ea"/>
              </a:rPr>
              <a:t> 등 많은 언어에서 이용할 수 있다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endParaRPr lang="en-US" altLang="ko-KR" dirty="0">
              <a:latin typeface="+mn-ea"/>
            </a:endParaRPr>
          </a:p>
          <a:p>
            <a:r>
              <a:rPr lang="ko-KR" altLang="en-US" dirty="0"/>
              <a:t>표현할 수 있는 </a:t>
            </a:r>
            <a:r>
              <a:rPr lang="ko-KR" altLang="en-US" dirty="0" err="1"/>
              <a:t>자료형에는</a:t>
            </a:r>
            <a:r>
              <a:rPr lang="ko-KR" altLang="en-US" dirty="0"/>
              <a:t> 수</a:t>
            </a:r>
            <a:r>
              <a:rPr lang="en-US" altLang="ko-KR" dirty="0"/>
              <a:t>, </a:t>
            </a:r>
            <a:r>
              <a:rPr lang="ko-KR" altLang="en-US" dirty="0"/>
              <a:t>문자열</a:t>
            </a:r>
            <a:r>
              <a:rPr lang="en-US" altLang="ko-KR" dirty="0"/>
              <a:t>, </a:t>
            </a:r>
            <a:r>
              <a:rPr lang="ko-KR" altLang="en-US" dirty="0"/>
              <a:t>참</a:t>
            </a:r>
            <a:r>
              <a:rPr lang="en-US" altLang="ko-KR" dirty="0"/>
              <a:t>/</a:t>
            </a:r>
            <a:r>
              <a:rPr lang="ko-KR" altLang="en-US" dirty="0"/>
              <a:t>거짓이 있고</a:t>
            </a:r>
            <a:r>
              <a:rPr lang="en-US" altLang="ko-KR" dirty="0"/>
              <a:t>, </a:t>
            </a:r>
            <a:r>
              <a:rPr lang="ko-KR" altLang="en-US" dirty="0"/>
              <a:t>또 배열과 객체도 표현할 수 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/>
              <a:t>XML </a:t>
            </a:r>
            <a:r>
              <a:rPr lang="ko-KR" altLang="en-US" dirty="0" smtClean="0"/>
              <a:t>데이터는 </a:t>
            </a:r>
            <a:r>
              <a:rPr lang="ko-KR" altLang="en-US" dirty="0"/>
              <a:t>모두 </a:t>
            </a:r>
            <a:r>
              <a:rPr lang="en-US" altLang="ko-KR" dirty="0"/>
              <a:t>String </a:t>
            </a:r>
            <a:r>
              <a:rPr lang="ko-KR" altLang="en-US" dirty="0"/>
              <a:t>이다</a:t>
            </a:r>
            <a:r>
              <a:rPr lang="en-US" altLang="ko-KR" dirty="0" smtClean="0"/>
              <a:t>.)</a:t>
            </a:r>
            <a:endParaRPr lang="en-US" altLang="ko-KR" dirty="0" smtClean="0">
              <a:latin typeface="+mn-ea"/>
            </a:endParaRPr>
          </a:p>
          <a:p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endParaRPr lang="ko-KR" altLang="en-US" sz="1600" dirty="0">
              <a:latin typeface="Lucida Console" pitchFamily="49" charset="0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8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PhoneGap</a:t>
            </a:r>
            <a:r>
              <a:rPr lang="en-US" altLang="ko-KR" dirty="0"/>
              <a:t> Plugin </a:t>
            </a:r>
            <a:r>
              <a:rPr lang="ko-KR" altLang="en-US" dirty="0"/>
              <a:t>예제 프로젝트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7589862" cy="421827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3275856" y="3356992"/>
            <a:ext cx="2701280" cy="2405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0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jQuery Mobile </a:t>
            </a:r>
            <a:r>
              <a:rPr lang="ko-KR" altLang="en-US" dirty="0" smtClean="0"/>
              <a:t>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/>
          <a:p>
            <a:r>
              <a:rPr lang="en-US" altLang="ko-KR" dirty="0"/>
              <a:t>jQuery Mobile</a:t>
            </a:r>
            <a:r>
              <a:rPr lang="ko-KR" altLang="en-US" dirty="0"/>
              <a:t>은 </a:t>
            </a:r>
            <a:r>
              <a:rPr lang="en-US" altLang="ko-KR" dirty="0"/>
              <a:t>Mobile Web Application </a:t>
            </a:r>
            <a:r>
              <a:rPr lang="ko-KR" altLang="en-US" dirty="0"/>
              <a:t>개발을 위한 </a:t>
            </a:r>
            <a:r>
              <a:rPr lang="en-US" altLang="ko-KR" dirty="0"/>
              <a:t>JavaScript Framework 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 smtClean="0">
              <a:hlinkClick r:id="rId2"/>
            </a:endParaRPr>
          </a:p>
          <a:p>
            <a:r>
              <a:rPr lang="en-US" altLang="ko-KR" dirty="0"/>
              <a:t>jQuery Mobile</a:t>
            </a:r>
            <a:r>
              <a:rPr lang="ko-KR" altLang="en-US" dirty="0"/>
              <a:t>은 기존의 </a:t>
            </a:r>
            <a:r>
              <a:rPr lang="en-US" altLang="ko-KR" dirty="0"/>
              <a:t>jQuery </a:t>
            </a:r>
            <a:r>
              <a:rPr lang="ko-KR" altLang="en-US" dirty="0"/>
              <a:t>진영에서 직접 개발한 </a:t>
            </a:r>
            <a:r>
              <a:rPr lang="en-US" altLang="ko-KR" dirty="0"/>
              <a:t>Framework</a:t>
            </a:r>
            <a:r>
              <a:rPr lang="ko-KR" altLang="en-US" dirty="0"/>
              <a:t>로 </a:t>
            </a:r>
            <a:r>
              <a:rPr lang="ko-KR" altLang="en-US" dirty="0" err="1"/>
              <a:t>네이티브</a:t>
            </a:r>
            <a:r>
              <a:rPr lang="ko-KR" altLang="en-US" dirty="0"/>
              <a:t> 수준의 </a:t>
            </a:r>
            <a:r>
              <a:rPr lang="ko-KR" altLang="en-US" dirty="0" err="1"/>
              <a:t>모바일웹앱을</a:t>
            </a:r>
            <a:r>
              <a:rPr lang="ko-KR" altLang="en-US" dirty="0"/>
              <a:t> 개발하기 위한 각종 </a:t>
            </a:r>
            <a:r>
              <a:rPr lang="en-US" altLang="ko-KR" dirty="0"/>
              <a:t>UI </a:t>
            </a:r>
            <a:r>
              <a:rPr lang="ko-KR" altLang="en-US" dirty="0"/>
              <a:t>컨트롤과 </a:t>
            </a:r>
            <a:r>
              <a:rPr lang="en-US" altLang="ko-KR" dirty="0"/>
              <a:t>Event </a:t>
            </a:r>
            <a:r>
              <a:rPr lang="ko-KR" altLang="en-US" dirty="0"/>
              <a:t>처리</a:t>
            </a:r>
            <a:r>
              <a:rPr lang="en-US" altLang="ko-KR" dirty="0"/>
              <a:t>, </a:t>
            </a:r>
            <a:r>
              <a:rPr lang="ko-KR" altLang="en-US" dirty="0"/>
              <a:t>애니메이션 효과 및 자동 </a:t>
            </a:r>
            <a:r>
              <a:rPr lang="ko-KR" altLang="en-US" dirty="0" err="1"/>
              <a:t>네비게이션</a:t>
            </a:r>
            <a:r>
              <a:rPr lang="en-US" altLang="ko-KR" dirty="0"/>
              <a:t>, Ajax </a:t>
            </a:r>
            <a:r>
              <a:rPr lang="ko-KR" altLang="en-US" dirty="0"/>
              <a:t>통신 등 </a:t>
            </a:r>
            <a:r>
              <a:rPr lang="en-US" altLang="ko-KR" b="1" u="sng" dirty="0"/>
              <a:t>Mobile</a:t>
            </a:r>
            <a:r>
              <a:rPr lang="ko-KR" altLang="en-US" b="1" u="sng" dirty="0"/>
              <a:t>에 최적화된 기능을 포함</a:t>
            </a:r>
            <a:endParaRPr lang="en-US" altLang="ko-KR" b="1" u="sng" dirty="0">
              <a:hlinkClick r:id="rId2"/>
            </a:endParaRPr>
          </a:p>
          <a:p>
            <a:endParaRPr lang="en-US" altLang="ko-KR" dirty="0" smtClean="0">
              <a:hlinkClick r:id="rId2"/>
            </a:endParaRPr>
          </a:p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err="1">
                <a:hlinkClick r:id="rId2"/>
              </a:rPr>
              <a:t>jquerymobile.com</a:t>
            </a:r>
            <a:r>
              <a:rPr lang="en-US" altLang="ko-KR" dirty="0" smtClean="0">
                <a:hlinkClick r:id="rId2"/>
              </a:rPr>
              <a:t>/</a:t>
            </a:r>
            <a:endParaRPr lang="en-US" altLang="ko-KR" dirty="0" smtClean="0"/>
          </a:p>
          <a:p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endParaRPr lang="ko-KR" altLang="en-US" sz="1600" dirty="0">
              <a:latin typeface="Lucida Console" pitchFamily="49" charset="0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4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jQuery Mobile </a:t>
            </a:r>
            <a:r>
              <a:rPr lang="ko-KR" altLang="en-US" dirty="0" smtClean="0"/>
              <a:t>추가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124744"/>
            <a:ext cx="7115175" cy="26574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sp>
        <p:nvSpPr>
          <p:cNvPr id="8" name="모서리가 둥근 직사각형 7"/>
          <p:cNvSpPr/>
          <p:nvPr/>
        </p:nvSpPr>
        <p:spPr>
          <a:xfrm>
            <a:off x="1000913" y="2132856"/>
            <a:ext cx="7128673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736304"/>
          </a:xfrm>
        </p:spPr>
        <p:txBody>
          <a:bodyPr/>
          <a:lstStyle/>
          <a:p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r>
              <a:rPr lang="en-US" altLang="ko-KR" sz="1600" dirty="0" err="1" smtClean="0">
                <a:latin typeface="Lucida Console" pitchFamily="49" charset="0"/>
                <a:ea typeface="굴림" pitchFamily="50" charset="-127"/>
              </a:rPr>
              <a:t>jquery.mobile-1.0.min.css</a:t>
            </a:r>
            <a:r>
              <a:rPr lang="en-US" altLang="ko-KR" sz="1600" dirty="0" smtClean="0">
                <a:latin typeface="Lucida Console" pitchFamily="49" charset="0"/>
                <a:ea typeface="굴림" pitchFamily="50" charset="-127"/>
              </a:rPr>
              <a:t> : jQuery Mobile</a:t>
            </a:r>
            <a:r>
              <a:rPr lang="ko-KR" altLang="en-US" sz="1600" dirty="0" smtClean="0">
                <a:latin typeface="Lucida Console" pitchFamily="49" charset="0"/>
                <a:ea typeface="굴림" pitchFamily="50" charset="-127"/>
              </a:rPr>
              <a:t>에서 사용 하는 </a:t>
            </a:r>
            <a:r>
              <a:rPr lang="en-US" altLang="ko-KR" sz="1600" dirty="0" err="1" smtClean="0">
                <a:latin typeface="Lucida Console" pitchFamily="49" charset="0"/>
                <a:ea typeface="굴림" pitchFamily="50" charset="-127"/>
              </a:rPr>
              <a:t>CSS</a:t>
            </a:r>
            <a:r>
              <a:rPr lang="ko-KR" altLang="en-US" sz="1600" dirty="0" smtClean="0">
                <a:latin typeface="Lucida Console" pitchFamily="49" charset="0"/>
                <a:ea typeface="굴림" pitchFamily="50" charset="-127"/>
              </a:rPr>
              <a:t>스타일</a:t>
            </a:r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sz="1600" dirty="0">
              <a:latin typeface="Lucida Console" pitchFamily="49" charset="0"/>
              <a:ea typeface="굴림" pitchFamily="50" charset="-127"/>
            </a:endParaRPr>
          </a:p>
          <a:p>
            <a:r>
              <a:rPr lang="en-US" altLang="ko-KR" sz="1600" dirty="0" err="1" smtClean="0">
                <a:latin typeface="Lucida Console" pitchFamily="49" charset="0"/>
                <a:ea typeface="굴림" pitchFamily="50" charset="-127"/>
              </a:rPr>
              <a:t>jquery-1.6.4.min.js</a:t>
            </a:r>
            <a:r>
              <a:rPr lang="en-US" altLang="ko-KR" sz="1600" dirty="0" smtClean="0">
                <a:latin typeface="Lucida Console" pitchFamily="49" charset="0"/>
                <a:ea typeface="굴림" pitchFamily="50" charset="-127"/>
              </a:rPr>
              <a:t> : jQuery Mobile </a:t>
            </a:r>
            <a:r>
              <a:rPr lang="ko-KR" altLang="en-US" sz="1600" dirty="0" smtClean="0">
                <a:latin typeface="Lucida Console" pitchFamily="49" charset="0"/>
                <a:ea typeface="굴림" pitchFamily="50" charset="-127"/>
              </a:rPr>
              <a:t>내부적으로는 </a:t>
            </a:r>
            <a:r>
              <a:rPr lang="en-US" altLang="ko-KR" sz="1600" dirty="0" err="1" smtClean="0">
                <a:latin typeface="Lucida Console" pitchFamily="49" charset="0"/>
                <a:ea typeface="굴림" pitchFamily="50" charset="-127"/>
              </a:rPr>
              <a:t>Jqeury</a:t>
            </a:r>
            <a:r>
              <a:rPr lang="ko-KR" altLang="en-US" sz="1600" dirty="0" smtClean="0">
                <a:latin typeface="Lucida Console" pitchFamily="49" charset="0"/>
                <a:ea typeface="굴림" pitchFamily="50" charset="-127"/>
              </a:rPr>
              <a:t>에 기반으로 작성 되어 있다</a:t>
            </a:r>
            <a:r>
              <a:rPr lang="en-US" altLang="ko-KR" sz="1600" dirty="0" smtClean="0">
                <a:latin typeface="Lucida Console" pitchFamily="49" charset="0"/>
                <a:ea typeface="굴림" pitchFamily="50" charset="-127"/>
              </a:rPr>
              <a:t>. </a:t>
            </a:r>
            <a:r>
              <a:rPr lang="ko-KR" altLang="en-US" sz="1600" dirty="0" smtClean="0">
                <a:latin typeface="Lucida Console" pitchFamily="49" charset="0"/>
                <a:ea typeface="굴림" pitchFamily="50" charset="-127"/>
              </a:rPr>
              <a:t>따라서 </a:t>
            </a:r>
            <a:r>
              <a:rPr lang="en-US" altLang="ko-KR" sz="1600" dirty="0" smtClean="0">
                <a:latin typeface="Lucida Console" pitchFamily="49" charset="0"/>
                <a:ea typeface="굴림" pitchFamily="50" charset="-127"/>
              </a:rPr>
              <a:t>jQuery </a:t>
            </a:r>
            <a:r>
              <a:rPr lang="ko-KR" altLang="en-US" sz="1600" dirty="0" smtClean="0">
                <a:latin typeface="Lucida Console" pitchFamily="49" charset="0"/>
                <a:ea typeface="굴림" pitchFamily="50" charset="-127"/>
              </a:rPr>
              <a:t>자체가 필요함</a:t>
            </a:r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r>
              <a:rPr lang="en-US" altLang="ko-KR" sz="1600" dirty="0" err="1" smtClean="0">
                <a:latin typeface="Lucida Console" pitchFamily="49" charset="0"/>
                <a:ea typeface="굴림" pitchFamily="50" charset="-127"/>
              </a:rPr>
              <a:t>Jquery.mobile-1.0.min.js</a:t>
            </a:r>
            <a:r>
              <a:rPr lang="en-US" altLang="ko-KR" sz="1600" dirty="0" smtClean="0">
                <a:latin typeface="Lucida Console" pitchFamily="49" charset="0"/>
                <a:ea typeface="굴림" pitchFamily="50" charset="-127"/>
              </a:rPr>
              <a:t> : jQuery Mobile </a:t>
            </a:r>
            <a:r>
              <a:rPr lang="ko-KR" altLang="en-US" sz="1600" dirty="0" smtClean="0">
                <a:latin typeface="Lucida Console" pitchFamily="49" charset="0"/>
                <a:ea typeface="굴림" pitchFamily="50" charset="-127"/>
              </a:rPr>
              <a:t>실제 자바스크립트 파일</a:t>
            </a:r>
            <a:endParaRPr lang="ko-KR" altLang="en-US" sz="1600" dirty="0">
              <a:latin typeface="Lucida Console" pitchFamily="49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83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뷰포트</a:t>
            </a:r>
            <a:r>
              <a:rPr lang="ko-KR" altLang="en-US" dirty="0" smtClean="0"/>
              <a:t> 설정하기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52" y="2063532"/>
            <a:ext cx="6122096" cy="228656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sp>
        <p:nvSpPr>
          <p:cNvPr id="8" name="모서리가 둥근 직사각형 7"/>
          <p:cNvSpPr/>
          <p:nvPr/>
        </p:nvSpPr>
        <p:spPr>
          <a:xfrm>
            <a:off x="1510953" y="2765308"/>
            <a:ext cx="6122096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436631" y="871538"/>
            <a:ext cx="8229600" cy="757262"/>
          </a:xfrm>
        </p:spPr>
        <p:txBody>
          <a:bodyPr/>
          <a:lstStyle/>
          <a:p>
            <a:r>
              <a:rPr lang="ko-KR" altLang="en-US" sz="1800" dirty="0" err="1" smtClean="0">
                <a:latin typeface="Lucida Console" pitchFamily="49" charset="0"/>
                <a:ea typeface="굴림" pitchFamily="50" charset="-127"/>
              </a:rPr>
              <a:t>스마트폰이나</a:t>
            </a:r>
            <a:r>
              <a:rPr lang="ko-KR" altLang="en-US" sz="1800" dirty="0" smtClean="0">
                <a:latin typeface="Lucida Console" pitchFamily="49" charset="0"/>
                <a:ea typeface="굴림" pitchFamily="50" charset="-127"/>
              </a:rPr>
              <a:t> </a:t>
            </a:r>
            <a:r>
              <a:rPr lang="ko-KR" altLang="en-US" sz="1800" dirty="0" err="1" smtClean="0">
                <a:latin typeface="Lucida Console" pitchFamily="49" charset="0"/>
                <a:ea typeface="굴림" pitchFamily="50" charset="-127"/>
              </a:rPr>
              <a:t>태블릿</a:t>
            </a:r>
            <a:r>
              <a:rPr lang="ko-KR" altLang="en-US" sz="1800" dirty="0" smtClean="0">
                <a:latin typeface="Lucida Console" pitchFamily="49" charset="0"/>
                <a:ea typeface="굴림" pitchFamily="50" charset="-127"/>
              </a:rPr>
              <a:t> </a:t>
            </a:r>
            <a:r>
              <a:rPr lang="en-US" altLang="ko-KR" sz="1800" dirty="0" smtClean="0">
                <a:latin typeface="Lucida Console" pitchFamily="49" charset="0"/>
                <a:ea typeface="굴림" pitchFamily="50" charset="-127"/>
              </a:rPr>
              <a:t>PC </a:t>
            </a:r>
            <a:r>
              <a:rPr lang="ko-KR" altLang="en-US" sz="1800" dirty="0" smtClean="0">
                <a:latin typeface="Lucida Console" pitchFamily="49" charset="0"/>
                <a:ea typeface="굴림" pitchFamily="50" charset="-127"/>
              </a:rPr>
              <a:t>등으로 접속하면 화면 크기가</a:t>
            </a:r>
            <a:r>
              <a:rPr lang="en-US" altLang="ko-KR" sz="1800" dirty="0" smtClean="0">
                <a:latin typeface="Lucida Console" pitchFamily="49" charset="0"/>
                <a:ea typeface="굴림" pitchFamily="50" charset="-127"/>
              </a:rPr>
              <a:t> </a:t>
            </a:r>
            <a:r>
              <a:rPr lang="ko-KR" altLang="en-US" sz="1800" dirty="0" smtClean="0">
                <a:latin typeface="Lucida Console" pitchFamily="49" charset="0"/>
                <a:ea typeface="굴림" pitchFamily="50" charset="-127"/>
              </a:rPr>
              <a:t>모두 달라진다</a:t>
            </a:r>
            <a:r>
              <a:rPr lang="en-US" altLang="ko-KR" sz="1800" dirty="0" smtClean="0">
                <a:latin typeface="Lucida Console" pitchFamily="49" charset="0"/>
                <a:ea typeface="굴림" pitchFamily="50" charset="-127"/>
              </a:rPr>
              <a:t>.</a:t>
            </a:r>
          </a:p>
          <a:p>
            <a:r>
              <a:rPr lang="ko-KR" altLang="en-US" sz="1800" dirty="0" err="1" smtClean="0">
                <a:latin typeface="Lucida Console" pitchFamily="49" charset="0"/>
                <a:ea typeface="굴림" pitchFamily="50" charset="-127"/>
              </a:rPr>
              <a:t>뷰포트를</a:t>
            </a:r>
            <a:r>
              <a:rPr lang="ko-KR" altLang="en-US" sz="1800" dirty="0" smtClean="0">
                <a:latin typeface="Lucida Console" pitchFamily="49" charset="0"/>
                <a:ea typeface="굴림" pitchFamily="50" charset="-127"/>
              </a:rPr>
              <a:t> 디바이스의 가로 크기에 맞춰서 설정 해줘야 된다</a:t>
            </a:r>
            <a:r>
              <a:rPr lang="en-US" altLang="ko-KR" sz="1800" dirty="0" smtClean="0">
                <a:latin typeface="Lucida Console" pitchFamily="49" charset="0"/>
                <a:ea typeface="굴림" pitchFamily="50" charset="-127"/>
              </a:rPr>
              <a:t>.</a:t>
            </a:r>
            <a:endParaRPr lang="ko-KR" altLang="en-US" sz="1800" dirty="0">
              <a:latin typeface="Lucida Console" pitchFamily="49" charset="0"/>
              <a:ea typeface="굴림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4437112"/>
            <a:ext cx="45910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 페이지로 멀티 구성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0587"/>
            <a:ext cx="5976664" cy="4939227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280556" y="1198013"/>
            <a:ext cx="5976664" cy="22022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6560" y="3774522"/>
            <a:ext cx="5904656" cy="22467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4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 페이지로 멀티 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loadUrl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ip</a:t>
            </a:r>
            <a:r>
              <a:rPr lang="ko-KR" altLang="en-US" dirty="0" smtClean="0"/>
              <a:t>정보 </a:t>
            </a:r>
            <a:r>
              <a:rPr lang="en-US" altLang="ko-KR" dirty="0" smtClean="0"/>
              <a:t>+ port</a:t>
            </a:r>
            <a:r>
              <a:rPr lang="ko-KR" altLang="en-US" dirty="0" smtClean="0"/>
              <a:t>정보 </a:t>
            </a:r>
            <a:r>
              <a:rPr lang="en-US" altLang="ko-KR" dirty="0" smtClean="0"/>
              <a:t>+ </a:t>
            </a:r>
            <a:r>
              <a:rPr lang="ko-KR" altLang="en-US" dirty="0" smtClean="0"/>
              <a:t>프로젝트 경로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77228"/>
            <a:ext cx="5592960" cy="39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096898"/>
            <a:ext cx="5695950" cy="1076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3351" y="2278255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Object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name/value </a:t>
            </a:r>
            <a:r>
              <a:rPr lang="ko-KR" altLang="en-US" dirty="0" smtClean="0"/>
              <a:t>쌍으로 이루어져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3351" y="4980196"/>
            <a:ext cx="636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Array</a:t>
            </a:r>
            <a:r>
              <a:rPr lang="ko-KR" altLang="en-US" dirty="0" smtClean="0"/>
              <a:t>는 대괄호로 구분</a:t>
            </a:r>
            <a:r>
              <a:rPr lang="en-US" altLang="ko-KR" dirty="0" smtClean="0"/>
              <a:t>, comma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array</a:t>
            </a:r>
            <a:r>
              <a:rPr lang="ko-KR" altLang="en-US" dirty="0" smtClean="0"/>
              <a:t>의 값들을 구분한다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6" y="3678511"/>
            <a:ext cx="5695950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695950" cy="2647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417298"/>
            <a:ext cx="623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Value</a:t>
            </a:r>
            <a:r>
              <a:rPr lang="ko-KR" altLang="en-US" dirty="0" smtClean="0"/>
              <a:t>는 큰따옴표 안에 </a:t>
            </a:r>
            <a:r>
              <a:rPr lang="en-US" altLang="ko-KR" dirty="0" smtClean="0"/>
              <a:t>String, number </a:t>
            </a:r>
            <a:r>
              <a:rPr lang="ko-KR" altLang="en-US" dirty="0" smtClean="0"/>
              <a:t>등이 올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18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구조 예제 </a:t>
            </a:r>
            <a:r>
              <a:rPr lang="en-US" altLang="ko-KR" dirty="0" smtClean="0"/>
              <a:t>(1/3)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/>
          <a:p>
            <a:r>
              <a:rPr lang="ko-KR" altLang="en-US" dirty="0" smtClean="0">
                <a:latin typeface="Lucida Console" pitchFamily="49" charset="0"/>
                <a:ea typeface="굴림" pitchFamily="50" charset="-127"/>
              </a:rPr>
              <a:t>한 사람에 관한 정보를 갖는 </a:t>
            </a:r>
            <a:r>
              <a:rPr lang="en-US" altLang="ko-KR" dirty="0" err="1" smtClean="0">
                <a:latin typeface="Lucida Console" pitchFamily="49" charset="0"/>
                <a:ea typeface="굴림" pitchFamily="50" charset="-127"/>
              </a:rPr>
              <a:t>JOSN</a:t>
            </a:r>
            <a:r>
              <a:rPr lang="en-US" altLang="ko-KR" dirty="0" smtClean="0">
                <a:latin typeface="Lucida Console" pitchFamily="49" charset="0"/>
                <a:ea typeface="굴림" pitchFamily="50" charset="-127"/>
              </a:rPr>
              <a:t> </a:t>
            </a:r>
            <a:r>
              <a:rPr lang="ko-KR" altLang="en-US" dirty="0" smtClean="0">
                <a:latin typeface="Lucida Console" pitchFamily="49" charset="0"/>
                <a:ea typeface="굴림" pitchFamily="50" charset="-127"/>
              </a:rPr>
              <a:t>객체 </a:t>
            </a:r>
            <a:endParaRPr lang="en-US" altLang="ko-KR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endParaRPr lang="ko-KR" altLang="en-US" sz="1600" dirty="0">
              <a:latin typeface="Lucida Console" pitchFamily="49" charset="0"/>
              <a:ea typeface="굴림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20" y="2276872"/>
            <a:ext cx="6308559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32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구조</a:t>
            </a:r>
            <a:r>
              <a:rPr lang="ko-KR" altLang="en-US" dirty="0"/>
              <a:t> </a:t>
            </a:r>
            <a:r>
              <a:rPr lang="ko-KR" altLang="en-US" dirty="0" smtClean="0"/>
              <a:t>예제 </a:t>
            </a:r>
            <a:r>
              <a:rPr lang="en-US" altLang="ko-KR" dirty="0" smtClean="0"/>
              <a:t>(2/3)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206466"/>
          </a:xfrm>
        </p:spPr>
        <p:txBody>
          <a:bodyPr/>
          <a:lstStyle/>
          <a:p>
            <a:r>
              <a:rPr lang="en-US" altLang="ko-KR" dirty="0" err="1" smtClean="0">
                <a:latin typeface="Lucida Console" pitchFamily="49" charset="0"/>
                <a:ea typeface="굴림" pitchFamily="50" charset="-127"/>
              </a:rPr>
              <a:t>Daum</a:t>
            </a:r>
            <a:r>
              <a:rPr lang="en-US" altLang="ko-KR" dirty="0" smtClean="0">
                <a:latin typeface="Lucida Console" pitchFamily="49" charset="0"/>
                <a:ea typeface="굴림" pitchFamily="50" charset="-127"/>
              </a:rPr>
              <a:t> </a:t>
            </a:r>
            <a:r>
              <a:rPr lang="ko-KR" altLang="en-US" dirty="0" smtClean="0">
                <a:latin typeface="Lucida Console" pitchFamily="49" charset="0"/>
                <a:ea typeface="굴림" pitchFamily="50" charset="-127"/>
              </a:rPr>
              <a:t>검색 </a:t>
            </a:r>
            <a:r>
              <a:rPr lang="en-US" altLang="ko-KR" dirty="0" smtClean="0">
                <a:latin typeface="Lucida Console" pitchFamily="49" charset="0"/>
                <a:ea typeface="굴림" pitchFamily="50" charset="-127"/>
              </a:rPr>
              <a:t>API </a:t>
            </a:r>
            <a:r>
              <a:rPr lang="en-US" altLang="ko-KR" dirty="0" err="1" smtClean="0">
                <a:latin typeface="Lucida Console" pitchFamily="49" charset="0"/>
                <a:ea typeface="굴림" pitchFamily="50" charset="-127"/>
              </a:rPr>
              <a:t>JSON</a:t>
            </a:r>
            <a:r>
              <a:rPr lang="en-US" altLang="ko-KR" dirty="0">
                <a:latin typeface="Lucida Console" pitchFamily="49" charset="0"/>
                <a:ea typeface="굴림" pitchFamily="50" charset="-127"/>
              </a:rPr>
              <a:t> (</a:t>
            </a:r>
            <a:r>
              <a:rPr lang="en-US" altLang="ko-KR" sz="2000" dirty="0">
                <a:latin typeface="Lucida Console" pitchFamily="49" charset="0"/>
                <a:ea typeface="굴림" pitchFamily="50" charset="-127"/>
                <a:hlinkClick r:id="rId2"/>
              </a:rPr>
              <a:t>http://</a:t>
            </a:r>
            <a:r>
              <a:rPr lang="en-US" altLang="ko-KR" sz="2000" dirty="0" err="1" smtClean="0">
                <a:latin typeface="Lucida Console" pitchFamily="49" charset="0"/>
                <a:ea typeface="굴림" pitchFamily="50" charset="-127"/>
                <a:hlinkClick r:id="rId2"/>
              </a:rPr>
              <a:t>apis.daum.net</a:t>
            </a:r>
            <a:r>
              <a:rPr lang="en-US" altLang="ko-KR" sz="2000" dirty="0" smtClean="0">
                <a:latin typeface="Lucida Console" pitchFamily="49" charset="0"/>
                <a:ea typeface="굴림" pitchFamily="50" charset="-127"/>
                <a:hlinkClick r:id="rId2"/>
              </a:rPr>
              <a:t>/search/</a:t>
            </a:r>
            <a:r>
              <a:rPr lang="en-US" altLang="ko-KR" sz="2000" dirty="0" err="1" smtClean="0">
                <a:latin typeface="Lucida Console" pitchFamily="49" charset="0"/>
                <a:ea typeface="굴림" pitchFamily="50" charset="-127"/>
                <a:hlinkClick r:id="rId2"/>
              </a:rPr>
              <a:t>board?apikey</a:t>
            </a:r>
            <a:r>
              <a:rPr lang="en-US" altLang="ko-KR" sz="2000" dirty="0" smtClean="0">
                <a:latin typeface="Lucida Console" pitchFamily="49" charset="0"/>
                <a:ea typeface="굴림" pitchFamily="50" charset="-127"/>
                <a:hlinkClick r:id="rId2"/>
              </a:rPr>
              <a:t>=</a:t>
            </a:r>
            <a:r>
              <a:rPr lang="en-US" altLang="ko-KR" sz="2000" dirty="0" err="1" smtClean="0">
                <a:latin typeface="Lucida Console" pitchFamily="49" charset="0"/>
                <a:ea typeface="굴림" pitchFamily="50" charset="-127"/>
                <a:hlinkClick r:id="rId2"/>
              </a:rPr>
              <a:t>DAUM_SEARCH_DEMO_APIKEY&amp;output</a:t>
            </a:r>
            <a:r>
              <a:rPr lang="en-US" altLang="ko-KR" sz="2000" dirty="0" smtClean="0">
                <a:latin typeface="Lucida Console" pitchFamily="49" charset="0"/>
                <a:ea typeface="굴림" pitchFamily="50" charset="-127"/>
                <a:hlinkClick r:id="rId2"/>
              </a:rPr>
              <a:t>=</a:t>
            </a:r>
            <a:r>
              <a:rPr lang="en-US" altLang="ko-KR" sz="2000" dirty="0" err="1" smtClean="0">
                <a:latin typeface="Lucida Console" pitchFamily="49" charset="0"/>
                <a:ea typeface="굴림" pitchFamily="50" charset="-127"/>
                <a:hlinkClick r:id="rId2"/>
              </a:rPr>
              <a:t>json&amp;q</a:t>
            </a:r>
            <a:r>
              <a:rPr lang="en-US" altLang="ko-KR" sz="2000" dirty="0" smtClean="0">
                <a:latin typeface="Lucida Console" pitchFamily="49" charset="0"/>
                <a:ea typeface="굴림" pitchFamily="50" charset="-127"/>
                <a:hlinkClick r:id="rId2"/>
              </a:rPr>
              <a:t>=</a:t>
            </a:r>
            <a:r>
              <a:rPr lang="en-US" altLang="ko-KR" sz="2000" dirty="0" err="1" smtClean="0">
                <a:latin typeface="Lucida Console" pitchFamily="49" charset="0"/>
                <a:ea typeface="굴림" pitchFamily="50" charset="-127"/>
                <a:hlinkClick r:id="rId2"/>
              </a:rPr>
              <a:t>daum%20openapi</a:t>
            </a:r>
            <a:r>
              <a:rPr lang="en-US" altLang="ko-KR" dirty="0" smtClean="0">
                <a:latin typeface="Lucida Console" pitchFamily="49" charset="0"/>
                <a:ea typeface="굴림" pitchFamily="50" charset="-127"/>
              </a:rPr>
              <a:t>)</a:t>
            </a:r>
          </a:p>
          <a:p>
            <a:endParaRPr lang="en-US" altLang="ko-KR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endParaRPr lang="ko-KR" altLang="en-US" sz="1600" dirty="0">
              <a:latin typeface="Lucida Console" pitchFamily="49" charset="0"/>
              <a:ea typeface="굴림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044" y="2537656"/>
            <a:ext cx="3553912" cy="37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구조 예제 </a:t>
            </a:r>
            <a:r>
              <a:rPr lang="en-US" altLang="ko-KR" dirty="0" smtClean="0"/>
              <a:t>(3/3)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774418"/>
          </a:xfrm>
        </p:spPr>
        <p:txBody>
          <a:bodyPr/>
          <a:lstStyle/>
          <a:p>
            <a:r>
              <a:rPr lang="en-US" altLang="ko-KR" dirty="0" err="1" smtClean="0">
                <a:latin typeface="Lucida Console" pitchFamily="49" charset="0"/>
                <a:ea typeface="굴림" pitchFamily="50" charset="-127"/>
              </a:rPr>
              <a:t>JSON</a:t>
            </a:r>
            <a:r>
              <a:rPr lang="en-US" altLang="ko-KR" dirty="0" smtClean="0">
                <a:latin typeface="Lucida Console" pitchFamily="49" charset="0"/>
                <a:ea typeface="굴림" pitchFamily="50" charset="-127"/>
              </a:rPr>
              <a:t> </a:t>
            </a:r>
            <a:r>
              <a:rPr lang="ko-KR" altLang="en-US" dirty="0" smtClean="0">
                <a:latin typeface="Lucida Console" pitchFamily="49" charset="0"/>
                <a:ea typeface="굴림" pitchFamily="50" charset="-127"/>
              </a:rPr>
              <a:t>데이터를 정리해서 보여주는 웹사이트</a:t>
            </a:r>
            <a:r>
              <a:rPr lang="en-US" altLang="ko-KR" dirty="0" smtClean="0">
                <a:latin typeface="Lucida Console" pitchFamily="49" charset="0"/>
                <a:ea typeface="굴림" pitchFamily="50" charset="-127"/>
              </a:rPr>
              <a:t/>
            </a:r>
            <a:br>
              <a:rPr lang="en-US" altLang="ko-KR" dirty="0" smtClean="0">
                <a:latin typeface="Lucida Console" pitchFamily="49" charset="0"/>
                <a:ea typeface="굴림" pitchFamily="50" charset="-127"/>
              </a:rPr>
            </a:br>
            <a:r>
              <a:rPr lang="en-US" altLang="ko-KR" dirty="0" smtClean="0">
                <a:latin typeface="Lucida Console" pitchFamily="49" charset="0"/>
                <a:ea typeface="굴림" pitchFamily="50" charset="-127"/>
              </a:rPr>
              <a:t>(</a:t>
            </a:r>
            <a:r>
              <a:rPr lang="en-US" altLang="ko-KR" dirty="0">
                <a:hlinkClick r:id="rId2" tooltip="[http://json.parser.online.fr/]로 이동합니다."/>
              </a:rPr>
              <a:t>http://</a:t>
            </a:r>
            <a:r>
              <a:rPr lang="en-US" altLang="ko-KR" dirty="0" err="1">
                <a:hlinkClick r:id="rId2" tooltip="[http://json.parser.online.fr/]로 이동합니다."/>
              </a:rPr>
              <a:t>json.parser.online.fr</a:t>
            </a:r>
            <a:r>
              <a:rPr lang="en-US" altLang="ko-KR" dirty="0" smtClean="0">
                <a:hlinkClick r:id="rId2" tooltip="[http://json.parser.online.fr/]로 이동합니다."/>
              </a:rPr>
              <a:t>/</a:t>
            </a:r>
            <a:r>
              <a:rPr lang="en-US" altLang="ko-KR" dirty="0" smtClean="0"/>
              <a:t>)</a:t>
            </a:r>
            <a:endParaRPr lang="en-US" altLang="ko-KR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dirty="0" smtClean="0">
              <a:latin typeface="Lucida Console" pitchFamily="49" charset="0"/>
              <a:ea typeface="굴림" pitchFamily="50" charset="-127"/>
            </a:endParaRPr>
          </a:p>
          <a:p>
            <a:endParaRPr lang="en-US" altLang="ko-KR" sz="1600" dirty="0" smtClean="0">
              <a:latin typeface="Lucida Console" pitchFamily="49" charset="0"/>
              <a:ea typeface="굴림" pitchFamily="50" charset="-127"/>
            </a:endParaRPr>
          </a:p>
          <a:p>
            <a:endParaRPr lang="ko-KR" altLang="en-US" sz="1600" dirty="0">
              <a:latin typeface="Lucida Console" pitchFamily="49" charset="0"/>
              <a:ea typeface="굴림" pitchFamily="50" charset="-127"/>
            </a:endParaRPr>
          </a:p>
        </p:txBody>
      </p:sp>
      <p:sp>
        <p:nvSpPr>
          <p:cNvPr id="3" name="AutoShape 2" descr="http://cfile9.uf.tistory.com/image/11115D4A4EE084790DBCE4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999985" cy="42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JavaScript</a:t>
            </a:r>
            <a:r>
              <a:rPr lang="ko-KR" altLang="en-US" dirty="0" smtClean="0"/>
              <a:t>에서 </a:t>
            </a:r>
            <a:r>
              <a:rPr lang="en-US" altLang="ko-KR" dirty="0" err="1" smtClean="0"/>
              <a:t>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만들기</a:t>
            </a:r>
            <a:r>
              <a:rPr lang="en-US" altLang="ko-KR" dirty="0" smtClean="0"/>
              <a:t>(1/3)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628800"/>
            <a:ext cx="3444108" cy="3324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716" y="1628800"/>
            <a:ext cx="4257675" cy="3324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오른쪽 화살표 7"/>
          <p:cNvSpPr/>
          <p:nvPr/>
        </p:nvSpPr>
        <p:spPr>
          <a:xfrm>
            <a:off x="4128585" y="314689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JavaScript</a:t>
            </a:r>
            <a:r>
              <a:rPr lang="ko-KR" altLang="en-US" dirty="0" smtClean="0"/>
              <a:t>에서 </a:t>
            </a:r>
            <a:r>
              <a:rPr lang="en-US" altLang="ko-KR" dirty="0" err="1" smtClean="0"/>
              <a:t>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만들기</a:t>
            </a:r>
            <a:r>
              <a:rPr lang="en-US" altLang="ko-KR" dirty="0" smtClean="0"/>
              <a:t>(2/3)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114" y="1412776"/>
            <a:ext cx="4543772" cy="46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_skyblue">
  <a:themeElements>
    <a:clrScheme name="AI_sky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_skyblue">
      <a:majorFont>
        <a:latin typeface="휴먼옛체"/>
        <a:ea typeface="휴먼옛체"/>
        <a:cs typeface=""/>
      </a:majorFont>
      <a:minorFont>
        <a:latin typeface="굴림체"/>
        <a:ea typeface="굴림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_sky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2012_exper_week12 - 복사본</Template>
  <TotalTime>6051</TotalTime>
  <Words>335</Words>
  <Application>Microsoft Office PowerPoint</Application>
  <PresentationFormat>화면 슬라이드 쇼(4:3)</PresentationFormat>
  <Paragraphs>88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4" baseType="lpstr">
      <vt:lpstr>굴림</vt:lpstr>
      <vt:lpstr>굴림체</vt:lpstr>
      <vt:lpstr>맑은 고딕</vt:lpstr>
      <vt:lpstr>바탕</vt:lpstr>
      <vt:lpstr>휴먼옛체</vt:lpstr>
      <vt:lpstr>Lucida Console</vt:lpstr>
      <vt:lpstr>Times New Roman</vt:lpstr>
      <vt:lpstr>Wingdings</vt:lpstr>
      <vt:lpstr>AI_skyblue</vt:lpstr>
      <vt:lpstr>JSON(JavaScript Object Notation)</vt:lpstr>
      <vt:lpstr>JSON 소개</vt:lpstr>
      <vt:lpstr>JSON 구조</vt:lpstr>
      <vt:lpstr>JSON 구조</vt:lpstr>
      <vt:lpstr>JSON 구조 예제 (1/3)</vt:lpstr>
      <vt:lpstr>JSON 구조 예제 (2/3)</vt:lpstr>
      <vt:lpstr>JSON 구조 예제 (3/3)</vt:lpstr>
      <vt:lpstr>JavaScript에서 JSON 만들기(1/3)</vt:lpstr>
      <vt:lpstr>JavaScript에서 JSON 만들기(2/3)</vt:lpstr>
      <vt:lpstr>PhoneGap 소개</vt:lpstr>
      <vt:lpstr>PhoneGap Plugin 설치</vt:lpstr>
      <vt:lpstr>PhoneGap Plugin 설치</vt:lpstr>
      <vt:lpstr>PhoneGap을 이용한 android project 생성</vt:lpstr>
      <vt:lpstr>PhoneGap을 이용한 android project 생성</vt:lpstr>
      <vt:lpstr>PhoneGap을 이용한 android project 생성</vt:lpstr>
      <vt:lpstr>PhoneGap을 이용한 android project 생성</vt:lpstr>
      <vt:lpstr>PhoneGap을 이용한 android project 생성</vt:lpstr>
      <vt:lpstr>PhoneGap Plugin 예제 프로젝트</vt:lpstr>
      <vt:lpstr>PhoneGap Plugin 예제 프로젝트</vt:lpstr>
      <vt:lpstr>PhoneGap Plugin 예제 프로젝트</vt:lpstr>
      <vt:lpstr>jQuery Mobile 소개</vt:lpstr>
      <vt:lpstr>jQuery Mobile 추가</vt:lpstr>
      <vt:lpstr>뷰포트 설정하기</vt:lpstr>
      <vt:lpstr>한 페이지로 멀티 구성</vt:lpstr>
      <vt:lpstr>한 페이지로 멀티 구성</vt:lpstr>
    </vt:vector>
  </TitlesOfParts>
  <Company>pnu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pnuuser</dc:creator>
  <cp:lastModifiedBy>AI</cp:lastModifiedBy>
  <cp:revision>381</cp:revision>
  <cp:lastPrinted>2013-06-03T01:29:48Z</cp:lastPrinted>
  <dcterms:created xsi:type="dcterms:W3CDTF">2011-02-11T01:22:37Z</dcterms:created>
  <dcterms:modified xsi:type="dcterms:W3CDTF">2014-05-19T06:47:53Z</dcterms:modified>
</cp:coreProperties>
</file>