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9"/>
  </p:notesMasterIdLst>
  <p:sldIdLst>
    <p:sldId id="256" r:id="rId2"/>
    <p:sldId id="304" r:id="rId3"/>
    <p:sldId id="257" r:id="rId4"/>
    <p:sldId id="363" r:id="rId5"/>
    <p:sldId id="364" r:id="rId6"/>
    <p:sldId id="365" r:id="rId7"/>
    <p:sldId id="367" r:id="rId8"/>
    <p:sldId id="368" r:id="rId9"/>
    <p:sldId id="358" r:id="rId10"/>
    <p:sldId id="366" r:id="rId11"/>
    <p:sldId id="369" r:id="rId12"/>
    <p:sldId id="372" r:id="rId13"/>
    <p:sldId id="373" r:id="rId14"/>
    <p:sldId id="374" r:id="rId15"/>
    <p:sldId id="371" r:id="rId16"/>
    <p:sldId id="357" r:id="rId17"/>
    <p:sldId id="383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107" d="100"/>
          <a:sy n="107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82B20-D05C-46C5-9641-6F922C951633}" type="datetimeFigureOut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35F44-E3ED-4987-A567-EDE73E57DC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46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35F44-E3ED-4987-A567-EDE73E57DC0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485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표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6313" y="692150"/>
            <a:ext cx="7772400" cy="1470025"/>
          </a:xfrm>
        </p:spPr>
        <p:txBody>
          <a:bodyPr/>
          <a:lstStyle>
            <a:lvl1pPr algn="ctr">
              <a:defRPr sz="2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0526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rgbClr val="014B79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6419A-E61C-4713-8FEA-6F040AFED11D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8880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8880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06755-DDFE-47EB-918C-C2AB79209F33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13" y="238125"/>
            <a:ext cx="8207375" cy="6334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ko-KR" altLang="en-US" noProof="0" smtClean="0"/>
              <a:t>표를 추가하려면 아이콘을 클릭하십시오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58922-F9AC-4C3E-AD1C-B94520892B11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13" y="238125"/>
            <a:ext cx="8207375" cy="6334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58922-F9AC-4C3E-AD1C-B94520892B11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82636-0029-4ED6-8AF5-2A07747379D2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BFB9-D9CE-4F2F-86D7-29AA8B277C98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E5CB5-207D-4070-B4DD-3C2FF335FC9E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0806C-5F7D-4765-B6AB-147713D9EE6C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1B6AD-8F29-4018-8940-AAA6DA617EB6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2BBA1-CD1D-4A59-A811-C2D0D6F9B7B2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4836C-C767-4C02-ADD4-6279389EC0C4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B0374-033D-44BC-875D-D145BCCD9283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파워포인트배경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8125"/>
            <a:ext cx="82073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바탕" pitchFamily="18" charset="-127"/>
              </a:defRPr>
            </a:lvl1pPr>
          </a:lstStyle>
          <a:p>
            <a:fld id="{4DA58922-F9AC-4C3E-AD1C-B94520892B11}" type="datetime1">
              <a:rPr lang="ko-KR" altLang="en-US" smtClean="0"/>
              <a:pPr/>
              <a:t>2013-05-27</a:t>
            </a:fld>
            <a:endParaRPr lang="ko-KR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바탕" pitchFamily="18" charset="-127"/>
              </a:defRPr>
            </a:lvl1pPr>
          </a:lstStyle>
          <a:p>
            <a:endParaRPr lang="ko-KR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바탕" pitchFamily="18" charset="-127"/>
              </a:defRPr>
            </a:lvl1pPr>
          </a:lstStyle>
          <a:p>
            <a:fld id="{4F415FA4-1661-48A2-9A8B-A0691DA569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951538" y="6269038"/>
            <a:ext cx="2365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b="1">
                <a:solidFill>
                  <a:srgbClr val="014B79"/>
                </a:solidFill>
                <a:latin typeface="Times New Roman" pitchFamily="18" charset="0"/>
                <a:ea typeface="바탕" pitchFamily="18" charset="-127"/>
              </a:rPr>
              <a:t>Artificial Intelligence Laboratory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rgbClr val="014B79"/>
          </a:solidFill>
          <a:latin typeface="휴먼옛체" pitchFamily="18" charset="-127"/>
          <a:ea typeface="휴먼옛체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굴림" charset="-127"/>
        <a:buChar char="-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굴림" charset="-127"/>
        <a:buChar char="-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rgbClr val="014B7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ev.naver.com/openapi/apis/search/blo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na.daum.net/apis" TargetMode="External"/><Relationship Id="rId2" Type="http://schemas.openxmlformats.org/officeDocument/2006/relationships/hyperlink" Target="http://dev.naver.com/openap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twitter.com/doc" TargetMode="External"/><Relationship Id="rId2" Type="http://schemas.openxmlformats.org/officeDocument/2006/relationships/hyperlink" Target="http://code.google.com/intl/ko-KR/mo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s.facebook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6000" dirty="0" err="1" smtClean="0"/>
              <a:t>OpenAPI</a:t>
            </a:r>
            <a:r>
              <a:rPr lang="ko-KR" altLang="en-US" sz="6000" dirty="0" smtClean="0"/>
              <a:t>의 응용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인공지능 연구실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주의</a:t>
            </a:r>
            <a:r>
              <a:rPr lang="en-US" altLang="ko-KR" dirty="0" smtClean="0"/>
              <a:t>! – Encoding?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현재 인터넷에는 다양한 한글 코드가 사용 중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EUC-KR</a:t>
            </a:r>
          </a:p>
          <a:p>
            <a:pPr lvl="1"/>
            <a:r>
              <a:rPr lang="en-US" altLang="ko-KR" dirty="0"/>
              <a:t>KS </a:t>
            </a:r>
            <a:r>
              <a:rPr lang="ko-KR" altLang="en-US" dirty="0"/>
              <a:t>완성형 한글 코드</a:t>
            </a:r>
            <a:endParaRPr lang="en-US" altLang="ko-KR" dirty="0"/>
          </a:p>
          <a:p>
            <a:pPr lvl="1"/>
            <a:r>
              <a:rPr lang="en-US" altLang="ko-KR" dirty="0"/>
              <a:t>2,350</a:t>
            </a:r>
            <a:r>
              <a:rPr lang="ko-KR" altLang="en-US" dirty="0"/>
              <a:t>개의 제한된 글자 표현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UTF-8</a:t>
            </a:r>
          </a:p>
          <a:p>
            <a:pPr lvl="1"/>
            <a:r>
              <a:rPr lang="en-US" altLang="ko-KR" dirty="0"/>
              <a:t>UTF : Unicode Transformation Format</a:t>
            </a:r>
          </a:p>
          <a:p>
            <a:pPr lvl="1"/>
            <a:r>
              <a:rPr lang="en-US" altLang="ko-KR" dirty="0"/>
              <a:t>Unicode</a:t>
            </a:r>
            <a:r>
              <a:rPr lang="ko-KR" altLang="en-US" dirty="0"/>
              <a:t>를</a:t>
            </a:r>
            <a:r>
              <a:rPr lang="en-US" altLang="ko-KR" dirty="0"/>
              <a:t> </a:t>
            </a:r>
            <a:r>
              <a:rPr lang="ko-KR" altLang="en-US" dirty="0"/>
              <a:t>표기하고 전송하기 위한 방법</a:t>
            </a:r>
            <a:endParaRPr lang="en-US" altLang="ko-KR" dirty="0"/>
          </a:p>
          <a:p>
            <a:pPr lvl="1"/>
            <a:r>
              <a:rPr lang="en-US" altLang="ko-KR" dirty="0"/>
              <a:t>8-bit </a:t>
            </a:r>
            <a:r>
              <a:rPr lang="ko-KR" altLang="en-US" dirty="0"/>
              <a:t>형식으로 처리</a:t>
            </a:r>
            <a:endParaRPr lang="en-US" altLang="ko-KR" dirty="0"/>
          </a:p>
          <a:p>
            <a:pPr lvl="1"/>
            <a:r>
              <a:rPr lang="en-US" altLang="ko-KR" dirty="0"/>
              <a:t>7-bit </a:t>
            </a:r>
            <a:r>
              <a:rPr lang="ko-KR" altLang="en-US" dirty="0"/>
              <a:t>표준 </a:t>
            </a:r>
            <a:r>
              <a:rPr lang="en-US" altLang="ko-KR" dirty="0"/>
              <a:t>ASCII</a:t>
            </a:r>
            <a:r>
              <a:rPr lang="ko-KR" altLang="en-US" dirty="0"/>
              <a:t>와 완벽한 호환성으로 가장 많이 사용 중</a:t>
            </a:r>
            <a:endParaRPr lang="en-US" altLang="ko-KR" dirty="0"/>
          </a:p>
          <a:p>
            <a:pPr lvl="1"/>
            <a:r>
              <a:rPr lang="en-US" altLang="ko-KR" dirty="0"/>
              <a:t>8-bit </a:t>
            </a:r>
            <a:r>
              <a:rPr lang="ko-KR" altLang="en-US" dirty="0"/>
              <a:t>이상으로 확장 </a:t>
            </a:r>
            <a:r>
              <a:rPr lang="ko-KR" altLang="en-US" dirty="0" smtClean="0"/>
              <a:t>가능</a:t>
            </a:r>
            <a:endParaRPr lang="ko-KR" altLang="en-US" sz="21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3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주의</a:t>
            </a:r>
            <a:r>
              <a:rPr lang="en-US" altLang="ko-KR" dirty="0" smtClean="0"/>
              <a:t>! – Encoding?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UTF-16</a:t>
            </a:r>
          </a:p>
          <a:p>
            <a:pPr lvl="1"/>
            <a:r>
              <a:rPr lang="en-US" altLang="ko-KR" sz="1600" dirty="0"/>
              <a:t>Unicode</a:t>
            </a:r>
            <a:r>
              <a:rPr lang="ko-KR" altLang="en-US" sz="1600" dirty="0"/>
              <a:t>의 기본이 되는 </a:t>
            </a:r>
            <a:r>
              <a:rPr lang="en-US" altLang="ko-KR" sz="1600" dirty="0" smtClean="0"/>
              <a:t>16bit</a:t>
            </a:r>
            <a:r>
              <a:rPr lang="ko-KR" altLang="en-US" sz="1600" dirty="0"/>
              <a:t>로 </a:t>
            </a:r>
            <a:r>
              <a:rPr lang="en-US" altLang="ko-KR" sz="1600" dirty="0" err="1" smtClean="0"/>
              <a:t>unicode</a:t>
            </a:r>
            <a:r>
              <a:rPr lang="ko-KR" altLang="en-US" sz="1600" dirty="0"/>
              <a:t>를 그대로 표현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32bit </a:t>
            </a:r>
            <a:r>
              <a:rPr lang="ko-KR" altLang="en-US" sz="1600" dirty="0"/>
              <a:t>까지 확장 가능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1800" dirty="0"/>
              <a:t>ANSI</a:t>
            </a:r>
          </a:p>
          <a:p>
            <a:pPr lvl="1"/>
            <a:r>
              <a:rPr lang="en-US" altLang="ko-KR" sz="1600" dirty="0" smtClean="0"/>
              <a:t>7bit</a:t>
            </a:r>
            <a:r>
              <a:rPr lang="ko-KR" altLang="en-US" sz="1600" dirty="0" smtClean="0"/>
              <a:t> </a:t>
            </a:r>
            <a:r>
              <a:rPr lang="en-US" altLang="ko-KR" sz="1600" dirty="0"/>
              <a:t>ASCII</a:t>
            </a:r>
            <a:r>
              <a:rPr lang="ko-KR" altLang="en-US" sz="1600" dirty="0"/>
              <a:t>의 </a:t>
            </a:r>
            <a:r>
              <a:rPr lang="en-US" altLang="ko-KR" sz="1600" dirty="0"/>
              <a:t>0~127 </a:t>
            </a:r>
            <a:r>
              <a:rPr lang="ko-KR" altLang="en-US" sz="1600" dirty="0"/>
              <a:t>영역 외의 </a:t>
            </a:r>
            <a:r>
              <a:rPr lang="en-US" altLang="ko-KR" sz="1600" dirty="0"/>
              <a:t>128~255 </a:t>
            </a:r>
            <a:r>
              <a:rPr lang="ko-KR" altLang="en-US" sz="1600" dirty="0"/>
              <a:t>영역의 표준화</a:t>
            </a:r>
            <a:endParaRPr lang="en-US" altLang="ko-KR" sz="1600" dirty="0"/>
          </a:p>
          <a:p>
            <a:pPr lvl="1"/>
            <a:r>
              <a:rPr lang="ko-KR" altLang="en-US" sz="1600" dirty="0"/>
              <a:t>한글 표준 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ANSI-949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sz="1800" dirty="0" smtClean="0"/>
          </a:p>
          <a:p>
            <a:pPr lvl="1">
              <a:buFont typeface="Wingdings" pitchFamily="2" charset="2"/>
              <a:buChar char="§"/>
            </a:pPr>
            <a:endParaRPr lang="en-US" altLang="ko-KR" sz="1800" dirty="0"/>
          </a:p>
          <a:p>
            <a:pPr lvl="1"/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7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OpenAPI</a:t>
            </a:r>
            <a:r>
              <a:rPr lang="en-US" altLang="ko-KR" dirty="0" smtClean="0"/>
              <a:t> Key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err="1"/>
              <a:t>Naver</a:t>
            </a:r>
            <a:r>
              <a:rPr lang="en-US" altLang="ko-KR" sz="2400" dirty="0"/>
              <a:t> Developer Center</a:t>
            </a:r>
          </a:p>
          <a:p>
            <a:pPr lvl="1"/>
            <a:r>
              <a:rPr lang="en-US" altLang="ko-KR" sz="2000" dirty="0"/>
              <a:t>http://dev.naver.com</a:t>
            </a:r>
          </a:p>
          <a:p>
            <a:r>
              <a:rPr lang="ko-KR" altLang="en-US" sz="2400" dirty="0"/>
              <a:t>좌측 메뉴 </a:t>
            </a:r>
            <a:r>
              <a:rPr lang="en-US" altLang="ko-KR" sz="2400" dirty="0"/>
              <a:t>– </a:t>
            </a:r>
            <a:r>
              <a:rPr lang="ko-KR" altLang="en-US" sz="2400" dirty="0"/>
              <a:t>키 </a:t>
            </a:r>
            <a:r>
              <a:rPr lang="ko-KR" altLang="en-US" sz="2400" dirty="0" smtClean="0"/>
              <a:t>등록</a:t>
            </a:r>
            <a:r>
              <a:rPr lang="en-US" altLang="ko-KR" sz="2400" dirty="0"/>
              <a:t>/</a:t>
            </a:r>
            <a:r>
              <a:rPr lang="ko-KR" altLang="en-US" sz="2400" dirty="0"/>
              <a:t>수정 </a:t>
            </a:r>
            <a:r>
              <a:rPr lang="ko-KR" altLang="en-US" sz="2400" dirty="0" smtClean="0"/>
              <a:t>메뉴</a:t>
            </a:r>
            <a:endParaRPr lang="en-US" altLang="ko-KR" sz="2400" dirty="0" smtClean="0"/>
          </a:p>
          <a:p>
            <a:r>
              <a:rPr lang="ko-KR" altLang="en-US" sz="2400" dirty="0" smtClean="0"/>
              <a:t>약관 동의 후 확인</a:t>
            </a:r>
            <a:endParaRPr lang="en-US" altLang="ko-KR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732"/>
            <a:ext cx="5148634" cy="406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11560" y="3212976"/>
            <a:ext cx="306154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 dirty="0"/>
              <a:t>Key List-</a:t>
            </a:r>
          </a:p>
          <a:p>
            <a:pPr eaLnBrk="1" hangingPunct="1"/>
            <a:r>
              <a:rPr lang="en-US" altLang="ko-KR" sz="1200" dirty="0" smtClean="0"/>
              <a:t>91e882eb2e55c968beef20fe6ea126d3</a:t>
            </a:r>
          </a:p>
          <a:p>
            <a:pPr eaLnBrk="1" hangingPunct="1"/>
            <a:r>
              <a:rPr lang="en-US" altLang="ko-KR" sz="1200" dirty="0" smtClean="0"/>
              <a:t>f5e0e9e35bba47b9ddc09f9f5fb23219</a:t>
            </a:r>
          </a:p>
          <a:p>
            <a:pPr eaLnBrk="1" hangingPunct="1"/>
            <a:r>
              <a:rPr lang="en-US" altLang="ko-KR" sz="1200" dirty="0" smtClean="0"/>
              <a:t>9863d2dd8e80a25d07eb2f9c002dff90</a:t>
            </a:r>
            <a:endParaRPr lang="en-US" altLang="ko-KR" sz="1200" dirty="0"/>
          </a:p>
          <a:p>
            <a:pPr eaLnBrk="1" hangingPunct="1"/>
            <a:r>
              <a:rPr lang="en-US" altLang="ko-KR" sz="1200" dirty="0"/>
              <a:t>c9864c38585e5d5ed8f3e426b3d2c4dc</a:t>
            </a:r>
          </a:p>
          <a:p>
            <a:pPr eaLnBrk="1" hangingPunct="1"/>
            <a:r>
              <a:rPr lang="en-US" altLang="ko-KR" sz="1200" dirty="0"/>
              <a:t>6f4ad5dbec8f118d6869767b9fbcefe4</a:t>
            </a:r>
          </a:p>
          <a:p>
            <a:pPr eaLnBrk="1" hangingPunct="1"/>
            <a:r>
              <a:rPr lang="en-US" altLang="ko-KR" sz="1200" dirty="0" smtClean="0"/>
              <a:t>019304c50a9c122ad6e14abe1dbb8d27</a:t>
            </a:r>
          </a:p>
          <a:p>
            <a:pPr eaLnBrk="1" hangingPunct="1"/>
            <a:endParaRPr lang="en-US" altLang="ko-KR" sz="1200" dirty="0"/>
          </a:p>
          <a:p>
            <a:pPr eaLnBrk="1" hangingPunct="1"/>
            <a:r>
              <a:rPr lang="ko-KR" altLang="en-US" sz="1200" dirty="0" err="1"/>
              <a:t>네이버</a:t>
            </a:r>
            <a:r>
              <a:rPr lang="ko-KR" altLang="en-US" sz="1200" dirty="0"/>
              <a:t> 아이디가 없다면 이중에서 </a:t>
            </a:r>
            <a:r>
              <a:rPr lang="ko-KR" altLang="en-US" sz="1200" dirty="0" err="1"/>
              <a:t>되는것</a:t>
            </a:r>
            <a:endParaRPr lang="en-US" altLang="ko-KR" sz="1200" dirty="0"/>
          </a:p>
          <a:p>
            <a:pPr eaLnBrk="1" hangingPunct="1"/>
            <a:r>
              <a:rPr lang="ko-KR" altLang="en-US" sz="1200" dirty="0"/>
              <a:t>사용해도 됨</a:t>
            </a:r>
          </a:p>
        </p:txBody>
      </p:sp>
    </p:spTree>
    <p:extLst>
      <p:ext uri="{BB962C8B-B14F-4D97-AF65-F5344CB8AC3E}">
        <p14:creationId xmlns:p14="http://schemas.microsoft.com/office/powerpoint/2010/main" val="35806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Naver</a:t>
            </a:r>
            <a:r>
              <a:rPr lang="en-US" altLang="ko-KR" dirty="0" smtClean="0"/>
              <a:t> </a:t>
            </a:r>
            <a:r>
              <a:rPr lang="ko-KR" altLang="en-US" dirty="0" smtClean="0"/>
              <a:t>검색</a:t>
            </a:r>
            <a:r>
              <a:rPr lang="en-US" altLang="ko-KR" dirty="0" smtClean="0"/>
              <a:t> API </a:t>
            </a:r>
            <a:endParaRPr lang="ko-KR" altLang="en-US" dirty="0" smtClean="0"/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456406" y="1268760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해당 변수 값을 넣고 </a:t>
            </a:r>
            <a:r>
              <a:rPr lang="en-US" altLang="ko-KR" sz="2400" dirty="0" smtClean="0"/>
              <a:t>request </a:t>
            </a:r>
            <a:r>
              <a:rPr lang="ko-KR" altLang="en-US" sz="2400" dirty="0" smtClean="0"/>
              <a:t>요청</a:t>
            </a:r>
            <a:endParaRPr lang="en-US" altLang="ko-KR" sz="2400" dirty="0" smtClean="0"/>
          </a:p>
          <a:p>
            <a:pPr lvl="1"/>
            <a:r>
              <a:rPr lang="ko-KR" altLang="en-US" sz="2000" dirty="0"/>
              <a:t>참조</a:t>
            </a:r>
            <a:r>
              <a:rPr lang="en-US" altLang="ko-KR" sz="2000" dirty="0"/>
              <a:t>: </a:t>
            </a:r>
            <a:r>
              <a:rPr lang="en-US" altLang="ko-KR" sz="2000" dirty="0">
                <a:hlinkClick r:id="rId2"/>
              </a:rPr>
              <a:t>http://dev.naver.com/openapi/apis/search/blog</a:t>
            </a:r>
            <a:endParaRPr lang="ko-KR" altLang="en-US" sz="2000" dirty="0"/>
          </a:p>
          <a:p>
            <a:pPr lvl="1"/>
            <a:endParaRPr lang="ko-KR" alt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00301"/>
            <a:ext cx="7494587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3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Naver </a:t>
            </a:r>
            <a:r>
              <a:rPr lang="ko-KR" altLang="en-US" smtClean="0"/>
              <a:t>검색</a:t>
            </a:r>
            <a:r>
              <a:rPr lang="en-US" altLang="ko-KR" smtClean="0"/>
              <a:t> API</a:t>
            </a:r>
            <a:endParaRPr lang="ko-KR" altLang="en-US" smtClean="0"/>
          </a:p>
        </p:txBody>
      </p:sp>
      <p:sp>
        <p:nvSpPr>
          <p:cNvPr id="1024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출력 결과 필드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472" y="2060848"/>
            <a:ext cx="6628978" cy="450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6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OpenAPI</a:t>
            </a:r>
            <a:r>
              <a:rPr lang="en-US" altLang="ko-KR" dirty="0" smtClean="0"/>
              <a:t> </a:t>
            </a:r>
            <a:r>
              <a:rPr lang="ko-KR" altLang="en-US" dirty="0" smtClean="0"/>
              <a:t>결과 </a:t>
            </a:r>
            <a:r>
              <a:rPr lang="en-US" altLang="ko-KR" dirty="0" smtClean="0"/>
              <a:t>Sample Data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15</a:t>
            </a:fld>
            <a:endParaRPr lang="ko-KR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24" y="3717032"/>
            <a:ext cx="5973663" cy="2624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87415" y="189464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 </a:t>
            </a:r>
            <a:r>
              <a:rPr lang="en-US" altLang="ko-KR" dirty="0" smtClean="0"/>
              <a:t>API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5264" y="49720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다</a:t>
            </a:r>
            <a:r>
              <a:rPr lang="ko-KR" altLang="en-US" dirty="0"/>
              <a:t>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 </a:t>
            </a:r>
            <a:r>
              <a:rPr lang="en-US" altLang="ko-KR" dirty="0" smtClean="0"/>
              <a:t>API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27624"/>
            <a:ext cx="5442942" cy="242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4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</a:t>
            </a:r>
            <a:r>
              <a:rPr lang="ko-KR" altLang="en-US" dirty="0" err="1"/>
              <a:t>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 </a:t>
            </a:r>
            <a:r>
              <a:rPr lang="en-US" altLang="ko-KR" dirty="0" smtClean="0"/>
              <a:t>API </a:t>
            </a:r>
            <a:r>
              <a:rPr lang="ko-KR" altLang="en-US" dirty="0" smtClean="0"/>
              <a:t>사용 예제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609045" y="5248106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i="1" dirty="0" smtClean="0">
                <a:solidFill>
                  <a:schemeClr val="bg2">
                    <a:lumMod val="25000"/>
                  </a:schemeClr>
                </a:solidFill>
              </a:rPr>
              <a:t>결과 화면</a:t>
            </a:r>
            <a:endParaRPr lang="ko-KR" altLang="en-US" sz="1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Picture 2" descr="C:\Users\rouzmonsta\Desktop\prolog_quicksort\K-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69" y="824156"/>
            <a:ext cx="5317235" cy="578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네이버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 </a:t>
            </a:r>
            <a:r>
              <a:rPr lang="en-US" altLang="ko-KR" dirty="0" smtClean="0"/>
              <a:t>API </a:t>
            </a:r>
            <a:r>
              <a:rPr lang="ko-KR" altLang="en-US" dirty="0" smtClean="0"/>
              <a:t>사용 결과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17</a:t>
            </a:fld>
            <a:endParaRPr lang="ko-KR" altLang="en-US"/>
          </a:p>
        </p:txBody>
      </p:sp>
      <p:pic>
        <p:nvPicPr>
          <p:cNvPr id="3075" name="Picture 3" descr="C:\Users\rouzmonsta\Desktop\prolog_quicksort\K-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5112568" cy="513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altLang="ko-KR" dirty="0" err="1" smtClean="0"/>
              <a:t>OpenAPI</a:t>
            </a:r>
            <a:endParaRPr lang="en-US" altLang="ko-KR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err="1" smtClean="0"/>
              <a:t>Mashup</a:t>
            </a:r>
            <a:endParaRPr lang="en-US" altLang="ko-KR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How can use </a:t>
            </a:r>
            <a:r>
              <a:rPr lang="en-US" altLang="ko-KR" dirty="0" err="1" smtClean="0"/>
              <a:t>OpenAPI</a:t>
            </a:r>
            <a:endParaRPr lang="en-US" altLang="ko-KR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Various </a:t>
            </a:r>
            <a:r>
              <a:rPr lang="en-US" altLang="ko-KR" dirty="0" err="1" smtClean="0"/>
              <a:t>OpenAPIs</a:t>
            </a:r>
            <a:endParaRPr lang="en-US" altLang="ko-KR" dirty="0" smtClean="0"/>
          </a:p>
          <a:p>
            <a:pPr marL="624078" indent="-514350">
              <a:buFont typeface="+mj-lt"/>
              <a:buAutoNum type="arabicPeriod"/>
            </a:pPr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OpenAPI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Application Programming Interface 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애플리케이션을 </a:t>
            </a:r>
            <a:r>
              <a:rPr lang="ko-KR" altLang="en-US" sz="2000" dirty="0"/>
              <a:t>개발하기 위한 여러 가지 </a:t>
            </a:r>
            <a:r>
              <a:rPr lang="ko-KR" altLang="en-US" sz="2000" dirty="0" smtClean="0"/>
              <a:t>기</a:t>
            </a:r>
            <a:r>
              <a:rPr lang="ko-KR" altLang="en-US" sz="2000" dirty="0"/>
              <a:t>능</a:t>
            </a:r>
            <a:r>
              <a:rPr lang="ko-KR" altLang="en-US" sz="2000" dirty="0" smtClean="0"/>
              <a:t>의 집합</a:t>
            </a:r>
            <a:endParaRPr lang="en-US" altLang="ko-KR" sz="2000" dirty="0" smtClean="0"/>
          </a:p>
          <a:p>
            <a:endParaRPr lang="en-US" altLang="ko-KR" sz="2400" dirty="0" smtClean="0"/>
          </a:p>
          <a:p>
            <a:r>
              <a:rPr lang="en-US" altLang="ko-KR" sz="2400" dirty="0" err="1" smtClean="0"/>
              <a:t>OpenAPI</a:t>
            </a:r>
            <a:endParaRPr lang="en-US" altLang="ko-KR" sz="2400" dirty="0"/>
          </a:p>
          <a:p>
            <a:pPr lvl="1"/>
            <a:r>
              <a:rPr lang="ko-KR" altLang="en-US" sz="2000" dirty="0" smtClean="0"/>
              <a:t>어떤 회사나 단체의 </a:t>
            </a:r>
            <a:r>
              <a:rPr lang="en-US" altLang="ko-KR" sz="2000" dirty="0" smtClean="0"/>
              <a:t>API</a:t>
            </a:r>
            <a:r>
              <a:rPr lang="ko-KR" altLang="en-US" sz="2000" dirty="0" smtClean="0"/>
              <a:t>를 외부에 공개한 것으로 보통 웹 서비스</a:t>
            </a:r>
            <a:r>
              <a:rPr lang="en-US" altLang="ko-KR" sz="2000" dirty="0"/>
              <a:t>(Web Services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형태로 공개한 것을 말함</a:t>
            </a:r>
            <a:endParaRPr lang="en-US" altLang="ko-KR" sz="2000" dirty="0" smtClean="0"/>
          </a:p>
          <a:p>
            <a:pPr lvl="1"/>
            <a:r>
              <a:rPr lang="ko-KR" altLang="en-US" sz="2000" dirty="0" smtClean="0"/>
              <a:t>전통적인 </a:t>
            </a:r>
            <a:r>
              <a:rPr lang="en-US" altLang="ko-KR" sz="2000" dirty="0" smtClean="0"/>
              <a:t>API</a:t>
            </a:r>
            <a:r>
              <a:rPr lang="ko-KR" altLang="en-US" sz="2000" dirty="0" smtClean="0"/>
              <a:t>의 개념을 웹으로 확장</a:t>
            </a:r>
            <a:endParaRPr lang="en-US" altLang="ko-KR" sz="2000" dirty="0" smtClean="0"/>
          </a:p>
          <a:p>
            <a:pPr lvl="1"/>
            <a:r>
              <a:rPr lang="ko-KR" altLang="en-US" sz="2000" dirty="0" smtClean="0"/>
              <a:t>특정한 기능이나 서비스를 제공하는 사이트에 접속해 필요한 데이터를 요청하고 받아오는 행위를 기존 컴퓨터에서 함수를 호출하고 결과를 받는 것처럼 구현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Mashup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인터넷상에서 제공되고 있는 다양한 서로 다른 서비스와 기능을 합쳐서 새로운 서비스 또는 애플리케이션으로 만들어내는 것을 의미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서로 다른 오픈</a:t>
            </a:r>
            <a:r>
              <a:rPr lang="en-US" altLang="ko-KR" sz="2400" dirty="0"/>
              <a:t>API</a:t>
            </a:r>
            <a:r>
              <a:rPr lang="ko-KR" altLang="en-US" sz="2400" dirty="0" smtClean="0"/>
              <a:t>를 이용해 시너지를 낼 수 있는 새로운 서비스를 만드는 행위</a:t>
            </a:r>
            <a:endParaRPr lang="en-US" altLang="ko-KR" sz="2400" dirty="0" smtClean="0"/>
          </a:p>
          <a:p>
            <a:endParaRPr lang="en-US" altLang="ko-KR" sz="2400" dirty="0"/>
          </a:p>
          <a:p>
            <a:r>
              <a:rPr lang="ko-KR" altLang="en-US" sz="2400" dirty="0" smtClean="0"/>
              <a:t>기존 인터넷 서비스의 개방 소스를 조합해 새 서비스를 만드는 기법으로 개방과 공유를 전제로 하는 웹</a:t>
            </a:r>
            <a:r>
              <a:rPr lang="en-US" altLang="ko-KR" sz="2400" dirty="0"/>
              <a:t>2.0 </a:t>
            </a:r>
            <a:r>
              <a:rPr lang="ko-KR" altLang="en-US" sz="2400" dirty="0" smtClean="0"/>
              <a:t>개념의 핵심 기술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9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Mashup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3" name="Picture 2" descr="C:\Users\rouzmonsta\Desktop\mashupcrossse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34" y="1624558"/>
            <a:ext cx="36385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4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can use </a:t>
            </a:r>
            <a:r>
              <a:rPr lang="en-US" altLang="ko-KR" dirty="0" err="1" smtClean="0"/>
              <a:t>OpenAPI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Query </a:t>
            </a:r>
            <a:r>
              <a:rPr lang="ko-KR" altLang="en-US" dirty="0"/>
              <a:t>요청 방법</a:t>
            </a:r>
            <a:endParaRPr lang="en-US" altLang="ko-KR" dirty="0"/>
          </a:p>
          <a:p>
            <a:pPr lvl="1"/>
            <a:r>
              <a:rPr lang="en-US" altLang="ko-KR" dirty="0"/>
              <a:t>GET </a:t>
            </a:r>
            <a:r>
              <a:rPr lang="ko-KR" altLang="en-US" dirty="0"/>
              <a:t>방식</a:t>
            </a:r>
            <a:endParaRPr lang="en-US" altLang="ko-KR" dirty="0"/>
          </a:p>
          <a:p>
            <a:pPr lvl="2"/>
            <a:r>
              <a:rPr lang="en-US" altLang="ko-KR" dirty="0"/>
              <a:t>URL</a:t>
            </a:r>
            <a:r>
              <a:rPr lang="ko-KR" altLang="en-US" dirty="0"/>
              <a:t>에 직접 데이터를 적어서 전송</a:t>
            </a:r>
            <a:endParaRPr lang="en-US" altLang="ko-KR" dirty="0"/>
          </a:p>
          <a:p>
            <a:pPr lvl="2"/>
            <a:r>
              <a:rPr lang="en-US" altLang="ko-KR" dirty="0"/>
              <a:t>ex) </a:t>
            </a:r>
            <a:r>
              <a:rPr lang="en-US" altLang="ko-KR" sz="1600" b="1" dirty="0">
                <a:solidFill>
                  <a:srgbClr val="C00000"/>
                </a:solidFill>
              </a:rPr>
              <a:t>http://search.naver.com/</a:t>
            </a:r>
            <a:r>
              <a:rPr lang="en-US" altLang="ko-KR" sz="1600" b="1" dirty="0" err="1">
                <a:solidFill>
                  <a:srgbClr val="C00000"/>
                </a:solidFill>
              </a:rPr>
              <a:t>search.naver?where</a:t>
            </a:r>
            <a:r>
              <a:rPr lang="en-US" altLang="ko-KR" sz="1600" b="1" dirty="0">
                <a:solidFill>
                  <a:srgbClr val="C00000"/>
                </a:solidFill>
              </a:rPr>
              <a:t>=</a:t>
            </a:r>
            <a:r>
              <a:rPr lang="en-US" altLang="ko-KR" sz="1600" b="1" dirty="0" err="1">
                <a:solidFill>
                  <a:srgbClr val="C00000"/>
                </a:solidFill>
              </a:rPr>
              <a:t>nexearch&amp;query</a:t>
            </a:r>
            <a:r>
              <a:rPr lang="en-US" altLang="ko-KR" sz="1600" b="1" dirty="0">
                <a:solidFill>
                  <a:srgbClr val="C00000"/>
                </a:solidFill>
              </a:rPr>
              <a:t>=</a:t>
            </a:r>
            <a:r>
              <a:rPr lang="en-US" altLang="ko-KR" sz="1600" b="1" dirty="0" err="1">
                <a:solidFill>
                  <a:srgbClr val="C00000"/>
                </a:solidFill>
              </a:rPr>
              <a:t>abc</a:t>
            </a:r>
            <a:r>
              <a:rPr lang="en-US" altLang="ko-KR" sz="1600" b="1" dirty="0">
                <a:solidFill>
                  <a:srgbClr val="C00000"/>
                </a:solidFill>
              </a:rPr>
              <a:t>..</a:t>
            </a:r>
          </a:p>
          <a:p>
            <a:pPr lvl="2"/>
            <a:r>
              <a:rPr lang="ko-KR" altLang="en-US" dirty="0"/>
              <a:t>보안에</a:t>
            </a:r>
            <a:r>
              <a:rPr lang="en-US" altLang="ko-KR" dirty="0"/>
              <a:t> </a:t>
            </a:r>
            <a:r>
              <a:rPr lang="ko-KR" altLang="en-US" dirty="0"/>
              <a:t>취약하나 </a:t>
            </a:r>
            <a:r>
              <a:rPr lang="en-US" altLang="ko-KR" dirty="0"/>
              <a:t>form</a:t>
            </a:r>
            <a:r>
              <a:rPr lang="ko-KR" altLang="en-US" dirty="0"/>
              <a:t>을 생성할 필요가 없음</a:t>
            </a:r>
            <a:endParaRPr lang="en-US" altLang="ko-KR" dirty="0"/>
          </a:p>
          <a:p>
            <a:pPr lvl="2"/>
            <a:r>
              <a:rPr lang="en-US" altLang="ko-KR" dirty="0"/>
              <a:t>URL</a:t>
            </a:r>
            <a:r>
              <a:rPr lang="ko-KR" altLang="en-US" dirty="0"/>
              <a:t>에 포함되어 전달되기 때문에 길이의 </a:t>
            </a:r>
            <a:r>
              <a:rPr lang="ko-KR" altLang="en-US"/>
              <a:t>제한이 </a:t>
            </a:r>
            <a:r>
              <a:rPr lang="ko-KR" altLang="en-US" smtClean="0"/>
              <a:t>있음</a:t>
            </a:r>
            <a:r>
              <a:rPr lang="en-US" altLang="ko-KR" smtClean="0"/>
              <a:t>(2048</a:t>
            </a:r>
            <a:r>
              <a:rPr lang="ko-KR" altLang="en-US" smtClean="0"/>
              <a:t>문자</a:t>
            </a:r>
            <a:r>
              <a:rPr lang="en-US" altLang="ko-KR" smtClean="0"/>
              <a:t>)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POST </a:t>
            </a:r>
            <a:r>
              <a:rPr lang="ko-KR" altLang="en-US" dirty="0"/>
              <a:t>방식</a:t>
            </a:r>
            <a:endParaRPr lang="en-US" altLang="ko-KR" dirty="0"/>
          </a:p>
          <a:p>
            <a:pPr lvl="2"/>
            <a:r>
              <a:rPr lang="en-US" altLang="ko-KR" dirty="0"/>
              <a:t>Form</a:t>
            </a:r>
            <a:r>
              <a:rPr lang="ko-KR" altLang="en-US" dirty="0"/>
              <a:t>을 생성하여 전송</a:t>
            </a:r>
            <a:endParaRPr lang="en-US" altLang="ko-KR" dirty="0"/>
          </a:p>
          <a:p>
            <a:pPr lvl="2"/>
            <a:r>
              <a:rPr lang="ko-KR" altLang="en-US" dirty="0"/>
              <a:t>데이터가 숨겨져서 전송이 되기 때문에 </a:t>
            </a:r>
            <a:r>
              <a:rPr lang="ko-KR" altLang="en-US" dirty="0" err="1"/>
              <a:t>보안성이</a:t>
            </a:r>
            <a:r>
              <a:rPr lang="ko-KR" altLang="en-US" dirty="0"/>
              <a:t> 높음</a:t>
            </a:r>
            <a:endParaRPr lang="en-US" altLang="ko-KR" dirty="0"/>
          </a:p>
          <a:p>
            <a:pPr lvl="2"/>
            <a:r>
              <a:rPr lang="ko-KR" altLang="en-US" dirty="0"/>
              <a:t>데이터의 길이 제한이 없음</a:t>
            </a:r>
            <a:endParaRPr lang="en-US" altLang="ko-KR" dirty="0"/>
          </a:p>
          <a:p>
            <a:pPr lvl="2"/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결과 수신 형태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en-US" altLang="ko-KR" dirty="0" smtClean="0"/>
              <a:t>RSS(XML) </a:t>
            </a:r>
            <a:r>
              <a:rPr lang="ko-KR" altLang="en-US" dirty="0"/>
              <a:t>형식으로 결과 데이터 </a:t>
            </a:r>
            <a:r>
              <a:rPr lang="ko-KR" altLang="en-US" dirty="0" smtClean="0"/>
              <a:t>수신</a:t>
            </a:r>
            <a:endParaRPr lang="en-US" altLang="ko-KR" dirty="0" smtClean="0"/>
          </a:p>
          <a:p>
            <a:pPr lvl="1">
              <a:lnSpc>
                <a:spcPct val="170000"/>
              </a:lnSpc>
            </a:pPr>
            <a:r>
              <a:rPr lang="en-US" altLang="ko-KR" dirty="0" smtClean="0"/>
              <a:t>JavaScript</a:t>
            </a:r>
            <a:r>
              <a:rPr lang="ko-KR" altLang="en-US" dirty="0" smtClean="0"/>
              <a:t>를 이용해 </a:t>
            </a:r>
            <a:r>
              <a:rPr lang="en-US" altLang="ko-KR" dirty="0" smtClean="0"/>
              <a:t>Form</a:t>
            </a:r>
            <a:r>
              <a:rPr lang="ko-KR" altLang="en-US" dirty="0" smtClean="0"/>
              <a:t>을 수신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6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Various </a:t>
            </a:r>
            <a:r>
              <a:rPr lang="en-US" altLang="ko-KR" dirty="0" err="1" smtClean="0"/>
              <a:t>OpenAPIs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Naver</a:t>
            </a:r>
            <a:r>
              <a:rPr lang="en-US" altLang="ko-KR" dirty="0" smtClean="0"/>
              <a:t> APIs (</a:t>
            </a:r>
            <a:r>
              <a:rPr lang="en-US" altLang="ko-KR" dirty="0">
                <a:hlinkClick r:id="rId2"/>
              </a:rPr>
              <a:t>http://dev.naver.com/openapi/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실시간 급상승 </a:t>
            </a:r>
            <a:r>
              <a:rPr lang="ko-KR" altLang="en-US" dirty="0" err="1" smtClean="0"/>
              <a:t>검색어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</a:t>
            </a:r>
            <a:r>
              <a:rPr lang="en-US" altLang="ko-KR" dirty="0" err="1" smtClean="0"/>
              <a:t>iN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전문자료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쇼핑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자동차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자바스크립트 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플래시 지도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카페 검색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웹문서</a:t>
            </a:r>
            <a:r>
              <a:rPr lang="ko-KR" altLang="en-US" dirty="0" smtClean="0"/>
              <a:t>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뉴스 검색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err="1" smtClean="0"/>
              <a:t>Daum</a:t>
            </a:r>
            <a:r>
              <a:rPr lang="en-US" altLang="ko-KR" dirty="0" smtClean="0"/>
              <a:t> APIs (</a:t>
            </a:r>
            <a:r>
              <a:rPr lang="en-US" altLang="ko-KR" dirty="0">
                <a:hlinkClick r:id="rId3"/>
              </a:rPr>
              <a:t>http://dna.daum.net/apis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실시간 </a:t>
            </a:r>
            <a:r>
              <a:rPr lang="ko-KR" altLang="en-US" dirty="0" err="1" smtClean="0"/>
              <a:t>검색어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축제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쇼핑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쇼핑 상품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게시판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카페 검색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동영상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이미지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Various </a:t>
            </a:r>
            <a:r>
              <a:rPr lang="en-US" altLang="ko-KR" dirty="0" err="1" smtClean="0"/>
              <a:t>OpenAPIs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Google </a:t>
            </a:r>
            <a:r>
              <a:rPr lang="en-US" altLang="ko-KR" dirty="0" smtClean="0"/>
              <a:t>APIs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://code.google.com/intl/ko-KR/more/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err="1" smtClean="0"/>
              <a:t>애드센스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도서 검색</a:t>
            </a:r>
            <a:r>
              <a:rPr lang="en-US" altLang="ko-KR" dirty="0" smtClean="0"/>
              <a:t>, Picasa, </a:t>
            </a:r>
            <a:r>
              <a:rPr lang="ko-KR" altLang="en-US" dirty="0" smtClean="0"/>
              <a:t>캘린더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어스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구글</a:t>
            </a:r>
            <a:r>
              <a:rPr lang="ko-KR" altLang="en-US" dirty="0" smtClean="0"/>
              <a:t> 웨이브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Twitter </a:t>
            </a:r>
            <a:r>
              <a:rPr lang="en-US" altLang="ko-KR" dirty="0" smtClean="0"/>
              <a:t>APIs (</a:t>
            </a:r>
            <a:r>
              <a:rPr lang="en-US" altLang="ko-KR" dirty="0">
                <a:hlinkClick r:id="rId3"/>
              </a:rPr>
              <a:t>http://dev.twitter.com/doc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Tweet, List, </a:t>
            </a:r>
            <a:r>
              <a:rPr lang="en-US" altLang="ko-KR" dirty="0" err="1" smtClean="0"/>
              <a:t>Retweet</a:t>
            </a:r>
            <a:r>
              <a:rPr lang="en-US" altLang="ko-KR" dirty="0" smtClean="0"/>
              <a:t>, Favorite, Block, Follow </a:t>
            </a:r>
            <a:r>
              <a:rPr lang="ko-KR" altLang="en-US" dirty="0" smtClean="0"/>
              <a:t>등 거의 모든 기능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실시간 </a:t>
            </a:r>
            <a:r>
              <a:rPr lang="en-US" altLang="ko-KR" dirty="0" smtClean="0"/>
              <a:t>Trend </a:t>
            </a:r>
            <a:r>
              <a:rPr lang="ko-KR" altLang="en-US" dirty="0" smtClean="0"/>
              <a:t>보기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예전 </a:t>
            </a:r>
            <a:r>
              <a:rPr lang="en-US" altLang="ko-KR" dirty="0" smtClean="0"/>
              <a:t>Trend </a:t>
            </a:r>
            <a:r>
              <a:rPr lang="ko-KR" altLang="en-US" dirty="0" smtClean="0"/>
              <a:t>보기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사용자별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트윗</a:t>
            </a:r>
            <a:r>
              <a:rPr lang="ko-KR" altLang="en-US" dirty="0" smtClean="0"/>
              <a:t> 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공개 </a:t>
            </a:r>
            <a:r>
              <a:rPr lang="ko-KR" altLang="en-US" dirty="0" err="1" smtClean="0"/>
              <a:t>트윗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스트리밍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Facebook </a:t>
            </a:r>
            <a:r>
              <a:rPr lang="en-US" altLang="ko-KR" dirty="0" smtClean="0"/>
              <a:t>APIs (</a:t>
            </a:r>
            <a:r>
              <a:rPr lang="en-US" altLang="ko-KR" dirty="0">
                <a:hlinkClick r:id="rId4"/>
              </a:rPr>
              <a:t>http://developers.facebook.com/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로그인 상태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좋아요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기능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사용자 정보 및 친구 정보</a:t>
            </a:r>
            <a:r>
              <a:rPr lang="en-US" altLang="ko-KR" dirty="0" smtClean="0"/>
              <a:t>…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5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pPr algn="ctr">
              <a:buNone/>
            </a:pPr>
            <a:r>
              <a:rPr lang="ko-KR" altLang="en-US" sz="6600" dirty="0" smtClean="0"/>
              <a:t>예 제</a:t>
            </a:r>
            <a:endParaRPr lang="ko-KR" altLang="en-US" sz="66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5FA4-1661-48A2-9A8B-A0691DA569A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_skyblue">
  <a:themeElements>
    <a:clrScheme name="AI_sky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_skyblue">
      <a:majorFont>
        <a:latin typeface="휴먼옛체"/>
        <a:ea typeface="휴먼옛체"/>
        <a:cs typeface=""/>
      </a:majorFont>
      <a:minorFont>
        <a:latin typeface="굴림체"/>
        <a:ea typeface="굴림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_sky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_sky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_sky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2012_exper_week12 - 복사본</Template>
  <TotalTime>4471</TotalTime>
  <Words>475</Words>
  <Application>Microsoft Office PowerPoint</Application>
  <PresentationFormat>화면 슬라이드 쇼(4:3)</PresentationFormat>
  <Paragraphs>122</Paragraphs>
  <Slides>17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AI_skyblue</vt:lpstr>
      <vt:lpstr>OpenAPI의 응용</vt:lpstr>
      <vt:lpstr>목차</vt:lpstr>
      <vt:lpstr>OpenAPI</vt:lpstr>
      <vt:lpstr>Mashup</vt:lpstr>
      <vt:lpstr>Mashup</vt:lpstr>
      <vt:lpstr>How can use OpenAPI</vt:lpstr>
      <vt:lpstr>Various OpenAPIs</vt:lpstr>
      <vt:lpstr>Various OpenAPIs</vt:lpstr>
      <vt:lpstr>PowerPoint 프레젠테이션</vt:lpstr>
      <vt:lpstr>주의! – Encoding?</vt:lpstr>
      <vt:lpstr>주의! – Encoding?</vt:lpstr>
      <vt:lpstr>네이버 OpenAPI Key 등록</vt:lpstr>
      <vt:lpstr>Naver 검색 API </vt:lpstr>
      <vt:lpstr>Naver 검색 API</vt:lpstr>
      <vt:lpstr>OpenAPI 결과 Sample Data</vt:lpstr>
      <vt:lpstr>네이버 블로그 검색 API 사용 예제</vt:lpstr>
      <vt:lpstr>네이버 블로그 검색 API 사용 결과</vt:lpstr>
    </vt:vector>
  </TitlesOfParts>
  <Company>pnu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pnuuser</dc:creator>
  <cp:lastModifiedBy>gl2een</cp:lastModifiedBy>
  <cp:revision>319</cp:revision>
  <dcterms:created xsi:type="dcterms:W3CDTF">2011-02-11T01:22:37Z</dcterms:created>
  <dcterms:modified xsi:type="dcterms:W3CDTF">2013-05-27T08:12:25Z</dcterms:modified>
</cp:coreProperties>
</file>