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32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FF6600"/>
    <a:srgbClr val="FF99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762" autoAdjust="0"/>
    <p:restoredTop sz="94660"/>
  </p:normalViewPr>
  <p:slideViewPr>
    <p:cSldViewPr>
      <p:cViewPr varScale="1">
        <p:scale>
          <a:sx n="97" d="100"/>
          <a:sy n="97" d="100"/>
        </p:scale>
        <p:origin x="-60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C82B20-D05C-46C5-9641-6F922C951633}" type="datetimeFigureOut">
              <a:rPr lang="ko-KR" altLang="en-US" smtClean="0"/>
              <a:pPr/>
              <a:t>2012-06-04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135F44-E3ED-4987-A567-EDE73E57DC0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39524602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135F44-E3ED-4987-A567-EDE73E57DC03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29848550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pp표지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588" y="-1588"/>
            <a:ext cx="9148763" cy="686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976313" y="692150"/>
            <a:ext cx="7772400" cy="1470025"/>
          </a:xfrm>
        </p:spPr>
        <p:txBody>
          <a:bodyPr/>
          <a:lstStyle>
            <a:lvl1pPr algn="ctr">
              <a:defRPr sz="24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005263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1800">
                <a:solidFill>
                  <a:srgbClr val="014B79"/>
                </a:solidFill>
              </a:defRPr>
            </a:lvl1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F6419A-E61C-4713-8FEA-6F040AFED11D}" type="datetime1">
              <a:rPr lang="ko-KR" altLang="en-US" smtClean="0"/>
              <a:pPr/>
              <a:t>2012-06-04</a:t>
            </a:fld>
            <a:endParaRPr lang="ko-KR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415FA4-1661-48A2-9A8B-A0691DA569A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38125"/>
            <a:ext cx="2057400" cy="58880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38125"/>
            <a:ext cx="6019800" cy="58880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606755-DDFE-47EB-918C-C2AB79209F33}" type="datetime1">
              <a:rPr lang="ko-KR" altLang="en-US" smtClean="0"/>
              <a:pPr/>
              <a:t>2012-06-04</a:t>
            </a:fld>
            <a:endParaRPr lang="ko-KR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415FA4-1661-48A2-9A8B-A0691DA569A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제목 및 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68313" y="238125"/>
            <a:ext cx="8207375" cy="63341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표 개체 틀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ko-KR" altLang="en-US" noProof="0" smtClean="0"/>
              <a:t>표를 추가하려면 아이콘을 클릭하십시오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A58922-F9AC-4C3E-AD1C-B94520892B11}" type="datetime1">
              <a:rPr lang="ko-KR" altLang="en-US" smtClean="0"/>
              <a:pPr/>
              <a:t>2012-06-04</a:t>
            </a:fld>
            <a:endParaRPr lang="ko-KR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415FA4-1661-48A2-9A8B-A0691DA569A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제목, 텍스트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68313" y="238125"/>
            <a:ext cx="8207375" cy="63341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A58922-F9AC-4C3E-AD1C-B94520892B11}" type="datetime1">
              <a:rPr lang="ko-KR" altLang="en-US" smtClean="0"/>
              <a:pPr/>
              <a:t>2012-06-04</a:t>
            </a:fld>
            <a:endParaRPr lang="ko-K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415FA4-1661-48A2-9A8B-A0691DA569A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582636-0029-4ED6-8AF5-2A07747379D2}" type="datetime1">
              <a:rPr lang="ko-KR" altLang="en-US" smtClean="0"/>
              <a:pPr/>
              <a:t>2012-06-04</a:t>
            </a:fld>
            <a:endParaRPr lang="ko-KR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415FA4-1661-48A2-9A8B-A0691DA569A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A2BFB9-D9CE-4F2F-86D7-29AA8B277C98}" type="datetime1">
              <a:rPr lang="ko-KR" altLang="en-US" smtClean="0"/>
              <a:pPr/>
              <a:t>2012-06-04</a:t>
            </a:fld>
            <a:endParaRPr lang="ko-KR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415FA4-1661-48A2-9A8B-A0691DA569A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3E5CB5-207D-4070-B4DD-3C2FF335FC9E}" type="datetime1">
              <a:rPr lang="ko-KR" altLang="en-US" smtClean="0"/>
              <a:pPr/>
              <a:t>2012-06-04</a:t>
            </a:fld>
            <a:endParaRPr lang="ko-K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415FA4-1661-48A2-9A8B-A0691DA569A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50806C-5F7D-4765-B6AB-147713D9EE6C}" type="datetime1">
              <a:rPr lang="ko-KR" altLang="en-US" smtClean="0"/>
              <a:pPr/>
              <a:t>2012-06-04</a:t>
            </a:fld>
            <a:endParaRPr lang="ko-KR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415FA4-1661-48A2-9A8B-A0691DA569A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81B6AD-8F29-4018-8940-AAA6DA617EB6}" type="datetime1">
              <a:rPr lang="ko-KR" altLang="en-US" smtClean="0"/>
              <a:pPr/>
              <a:t>2012-06-04</a:t>
            </a:fld>
            <a:endParaRPr lang="ko-KR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415FA4-1661-48A2-9A8B-A0691DA569A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A2BBA1-CD1D-4A59-A811-C2D0D6F9B7B2}" type="datetime1">
              <a:rPr lang="ko-KR" altLang="en-US" smtClean="0"/>
              <a:pPr/>
              <a:t>2012-06-04</a:t>
            </a:fld>
            <a:endParaRPr lang="ko-KR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415FA4-1661-48A2-9A8B-A0691DA569A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24836C-C767-4C02-ADD4-6279389EC0C4}" type="datetime1">
              <a:rPr lang="ko-KR" altLang="en-US" smtClean="0"/>
              <a:pPr/>
              <a:t>2012-06-04</a:t>
            </a:fld>
            <a:endParaRPr lang="ko-K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415FA4-1661-48A2-9A8B-A0691DA569A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ko-KR" altLang="en-US" noProof="0" smtClean="0"/>
              <a:t>그림을 추가하려면 아이콘을 클릭하십시오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AB0374-033D-44BC-875D-D145BCCD9283}" type="datetime1">
              <a:rPr lang="ko-KR" altLang="en-US" smtClean="0"/>
              <a:pPr/>
              <a:t>2012-06-04</a:t>
            </a:fld>
            <a:endParaRPr lang="ko-K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415FA4-1661-48A2-9A8B-A0691DA569A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파워포인트배경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-1588" y="-1588"/>
            <a:ext cx="9148763" cy="686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238125"/>
            <a:ext cx="8207375" cy="633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  <a:ea typeface="바탕" pitchFamily="18" charset="-127"/>
              </a:defRPr>
            </a:lvl1pPr>
          </a:lstStyle>
          <a:p>
            <a:fld id="{4DA58922-F9AC-4C3E-AD1C-B94520892B11}" type="datetime1">
              <a:rPr lang="ko-KR" altLang="en-US" smtClean="0"/>
              <a:pPr/>
              <a:t>2012-06-04</a:t>
            </a:fld>
            <a:endParaRPr lang="ko-KR" altLang="en-US"/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  <a:ea typeface="바탕" pitchFamily="18" charset="-127"/>
              </a:defRPr>
            </a:lvl1pPr>
          </a:lstStyle>
          <a:p>
            <a:endParaRPr lang="ko-KR" altLang="en-US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18" charset="0"/>
                <a:ea typeface="바탕" pitchFamily="18" charset="-127"/>
              </a:defRPr>
            </a:lvl1pPr>
          </a:lstStyle>
          <a:p>
            <a:fld id="{4F415FA4-1661-48A2-9A8B-A0691DA569A4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032" name="Text Box 8"/>
          <p:cNvSpPr txBox="1">
            <a:spLocks noChangeArrowheads="1"/>
          </p:cNvSpPr>
          <p:nvPr/>
        </p:nvSpPr>
        <p:spPr bwMode="auto">
          <a:xfrm>
            <a:off x="5951538" y="6269038"/>
            <a:ext cx="23653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ko-KR" sz="1200" b="1">
                <a:solidFill>
                  <a:srgbClr val="014B79"/>
                </a:solidFill>
                <a:latin typeface="Times New Roman" pitchFamily="18" charset="0"/>
                <a:ea typeface="바탕" pitchFamily="18" charset="-127"/>
              </a:rPr>
              <a:t>Artificial Intelligence Laboratory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</p:sldLayoutIdLst>
  <p:hf hdr="0" ftr="0" dt="0"/>
  <p:txStyles>
    <p:titleStyle>
      <a:lvl1pPr algn="l" rtl="0" eaLnBrk="1" fontAlgn="base" latinLnBrk="1" hangingPunct="1">
        <a:spcBef>
          <a:spcPct val="0"/>
        </a:spcBef>
        <a:spcAft>
          <a:spcPct val="0"/>
        </a:spcAft>
        <a:defRPr kumimoji="1" sz="3200">
          <a:solidFill>
            <a:srgbClr val="014B79"/>
          </a:solidFill>
          <a:latin typeface="+mj-lt"/>
          <a:ea typeface="+mj-ea"/>
          <a:cs typeface="+mj-cs"/>
        </a:defRPr>
      </a:lvl1pPr>
      <a:lvl2pPr algn="l" rtl="0" eaLnBrk="1" fontAlgn="base" latinLnBrk="1" hangingPunct="1">
        <a:spcBef>
          <a:spcPct val="0"/>
        </a:spcBef>
        <a:spcAft>
          <a:spcPct val="0"/>
        </a:spcAft>
        <a:defRPr kumimoji="1" sz="3200">
          <a:solidFill>
            <a:srgbClr val="014B79"/>
          </a:solidFill>
          <a:latin typeface="휴먼옛체" pitchFamily="18" charset="-127"/>
          <a:ea typeface="휴먼옛체" pitchFamily="18" charset="-127"/>
        </a:defRPr>
      </a:lvl2pPr>
      <a:lvl3pPr algn="l" rtl="0" eaLnBrk="1" fontAlgn="base" latinLnBrk="1" hangingPunct="1">
        <a:spcBef>
          <a:spcPct val="0"/>
        </a:spcBef>
        <a:spcAft>
          <a:spcPct val="0"/>
        </a:spcAft>
        <a:defRPr kumimoji="1" sz="3200">
          <a:solidFill>
            <a:srgbClr val="014B79"/>
          </a:solidFill>
          <a:latin typeface="휴먼옛체" pitchFamily="18" charset="-127"/>
          <a:ea typeface="휴먼옛체" pitchFamily="18" charset="-127"/>
        </a:defRPr>
      </a:lvl3pPr>
      <a:lvl4pPr algn="l" rtl="0" eaLnBrk="1" fontAlgn="base" latinLnBrk="1" hangingPunct="1">
        <a:spcBef>
          <a:spcPct val="0"/>
        </a:spcBef>
        <a:spcAft>
          <a:spcPct val="0"/>
        </a:spcAft>
        <a:defRPr kumimoji="1" sz="3200">
          <a:solidFill>
            <a:srgbClr val="014B79"/>
          </a:solidFill>
          <a:latin typeface="휴먼옛체" pitchFamily="18" charset="-127"/>
          <a:ea typeface="휴먼옛체" pitchFamily="18" charset="-127"/>
        </a:defRPr>
      </a:lvl4pPr>
      <a:lvl5pPr algn="l" rtl="0" eaLnBrk="1" fontAlgn="base" latinLnBrk="1" hangingPunct="1">
        <a:spcBef>
          <a:spcPct val="0"/>
        </a:spcBef>
        <a:spcAft>
          <a:spcPct val="0"/>
        </a:spcAft>
        <a:defRPr kumimoji="1" sz="3200">
          <a:solidFill>
            <a:srgbClr val="014B79"/>
          </a:solidFill>
          <a:latin typeface="휴먼옛체" pitchFamily="18" charset="-127"/>
          <a:ea typeface="휴먼옛체" pitchFamily="18" charset="-127"/>
        </a:defRPr>
      </a:lvl5pPr>
      <a:lvl6pPr marL="457200" algn="l" rtl="0" eaLnBrk="1" fontAlgn="base" latinLnBrk="1" hangingPunct="1">
        <a:spcBef>
          <a:spcPct val="0"/>
        </a:spcBef>
        <a:spcAft>
          <a:spcPct val="0"/>
        </a:spcAft>
        <a:defRPr kumimoji="1" sz="3200">
          <a:solidFill>
            <a:srgbClr val="014B79"/>
          </a:solidFill>
          <a:latin typeface="휴먼옛체" pitchFamily="18" charset="-127"/>
          <a:ea typeface="휴먼옛체" pitchFamily="18" charset="-127"/>
        </a:defRPr>
      </a:lvl6pPr>
      <a:lvl7pPr marL="914400" algn="l" rtl="0" eaLnBrk="1" fontAlgn="base" latinLnBrk="1" hangingPunct="1">
        <a:spcBef>
          <a:spcPct val="0"/>
        </a:spcBef>
        <a:spcAft>
          <a:spcPct val="0"/>
        </a:spcAft>
        <a:defRPr kumimoji="1" sz="3200">
          <a:solidFill>
            <a:srgbClr val="014B79"/>
          </a:solidFill>
          <a:latin typeface="휴먼옛체" pitchFamily="18" charset="-127"/>
          <a:ea typeface="휴먼옛체" pitchFamily="18" charset="-127"/>
        </a:defRPr>
      </a:lvl7pPr>
      <a:lvl8pPr marL="1371600" algn="l" rtl="0" eaLnBrk="1" fontAlgn="base" latinLnBrk="1" hangingPunct="1">
        <a:spcBef>
          <a:spcPct val="0"/>
        </a:spcBef>
        <a:spcAft>
          <a:spcPct val="0"/>
        </a:spcAft>
        <a:defRPr kumimoji="1" sz="3200">
          <a:solidFill>
            <a:srgbClr val="014B79"/>
          </a:solidFill>
          <a:latin typeface="휴먼옛체" pitchFamily="18" charset="-127"/>
          <a:ea typeface="휴먼옛체" pitchFamily="18" charset="-127"/>
        </a:defRPr>
      </a:lvl8pPr>
      <a:lvl9pPr marL="1828800" algn="l" rtl="0" eaLnBrk="1" fontAlgn="base" latinLnBrk="1" hangingPunct="1">
        <a:spcBef>
          <a:spcPct val="0"/>
        </a:spcBef>
        <a:spcAft>
          <a:spcPct val="0"/>
        </a:spcAft>
        <a:defRPr kumimoji="1" sz="3200">
          <a:solidFill>
            <a:srgbClr val="014B79"/>
          </a:solidFill>
          <a:latin typeface="휴먼옛체" pitchFamily="18" charset="-127"/>
          <a:ea typeface="휴먼옛체" pitchFamily="18" charset="-127"/>
        </a:defRPr>
      </a:lvl9pPr>
    </p:titleStyle>
    <p:bodyStyle>
      <a:lvl1pPr marL="342900" indent="-342900" algn="l" rtl="0" eaLnBrk="1" fontAlgn="base" latinLnBrk="1" hangingPunct="1">
        <a:spcBef>
          <a:spcPct val="20000"/>
        </a:spcBef>
        <a:spcAft>
          <a:spcPct val="0"/>
        </a:spcAft>
        <a:buClr>
          <a:srgbClr val="014B79"/>
        </a:buClr>
        <a:buFont typeface="Wingdings" pitchFamily="2" charset="2"/>
        <a:buChar char="§"/>
        <a:defRPr kumimoji="1"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latinLnBrk="1" hangingPunct="1">
        <a:spcBef>
          <a:spcPct val="20000"/>
        </a:spcBef>
        <a:spcAft>
          <a:spcPct val="0"/>
        </a:spcAft>
        <a:buClr>
          <a:srgbClr val="014B79"/>
        </a:buClr>
        <a:buFont typeface="굴림" charset="-127"/>
        <a:buChar char="-"/>
        <a:defRPr kumimoji="1" sz="20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latinLnBrk="1" hangingPunct="1">
        <a:spcBef>
          <a:spcPct val="20000"/>
        </a:spcBef>
        <a:spcAft>
          <a:spcPct val="0"/>
        </a:spcAft>
        <a:buClr>
          <a:srgbClr val="014B79"/>
        </a:buClr>
        <a:buFont typeface="Wingdings" pitchFamily="2" charset="2"/>
        <a:buChar char="§"/>
        <a:defRPr kumimoji="1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latinLnBrk="1" hangingPunct="1">
        <a:spcBef>
          <a:spcPct val="20000"/>
        </a:spcBef>
        <a:spcAft>
          <a:spcPct val="0"/>
        </a:spcAft>
        <a:buClr>
          <a:srgbClr val="014B79"/>
        </a:buClr>
        <a:buFont typeface="굴림" charset="-127"/>
        <a:buChar char="-"/>
        <a:defRPr kumimoji="1" sz="16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latinLnBrk="1" hangingPunct="1">
        <a:spcBef>
          <a:spcPct val="20000"/>
        </a:spcBef>
        <a:spcAft>
          <a:spcPct val="0"/>
        </a:spcAft>
        <a:buClr>
          <a:srgbClr val="014B79"/>
        </a:buClr>
        <a:buFont typeface="Wingdings" pitchFamily="2" charset="2"/>
        <a:buChar char="§"/>
        <a:defRPr kumimoji="1" sz="16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latinLnBrk="1" hangingPunct="1">
        <a:spcBef>
          <a:spcPct val="20000"/>
        </a:spcBef>
        <a:spcAft>
          <a:spcPct val="0"/>
        </a:spcAft>
        <a:buClr>
          <a:srgbClr val="014B79"/>
        </a:buClr>
        <a:buFont typeface="Wingdings" pitchFamily="2" charset="2"/>
        <a:buChar char="§"/>
        <a:defRPr kumimoji="1" sz="16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latinLnBrk="1" hangingPunct="1">
        <a:spcBef>
          <a:spcPct val="20000"/>
        </a:spcBef>
        <a:spcAft>
          <a:spcPct val="0"/>
        </a:spcAft>
        <a:buClr>
          <a:srgbClr val="014B79"/>
        </a:buClr>
        <a:buFont typeface="Wingdings" pitchFamily="2" charset="2"/>
        <a:buChar char="§"/>
        <a:defRPr kumimoji="1" sz="16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latinLnBrk="1" hangingPunct="1">
        <a:spcBef>
          <a:spcPct val="20000"/>
        </a:spcBef>
        <a:spcAft>
          <a:spcPct val="0"/>
        </a:spcAft>
        <a:buClr>
          <a:srgbClr val="014B79"/>
        </a:buClr>
        <a:buFont typeface="Wingdings" pitchFamily="2" charset="2"/>
        <a:buChar char="§"/>
        <a:defRPr kumimoji="1" sz="16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latinLnBrk="1" hangingPunct="1">
        <a:spcBef>
          <a:spcPct val="20000"/>
        </a:spcBef>
        <a:spcAft>
          <a:spcPct val="0"/>
        </a:spcAft>
        <a:buClr>
          <a:srgbClr val="014B79"/>
        </a:buClr>
        <a:buFont typeface="Wingdings" pitchFamily="2" charset="2"/>
        <a:buChar char="§"/>
        <a:defRPr kumimoji="1"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html5.validator.nu/" TargetMode="External"/><Relationship Id="rId2" Type="http://schemas.openxmlformats.org/officeDocument/2006/relationships/hyperlink" Target="http://validator.w3.org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schools.com/html5/html5_form_attributes.asp" TargetMode="External"/><Relationship Id="rId2" Type="http://schemas.openxmlformats.org/officeDocument/2006/relationships/hyperlink" Target="http://www.w3schools.com/html5/html5_form_input_types.asp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w3schools.com/html5/html5_form_elements.asp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html5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html5test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alteredqualia.com/canvasmol/" TargetMode="External"/><Relationship Id="rId7" Type="http://schemas.openxmlformats.org/officeDocument/2006/relationships/hyperlink" Target="http://dougx.net/plunder/plunder.html" TargetMode="External"/><Relationship Id="rId2" Type="http://schemas.openxmlformats.org/officeDocument/2006/relationships/hyperlink" Target="http://craftymind.com/factory/html5video/CanvasVideo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muro.deviantart.com/" TargetMode="External"/><Relationship Id="rId5" Type="http://schemas.openxmlformats.org/officeDocument/2006/relationships/hyperlink" Target="http://mugtug.com/sketchpad/" TargetMode="External"/><Relationship Id="rId4" Type="http://schemas.openxmlformats.org/officeDocument/2006/relationships/hyperlink" Target="http://www.nihilogic.dk/labs/webgl_musical_solar_system/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html5.creation.net/html5-guide.pdf" TargetMode="External"/><Relationship Id="rId2" Type="http://schemas.openxmlformats.org/officeDocument/2006/relationships/hyperlink" Target="http://channy.creation.net/project/html5/html4-differences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ko-KR" sz="6000" dirty="0" smtClean="0"/>
              <a:t>HTML5 </a:t>
            </a:r>
            <a:r>
              <a:rPr lang="ko-KR" altLang="en-US" sz="6000" dirty="0" smtClean="0"/>
              <a:t>입문</a:t>
            </a:r>
            <a:endParaRPr lang="ko-KR" altLang="en-US" sz="6000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o-KR" altLang="en-US" dirty="0" smtClean="0"/>
              <a:t>인공지능 연구실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HTML5 </a:t>
            </a:r>
            <a:r>
              <a:rPr lang="ko-KR" altLang="en-US" dirty="0" err="1" smtClean="0"/>
              <a:t>마크업</a:t>
            </a:r>
            <a:r>
              <a:rPr lang="ko-KR" altLang="en-US" dirty="0" smtClean="0"/>
              <a:t> 작성 방법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072098"/>
          </a:xfrm>
        </p:spPr>
        <p:txBody>
          <a:bodyPr/>
          <a:lstStyle/>
          <a:p>
            <a:r>
              <a:rPr lang="ko-KR" altLang="en-US" sz="1600" b="1" dirty="0" smtClean="0">
                <a:latin typeface="Lucida Console" pitchFamily="49" charset="0"/>
              </a:rPr>
              <a:t>규칙</a:t>
            </a:r>
            <a:r>
              <a:rPr lang="en-US" altLang="ko-KR" sz="1600" b="1" dirty="0" smtClean="0">
                <a:latin typeface="Lucida Console" pitchFamily="49" charset="0"/>
              </a:rPr>
              <a:t> 1: </a:t>
            </a:r>
            <a:r>
              <a:rPr lang="ko-KR" altLang="en-US" sz="1600" b="1" dirty="0" smtClean="0">
                <a:latin typeface="Lucida Console" pitchFamily="49" charset="0"/>
              </a:rPr>
              <a:t>종료 태그 생략</a:t>
            </a:r>
            <a:endParaRPr lang="en-US" altLang="ko-KR" sz="1600" b="1" dirty="0" smtClean="0">
              <a:latin typeface="Lucida Console" pitchFamily="49" charset="0"/>
            </a:endParaRPr>
          </a:p>
          <a:p>
            <a:pPr lvl="1"/>
            <a:r>
              <a:rPr lang="en-US" altLang="ko-KR" sz="1600" dirty="0" smtClean="0">
                <a:latin typeface="Lucida Console" pitchFamily="49" charset="0"/>
              </a:rPr>
              <a:t>HTML5 </a:t>
            </a:r>
            <a:r>
              <a:rPr lang="en-US" altLang="ko-KR" sz="1600" dirty="0" smtClean="0">
                <a:latin typeface="Lucida Console" pitchFamily="49" charset="0"/>
              </a:rPr>
              <a:t>Serialization</a:t>
            </a:r>
            <a:r>
              <a:rPr lang="ko-KR" altLang="en-US" sz="1600" dirty="0" smtClean="0">
                <a:latin typeface="Lucida Console" pitchFamily="49" charset="0"/>
              </a:rPr>
              <a:t>에서는 </a:t>
            </a:r>
            <a:r>
              <a:rPr lang="ko-KR" altLang="en-US" sz="1600" dirty="0" smtClean="0">
                <a:latin typeface="Lucida Console" pitchFamily="49" charset="0"/>
              </a:rPr>
              <a:t>이전과 동일하게 종료태그를 생략할 수 있음</a:t>
            </a:r>
            <a:endParaRPr lang="en-US" altLang="ko-KR" sz="1600" dirty="0" smtClean="0">
              <a:latin typeface="Lucida Console" pitchFamily="49" charset="0"/>
            </a:endParaRPr>
          </a:p>
          <a:p>
            <a:pPr lvl="1"/>
            <a:r>
              <a:rPr lang="ko-KR" altLang="en-US" sz="1600" dirty="0" smtClean="0">
                <a:latin typeface="Lucida Console" pitchFamily="49" charset="0"/>
              </a:rPr>
              <a:t>하지만 요소마다 상황에 따라 종료 태그를 생략할 수 있는지 규정되어 있기에 주의해야 함</a:t>
            </a:r>
            <a:endParaRPr lang="en-US" altLang="ko-KR" sz="1600" dirty="0" smtClean="0">
              <a:latin typeface="Lucida Console" pitchFamily="49" charset="0"/>
            </a:endParaRPr>
          </a:p>
          <a:p>
            <a:pPr lvl="1"/>
            <a:endParaRPr lang="en-US" altLang="ko-KR" sz="1600" dirty="0" smtClean="0">
              <a:latin typeface="Lucida Console" pitchFamily="49" charset="0"/>
            </a:endParaRPr>
          </a:p>
          <a:p>
            <a:r>
              <a:rPr lang="ko-KR" altLang="en-US" sz="1600" b="1" dirty="0" smtClean="0">
                <a:latin typeface="Lucida Console" pitchFamily="49" charset="0"/>
              </a:rPr>
              <a:t>규칙 </a:t>
            </a:r>
            <a:r>
              <a:rPr lang="en-US" altLang="ko-KR" sz="1600" b="1" dirty="0" smtClean="0">
                <a:latin typeface="Lucida Console" pitchFamily="49" charset="0"/>
              </a:rPr>
              <a:t>2: </a:t>
            </a:r>
            <a:r>
              <a:rPr lang="ko-KR" altLang="en-US" sz="1600" b="1" dirty="0" err="1" smtClean="0">
                <a:latin typeface="Lucida Console" pitchFamily="49" charset="0"/>
              </a:rPr>
              <a:t>빈요소</a:t>
            </a:r>
            <a:endParaRPr lang="en-US" altLang="ko-KR" sz="1600" b="1" dirty="0" smtClean="0">
              <a:latin typeface="Lucida Console" pitchFamily="49" charset="0"/>
            </a:endParaRPr>
          </a:p>
          <a:p>
            <a:pPr lvl="1"/>
            <a:r>
              <a:rPr lang="ko-KR" altLang="en-US" sz="1600" dirty="0" smtClean="0">
                <a:latin typeface="Lucida Console" pitchFamily="49" charset="0"/>
              </a:rPr>
              <a:t>종료태그를 기술해서는 </a:t>
            </a:r>
            <a:r>
              <a:rPr lang="ko-KR" altLang="en-US" sz="1600" dirty="0" err="1" smtClean="0">
                <a:latin typeface="Lucida Console" pitchFamily="49" charset="0"/>
              </a:rPr>
              <a:t>안되는</a:t>
            </a:r>
            <a:r>
              <a:rPr lang="ko-KR" altLang="en-US" sz="1600" dirty="0" smtClean="0">
                <a:latin typeface="Lucida Console" pitchFamily="49" charset="0"/>
              </a:rPr>
              <a:t> 요소</a:t>
            </a:r>
            <a:endParaRPr lang="en-US" altLang="ko-KR" sz="1600" dirty="0" smtClean="0">
              <a:latin typeface="Lucida Console" pitchFamily="49" charset="0"/>
            </a:endParaRPr>
          </a:p>
          <a:p>
            <a:pPr lvl="1"/>
            <a:r>
              <a:rPr lang="en-US" altLang="ko-KR" sz="1600" dirty="0" smtClean="0">
                <a:latin typeface="Lucida Console" pitchFamily="49" charset="0"/>
              </a:rPr>
              <a:t>area,  base,  </a:t>
            </a:r>
            <a:r>
              <a:rPr lang="en-US" altLang="ko-KR" sz="1600" dirty="0" err="1" smtClean="0">
                <a:latin typeface="Lucida Console" pitchFamily="49" charset="0"/>
              </a:rPr>
              <a:t>br</a:t>
            </a:r>
            <a:r>
              <a:rPr lang="en-US" altLang="ko-KR" sz="1600" dirty="0" smtClean="0">
                <a:latin typeface="Lucida Console" pitchFamily="49" charset="0"/>
              </a:rPr>
              <a:t>,  </a:t>
            </a:r>
            <a:r>
              <a:rPr lang="en-US" altLang="ko-KR" sz="1600" dirty="0" err="1" smtClean="0">
                <a:latin typeface="Lucida Console" pitchFamily="49" charset="0"/>
              </a:rPr>
              <a:t>col</a:t>
            </a:r>
            <a:r>
              <a:rPr lang="en-US" altLang="ko-KR" sz="1600" dirty="0" smtClean="0">
                <a:latin typeface="Lucida Console" pitchFamily="49" charset="0"/>
              </a:rPr>
              <a:t>,  command,  embed,  hr,  </a:t>
            </a:r>
            <a:r>
              <a:rPr lang="en-US" altLang="ko-KR" sz="1600" dirty="0" err="1" smtClean="0">
                <a:latin typeface="Lucida Console" pitchFamily="49" charset="0"/>
              </a:rPr>
              <a:t>img</a:t>
            </a:r>
            <a:r>
              <a:rPr lang="en-US" altLang="ko-KR" sz="1600" dirty="0" smtClean="0">
                <a:latin typeface="Lucida Console" pitchFamily="49" charset="0"/>
              </a:rPr>
              <a:t>,  input,  </a:t>
            </a:r>
            <a:r>
              <a:rPr lang="en-US" altLang="ko-KR" sz="1600" dirty="0" err="1" smtClean="0">
                <a:latin typeface="Lucida Console" pitchFamily="49" charset="0"/>
              </a:rPr>
              <a:t>keygen</a:t>
            </a:r>
            <a:r>
              <a:rPr lang="en-US" altLang="ko-KR" sz="1600" dirty="0" smtClean="0">
                <a:latin typeface="Lucida Console" pitchFamily="49" charset="0"/>
              </a:rPr>
              <a:t>,  link,  meta,  </a:t>
            </a:r>
            <a:r>
              <a:rPr lang="en-US" altLang="ko-KR" sz="1600" dirty="0" err="1" smtClean="0">
                <a:latin typeface="Lucida Console" pitchFamily="49" charset="0"/>
              </a:rPr>
              <a:t>param</a:t>
            </a:r>
            <a:r>
              <a:rPr lang="en-US" altLang="ko-KR" sz="1600" dirty="0" smtClean="0">
                <a:latin typeface="Lucida Console" pitchFamily="49" charset="0"/>
              </a:rPr>
              <a:t>,  source</a:t>
            </a:r>
          </a:p>
          <a:p>
            <a:pPr lvl="1"/>
            <a:r>
              <a:rPr lang="ko-KR" altLang="en-US" sz="1600" dirty="0" smtClean="0">
                <a:latin typeface="Lucida Console" pitchFamily="49" charset="0"/>
              </a:rPr>
              <a:t>잘못된 사용 예</a:t>
            </a:r>
            <a:endParaRPr lang="en-US" altLang="ko-KR" sz="1600" dirty="0" smtClean="0">
              <a:latin typeface="Lucida Console" pitchFamily="49" charset="0"/>
            </a:endParaRPr>
          </a:p>
          <a:p>
            <a:pPr lvl="2"/>
            <a:r>
              <a:rPr lang="en-US" altLang="ko-KR" sz="1600" dirty="0" smtClean="0">
                <a:latin typeface="Lucida Console" pitchFamily="49" charset="0"/>
              </a:rPr>
              <a:t>&lt;meta </a:t>
            </a:r>
            <a:r>
              <a:rPr lang="en-US" altLang="ko-KR" sz="1600" dirty="0" err="1" smtClean="0">
                <a:latin typeface="Lucida Console" pitchFamily="49" charset="0"/>
              </a:rPr>
              <a:t>charset</a:t>
            </a:r>
            <a:r>
              <a:rPr lang="en-US" altLang="ko-KR" sz="1600" dirty="0" smtClean="0">
                <a:latin typeface="Lucida Console" pitchFamily="49" charset="0"/>
              </a:rPr>
              <a:t>="UTF-8"&gt;&lt;/meta&gt;</a:t>
            </a:r>
          </a:p>
          <a:p>
            <a:pPr lvl="1"/>
            <a:r>
              <a:rPr lang="ko-KR" altLang="en-US" sz="1600" dirty="0" smtClean="0">
                <a:latin typeface="Lucida Console" pitchFamily="49" charset="0"/>
              </a:rPr>
              <a:t>바른 예</a:t>
            </a:r>
            <a:endParaRPr lang="en-US" altLang="ko-KR" sz="1600" dirty="0" smtClean="0">
              <a:latin typeface="Lucida Console" pitchFamily="49" charset="0"/>
            </a:endParaRPr>
          </a:p>
          <a:p>
            <a:pPr lvl="2"/>
            <a:r>
              <a:rPr lang="en-US" altLang="ko-KR" sz="1600" dirty="0" smtClean="0">
                <a:latin typeface="Lucida Console" pitchFamily="49" charset="0"/>
              </a:rPr>
              <a:t>&lt;meta </a:t>
            </a:r>
            <a:r>
              <a:rPr lang="en-US" altLang="ko-KR" sz="1600" dirty="0" err="1" smtClean="0">
                <a:latin typeface="Lucida Console" pitchFamily="49" charset="0"/>
              </a:rPr>
              <a:t>charset</a:t>
            </a:r>
            <a:r>
              <a:rPr lang="en-US" altLang="ko-KR" sz="1600" dirty="0" smtClean="0">
                <a:latin typeface="Lucida Console" pitchFamily="49" charset="0"/>
              </a:rPr>
              <a:t>="UTF-8"/&gt;</a:t>
            </a:r>
            <a:endParaRPr lang="ko-KR" altLang="en-US" sz="1600" dirty="0" smtClean="0">
              <a:latin typeface="Lucida Console" pitchFamily="49" charset="0"/>
            </a:endParaRPr>
          </a:p>
          <a:p>
            <a:pPr lvl="1"/>
            <a:endParaRPr lang="ko-KR" altLang="en-US" sz="1600" dirty="0" smtClean="0">
              <a:latin typeface="Lucida Console" pitchFamily="49" charset="0"/>
            </a:endParaRPr>
          </a:p>
          <a:p>
            <a:pPr lvl="1"/>
            <a:endParaRPr lang="ko-KR" altLang="en-US" sz="1600" dirty="0" smtClean="0">
              <a:latin typeface="Lucida Console" pitchFamily="49" charset="0"/>
            </a:endParaRPr>
          </a:p>
          <a:p>
            <a:endParaRPr lang="en-US" altLang="ko-KR" sz="1600" dirty="0" smtClean="0">
              <a:latin typeface="Lucida Console" pitchFamily="49" charset="0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15FA4-1661-48A2-9A8B-A0691DA569A4}" type="slidenum">
              <a:rPr lang="ko-KR" altLang="en-US" smtClean="0"/>
              <a:pPr/>
              <a:t>10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HTML5 </a:t>
            </a:r>
            <a:r>
              <a:rPr lang="ko-KR" altLang="en-US" dirty="0" err="1" smtClean="0"/>
              <a:t>마크업</a:t>
            </a:r>
            <a:r>
              <a:rPr lang="ko-KR" altLang="en-US" dirty="0" smtClean="0"/>
              <a:t> 작성 방법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072098"/>
          </a:xfrm>
        </p:spPr>
        <p:txBody>
          <a:bodyPr/>
          <a:lstStyle/>
          <a:p>
            <a:r>
              <a:rPr lang="ko-KR" altLang="en-US" sz="1600" b="1" dirty="0" smtClean="0">
                <a:latin typeface="Lucida Console" pitchFamily="49" charset="0"/>
              </a:rPr>
              <a:t>규칙 </a:t>
            </a:r>
            <a:r>
              <a:rPr lang="en-US" altLang="ko-KR" sz="1600" b="1" dirty="0" smtClean="0">
                <a:latin typeface="Lucida Console" pitchFamily="49" charset="0"/>
              </a:rPr>
              <a:t>3: </a:t>
            </a:r>
            <a:r>
              <a:rPr lang="ko-KR" altLang="en-US" sz="1600" b="1" dirty="0" smtClean="0">
                <a:latin typeface="Lucida Console" pitchFamily="49" charset="0"/>
              </a:rPr>
              <a:t>요소의 </a:t>
            </a:r>
            <a:r>
              <a:rPr lang="ko-KR" altLang="en-US" sz="1600" b="1" dirty="0" err="1" smtClean="0">
                <a:latin typeface="Lucida Console" pitchFamily="49" charset="0"/>
              </a:rPr>
              <a:t>마크업</a:t>
            </a:r>
            <a:r>
              <a:rPr lang="ko-KR" altLang="en-US" sz="1600" b="1" dirty="0" smtClean="0">
                <a:latin typeface="Lucida Console" pitchFamily="49" charset="0"/>
              </a:rPr>
              <a:t> 규칙</a:t>
            </a:r>
            <a:endParaRPr lang="en-US" altLang="ko-KR" sz="1600" b="1" dirty="0" smtClean="0">
              <a:latin typeface="Lucida Console" pitchFamily="49" charset="0"/>
            </a:endParaRPr>
          </a:p>
          <a:p>
            <a:pPr lvl="1"/>
            <a:r>
              <a:rPr lang="en-US" altLang="ko-KR" sz="1600" dirty="0" smtClean="0">
                <a:latin typeface="Lucida Console" pitchFamily="49" charset="0"/>
              </a:rPr>
              <a:t>HTML5</a:t>
            </a:r>
            <a:r>
              <a:rPr lang="ko-KR" altLang="en-US" sz="1600" dirty="0" smtClean="0">
                <a:latin typeface="Lucida Console" pitchFamily="49" charset="0"/>
              </a:rPr>
              <a:t>는 </a:t>
            </a:r>
            <a:r>
              <a:rPr lang="en-US" altLang="ko-KR" sz="1600" dirty="0" smtClean="0">
                <a:latin typeface="Lucida Console" pitchFamily="49" charset="0"/>
              </a:rPr>
              <a:t>XML(XHTML) </a:t>
            </a:r>
            <a:r>
              <a:rPr lang="en-US" altLang="ko-KR" sz="1600" dirty="0" smtClean="0">
                <a:latin typeface="Lucida Console" pitchFamily="49" charset="0"/>
              </a:rPr>
              <a:t>Serialization </a:t>
            </a:r>
            <a:r>
              <a:rPr lang="ko-KR" altLang="en-US" sz="1600" dirty="0" smtClean="0">
                <a:latin typeface="Lucida Console" pitchFamily="49" charset="0"/>
              </a:rPr>
              <a:t>과 </a:t>
            </a:r>
            <a:r>
              <a:rPr lang="ko-KR" altLang="en-US" sz="1600" dirty="0" smtClean="0">
                <a:latin typeface="Lucida Console" pitchFamily="49" charset="0"/>
              </a:rPr>
              <a:t>같은 기술도 인정함</a:t>
            </a:r>
            <a:endParaRPr lang="en-US" altLang="ko-KR" sz="1600" dirty="0" smtClean="0">
              <a:latin typeface="Lucida Console" pitchFamily="49" charset="0"/>
            </a:endParaRPr>
          </a:p>
          <a:p>
            <a:pPr lvl="1"/>
            <a:r>
              <a:rPr lang="en-US" altLang="ko-KR" sz="1600" dirty="0" smtClean="0">
                <a:latin typeface="Lucida Console" pitchFamily="49" charset="0"/>
              </a:rPr>
              <a:t>HTML </a:t>
            </a:r>
            <a:r>
              <a:rPr lang="en-US" altLang="ko-KR" sz="1600" dirty="0" smtClean="0">
                <a:latin typeface="Lucida Console" pitchFamily="49" charset="0"/>
              </a:rPr>
              <a:t>Serialization </a:t>
            </a:r>
            <a:r>
              <a:rPr lang="ko-KR" altLang="en-US" sz="1600" dirty="0" smtClean="0">
                <a:latin typeface="Lucida Console" pitchFamily="49" charset="0"/>
              </a:rPr>
              <a:t>으로 </a:t>
            </a:r>
            <a:r>
              <a:rPr lang="ko-KR" altLang="en-US" sz="1600" dirty="0" smtClean="0">
                <a:latin typeface="Lucida Console" pitchFamily="49" charset="0"/>
              </a:rPr>
              <a:t>페이지를 작성할 때 기술 방법을 통일하여 기술하여야 함</a:t>
            </a:r>
            <a:endParaRPr lang="en-US" altLang="ko-KR" sz="1600" dirty="0" smtClean="0">
              <a:latin typeface="Lucida Console" pitchFamily="49" charset="0"/>
            </a:endParaRPr>
          </a:p>
          <a:p>
            <a:pPr lvl="2"/>
            <a:r>
              <a:rPr lang="en-US" altLang="ko-KR" sz="1600" dirty="0" smtClean="0">
                <a:latin typeface="Lucida Console" pitchFamily="49" charset="0"/>
              </a:rPr>
              <a:t>Ex) &lt;p&gt; </a:t>
            </a:r>
            <a:r>
              <a:rPr lang="ko-KR" altLang="en-US" sz="1600" dirty="0" smtClean="0">
                <a:latin typeface="Lucida Console" pitchFamily="49" charset="0"/>
              </a:rPr>
              <a:t>요소의 종료 태그를 생략하였으면 모든 </a:t>
            </a:r>
            <a:r>
              <a:rPr lang="en-US" altLang="ko-KR" sz="1600" dirty="0" smtClean="0">
                <a:latin typeface="Lucida Console" pitchFamily="49" charset="0"/>
              </a:rPr>
              <a:t>&lt;p&gt; </a:t>
            </a:r>
            <a:r>
              <a:rPr lang="ko-KR" altLang="en-US" sz="1600" dirty="0" smtClean="0">
                <a:latin typeface="Lucida Console" pitchFamily="49" charset="0"/>
              </a:rPr>
              <a:t>요소의 종료 태그를 생략하여 기술</a:t>
            </a:r>
            <a:endParaRPr lang="en-US" altLang="ko-KR" sz="1600" dirty="0" smtClean="0">
              <a:latin typeface="Lucida Console" pitchFamily="49" charset="0"/>
            </a:endParaRPr>
          </a:p>
          <a:p>
            <a:r>
              <a:rPr lang="ko-KR" altLang="en-US" sz="1600" b="1" dirty="0" smtClean="0">
                <a:latin typeface="Lucida Console" pitchFamily="49" charset="0"/>
              </a:rPr>
              <a:t>규칙</a:t>
            </a:r>
            <a:r>
              <a:rPr lang="en-US" altLang="ko-KR" sz="1600" b="1" dirty="0" smtClean="0">
                <a:latin typeface="Lucida Console" pitchFamily="49" charset="0"/>
              </a:rPr>
              <a:t> 4: </a:t>
            </a:r>
            <a:r>
              <a:rPr lang="ko-KR" altLang="en-US" sz="1600" b="1" dirty="0" err="1" smtClean="0">
                <a:latin typeface="Lucida Console" pitchFamily="49" charset="0"/>
              </a:rPr>
              <a:t>콘텐츠</a:t>
            </a:r>
            <a:r>
              <a:rPr lang="ko-KR" altLang="en-US" sz="1600" b="1" dirty="0" smtClean="0">
                <a:latin typeface="Lucida Console" pitchFamily="49" charset="0"/>
              </a:rPr>
              <a:t> 속성의 </a:t>
            </a:r>
            <a:r>
              <a:rPr lang="ko-KR" altLang="en-US" sz="1600" b="1" dirty="0" err="1" smtClean="0">
                <a:latin typeface="Lucida Console" pitchFamily="49" charset="0"/>
              </a:rPr>
              <a:t>마크업</a:t>
            </a:r>
            <a:endParaRPr lang="en-US" altLang="ko-KR" sz="1600" b="1" dirty="0" smtClean="0">
              <a:latin typeface="Lucida Console" pitchFamily="49" charset="0"/>
            </a:endParaRPr>
          </a:p>
          <a:p>
            <a:endParaRPr lang="en-US" altLang="ko-KR" dirty="0" smtClean="0">
              <a:latin typeface="Lucida Console" pitchFamily="49" charset="0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15FA4-1661-48A2-9A8B-A0691DA569A4}" type="slidenum">
              <a:rPr lang="ko-KR" altLang="en-US" smtClean="0"/>
              <a:pPr/>
              <a:t>11</a:t>
            </a:fld>
            <a:endParaRPr lang="ko-KR" altLang="en-US"/>
          </a:p>
        </p:txBody>
      </p:sp>
      <p:graphicFrame>
        <p:nvGraphicFramePr>
          <p:cNvPr id="10" name="표 9"/>
          <p:cNvGraphicFramePr>
            <a:graphicFrameLocks noGrp="1"/>
          </p:cNvGraphicFramePr>
          <p:nvPr/>
        </p:nvGraphicFramePr>
        <p:xfrm>
          <a:off x="785786" y="3357562"/>
          <a:ext cx="7858180" cy="26486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741"/>
                <a:gridCol w="6257439"/>
              </a:tblGrid>
              <a:tr h="41831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dirty="0" smtClean="0">
                          <a:solidFill>
                            <a:schemeClr val="tx2">
                              <a:lumMod val="95000"/>
                              <a:lumOff val="5000"/>
                            </a:schemeClr>
                          </a:solidFill>
                          <a:latin typeface="Lucida Console" pitchFamily="49" charset="0"/>
                          <a:ea typeface="굴림" pitchFamily="50" charset="-127"/>
                        </a:rPr>
                        <a:t>구분</a:t>
                      </a:r>
                      <a:endParaRPr lang="ko-KR" altLang="en-US" sz="1800" b="1" dirty="0">
                        <a:solidFill>
                          <a:schemeClr val="tx2">
                            <a:lumMod val="95000"/>
                            <a:lumOff val="5000"/>
                          </a:schemeClr>
                        </a:solidFill>
                        <a:latin typeface="Lucida Console" pitchFamily="49" charset="0"/>
                        <a:ea typeface="굴림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dirty="0" smtClean="0">
                          <a:solidFill>
                            <a:schemeClr val="tx2">
                              <a:lumMod val="95000"/>
                              <a:lumOff val="5000"/>
                            </a:schemeClr>
                          </a:solidFill>
                          <a:latin typeface="Lucida Console" pitchFamily="49" charset="0"/>
                          <a:ea typeface="굴림" pitchFamily="50" charset="-127"/>
                        </a:rPr>
                        <a:t>설명</a:t>
                      </a:r>
                      <a:endParaRPr lang="ko-KR" altLang="en-US" sz="1800" b="1" dirty="0">
                        <a:solidFill>
                          <a:schemeClr val="tx2">
                            <a:lumMod val="95000"/>
                            <a:lumOff val="5000"/>
                          </a:schemeClr>
                        </a:solidFill>
                        <a:latin typeface="Lucida Console" pitchFamily="49" charset="0"/>
                        <a:ea typeface="굴림" pitchFamily="50" charset="-127"/>
                      </a:endParaRPr>
                    </a:p>
                  </a:txBody>
                  <a:tcPr anchor="ctr"/>
                </a:tc>
              </a:tr>
              <a:tr h="836784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600" b="0" dirty="0" smtClean="0">
                          <a:latin typeface="Lucida Console" pitchFamily="49" charset="0"/>
                          <a:ea typeface="굴림" pitchFamily="50" charset="-127"/>
                        </a:rPr>
                        <a:t>빈 속성 </a:t>
                      </a:r>
                      <a:endParaRPr lang="en-US" altLang="ko-KR" sz="1600" b="0" dirty="0" smtClean="0">
                        <a:latin typeface="Lucida Console" pitchFamily="49" charset="0"/>
                        <a:ea typeface="굴림" pitchFamily="50" charset="-127"/>
                      </a:endParaRPr>
                    </a:p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600" b="0" dirty="0" smtClean="0">
                          <a:latin typeface="Lucida Console" pitchFamily="49" charset="0"/>
                          <a:ea typeface="굴림" pitchFamily="50" charset="-127"/>
                        </a:rPr>
                        <a:t>구문</a:t>
                      </a:r>
                      <a:endParaRPr lang="ko-KR" altLang="en-US" sz="1600" b="0" dirty="0">
                        <a:latin typeface="Lucida Console" pitchFamily="49" charset="0"/>
                        <a:ea typeface="굴림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00000"/>
                        </a:lnSpc>
                      </a:pPr>
                      <a:r>
                        <a:rPr lang="ko-KR" altLang="en-US" sz="1600" b="0" dirty="0" smtClean="0">
                          <a:latin typeface="Lucida Console" pitchFamily="49" charset="0"/>
                          <a:ea typeface="굴림" pitchFamily="50" charset="-127"/>
                        </a:rPr>
                        <a:t>논리 속성의</a:t>
                      </a:r>
                      <a:r>
                        <a:rPr lang="ko-KR" altLang="en-US" sz="1600" b="0" baseline="0" dirty="0" smtClean="0">
                          <a:latin typeface="Lucida Console" pitchFamily="49" charset="0"/>
                          <a:ea typeface="굴림" pitchFamily="50" charset="-127"/>
                        </a:rPr>
                        <a:t> 경우 있는지 없는지 여부가 중요하기에 속성 이름만 </a:t>
                      </a:r>
                      <a:r>
                        <a:rPr lang="ko-KR" altLang="en-US" sz="1600" b="0" baseline="0" dirty="0" err="1" smtClean="0">
                          <a:latin typeface="Lucida Console" pitchFamily="49" charset="0"/>
                          <a:ea typeface="굴림" pitchFamily="50" charset="-127"/>
                        </a:rPr>
                        <a:t>마크업하도록</a:t>
                      </a:r>
                      <a:r>
                        <a:rPr lang="ko-KR" altLang="en-US" sz="1600" b="0" baseline="0" dirty="0" smtClean="0">
                          <a:latin typeface="Lucida Console" pitchFamily="49" charset="0"/>
                          <a:ea typeface="굴림" pitchFamily="50" charset="-127"/>
                        </a:rPr>
                        <a:t> 한다</a:t>
                      </a:r>
                      <a:r>
                        <a:rPr lang="en-US" altLang="ko-KR" sz="1600" b="0" baseline="0" dirty="0" smtClean="0">
                          <a:latin typeface="Lucida Console" pitchFamily="49" charset="0"/>
                          <a:ea typeface="굴림" pitchFamily="50" charset="-127"/>
                        </a:rPr>
                        <a:t>.</a:t>
                      </a:r>
                    </a:p>
                    <a:p>
                      <a:pPr algn="l" latinLnBrk="1">
                        <a:lnSpc>
                          <a:spcPct val="100000"/>
                        </a:lnSpc>
                      </a:pPr>
                      <a:r>
                        <a:rPr lang="en-US" altLang="ko-KR" sz="1600" b="0" dirty="0" smtClean="0">
                          <a:latin typeface="Lucida Console" pitchFamily="49" charset="0"/>
                          <a:ea typeface="굴림" pitchFamily="50" charset="-127"/>
                        </a:rPr>
                        <a:t>ex) &lt;input</a:t>
                      </a:r>
                      <a:r>
                        <a:rPr lang="en-US" altLang="ko-KR" sz="1600" b="0" baseline="0" dirty="0" smtClean="0">
                          <a:latin typeface="Lucida Console" pitchFamily="49" charset="0"/>
                          <a:ea typeface="굴림" pitchFamily="50" charset="-127"/>
                        </a:rPr>
                        <a:t> disabled</a:t>
                      </a:r>
                      <a:r>
                        <a:rPr lang="en-US" altLang="ko-KR" sz="1600" b="0" dirty="0" smtClean="0">
                          <a:latin typeface="Lucida Console" pitchFamily="49" charset="0"/>
                          <a:ea typeface="굴림" pitchFamily="50" charset="-127"/>
                        </a:rPr>
                        <a:t>&gt;</a:t>
                      </a:r>
                      <a:endParaRPr lang="ko-KR" altLang="en-US" sz="1600" b="0" dirty="0">
                        <a:latin typeface="Lucida Console" pitchFamily="49" charset="0"/>
                        <a:ea typeface="굴림" pitchFamily="50" charset="-127"/>
                      </a:endParaRPr>
                    </a:p>
                  </a:txBody>
                  <a:tcPr anchor="ctr"/>
                </a:tc>
              </a:tr>
              <a:tr h="1393595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600" b="0" dirty="0" smtClean="0">
                          <a:latin typeface="Lucida Console" pitchFamily="49" charset="0"/>
                          <a:ea typeface="굴림" pitchFamily="50" charset="-127"/>
                        </a:rPr>
                        <a:t>인용</a:t>
                      </a:r>
                      <a:r>
                        <a:rPr lang="ko-KR" altLang="en-US" sz="1600" b="0" baseline="0" dirty="0" smtClean="0">
                          <a:latin typeface="Lucida Console" pitchFamily="49" charset="0"/>
                          <a:ea typeface="굴림" pitchFamily="50" charset="-127"/>
                        </a:rPr>
                        <a:t> 부호가 </a:t>
                      </a:r>
                      <a:endParaRPr lang="en-US" altLang="ko-KR" sz="1600" b="0" baseline="0" dirty="0" smtClean="0">
                        <a:latin typeface="Lucida Console" pitchFamily="49" charset="0"/>
                        <a:ea typeface="굴림" pitchFamily="50" charset="-127"/>
                      </a:endParaRPr>
                    </a:p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600" b="0" baseline="0" dirty="0" smtClean="0">
                          <a:latin typeface="Lucida Console" pitchFamily="49" charset="0"/>
                          <a:ea typeface="굴림" pitchFamily="50" charset="-127"/>
                        </a:rPr>
                        <a:t>없는 구문</a:t>
                      </a:r>
                      <a:endParaRPr lang="ko-KR" altLang="en-US" sz="1600" b="0" dirty="0">
                        <a:latin typeface="Lucida Console" pitchFamily="49" charset="0"/>
                        <a:ea typeface="굴림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00000"/>
                        </a:lnSpc>
                      </a:pPr>
                      <a:r>
                        <a:rPr lang="en-US" altLang="ko-KR" sz="1600" b="0" dirty="0" smtClean="0">
                          <a:latin typeface="Lucida Console" pitchFamily="49" charset="0"/>
                          <a:ea typeface="굴림" pitchFamily="50" charset="-127"/>
                        </a:rPr>
                        <a:t>&lt;input</a:t>
                      </a:r>
                      <a:r>
                        <a:rPr lang="en-US" altLang="ko-KR" sz="1600" b="0" baseline="0" dirty="0" smtClean="0">
                          <a:latin typeface="Lucida Console" pitchFamily="49" charset="0"/>
                          <a:ea typeface="굴림" pitchFamily="50" charset="-127"/>
                        </a:rPr>
                        <a:t> type=radio name=gender value=male</a:t>
                      </a:r>
                      <a:r>
                        <a:rPr lang="en-US" altLang="ko-KR" sz="1600" b="0" dirty="0" smtClean="0">
                          <a:latin typeface="Lucida Console" pitchFamily="49" charset="0"/>
                          <a:ea typeface="굴림" pitchFamily="50" charset="-127"/>
                        </a:rPr>
                        <a:t>&gt;</a:t>
                      </a:r>
                    </a:p>
                    <a:p>
                      <a:pPr algn="l" latinLnBrk="1">
                        <a:lnSpc>
                          <a:spcPct val="100000"/>
                        </a:lnSpc>
                      </a:pPr>
                      <a:r>
                        <a:rPr lang="ko-KR" altLang="en-US" sz="1600" b="0" dirty="0" smtClean="0">
                          <a:latin typeface="Lucida Console" pitchFamily="49" charset="0"/>
                          <a:ea typeface="굴림" pitchFamily="50" charset="-127"/>
                        </a:rPr>
                        <a:t>속성</a:t>
                      </a:r>
                      <a:r>
                        <a:rPr lang="ko-KR" altLang="en-US" sz="1600" b="0" baseline="0" dirty="0" smtClean="0">
                          <a:latin typeface="Lucida Console" pitchFamily="49" charset="0"/>
                          <a:ea typeface="굴림" pitchFamily="50" charset="-127"/>
                        </a:rPr>
                        <a:t> 이름과 값 사이의 </a:t>
                      </a:r>
                      <a:r>
                        <a:rPr lang="en-US" altLang="ko-KR" sz="1600" b="0" baseline="0" dirty="0" smtClean="0">
                          <a:latin typeface="Lucida Console" pitchFamily="49" charset="0"/>
                          <a:ea typeface="굴림" pitchFamily="50" charset="-127"/>
                        </a:rPr>
                        <a:t>‘=‘ </a:t>
                      </a:r>
                      <a:r>
                        <a:rPr lang="ko-KR" altLang="en-US" sz="1600" b="0" baseline="0" dirty="0" smtClean="0">
                          <a:latin typeface="Lucida Console" pitchFamily="49" charset="0"/>
                          <a:ea typeface="굴림" pitchFamily="50" charset="-127"/>
                        </a:rPr>
                        <a:t>앞뒤로 공백을 넣어도 무관</a:t>
                      </a:r>
                      <a:endParaRPr lang="en-US" altLang="ko-KR" sz="1600" b="0" dirty="0" smtClean="0">
                        <a:latin typeface="Lucida Console" pitchFamily="49" charset="0"/>
                        <a:ea typeface="굴림" pitchFamily="50" charset="-127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dirty="0" smtClean="0">
                          <a:latin typeface="Lucida Console" pitchFamily="49" charset="0"/>
                          <a:ea typeface="굴림" pitchFamily="50" charset="-127"/>
                        </a:rPr>
                        <a:t>&lt;input</a:t>
                      </a:r>
                      <a:r>
                        <a:rPr lang="en-US" altLang="ko-KR" sz="1600" b="0" baseline="0" dirty="0" smtClean="0">
                          <a:latin typeface="Lucida Console" pitchFamily="49" charset="0"/>
                          <a:ea typeface="굴림" pitchFamily="50" charset="-127"/>
                        </a:rPr>
                        <a:t> type = radio name = gender value = male</a:t>
                      </a:r>
                      <a:r>
                        <a:rPr lang="en-US" altLang="ko-KR" sz="1600" b="0" dirty="0" smtClean="0">
                          <a:latin typeface="Lucida Console" pitchFamily="49" charset="0"/>
                          <a:ea typeface="굴림" pitchFamily="50" charset="-127"/>
                        </a:rPr>
                        <a:t>&gt;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dirty="0" smtClean="0">
                          <a:latin typeface="Lucida Console" pitchFamily="49" charset="0"/>
                          <a:ea typeface="굴림" pitchFamily="50" charset="-127"/>
                        </a:rPr>
                        <a:t>태그를 닫는 </a:t>
                      </a:r>
                      <a:r>
                        <a:rPr lang="en-US" altLang="ko-KR" sz="1600" b="0" dirty="0" smtClean="0">
                          <a:latin typeface="Lucida Console" pitchFamily="49" charset="0"/>
                          <a:ea typeface="굴림" pitchFamily="50" charset="-127"/>
                        </a:rPr>
                        <a:t>‘/’</a:t>
                      </a:r>
                      <a:r>
                        <a:rPr lang="ko-KR" altLang="en-US" sz="1600" b="0" dirty="0" smtClean="0">
                          <a:latin typeface="Lucida Console" pitchFamily="49" charset="0"/>
                          <a:ea typeface="굴림" pitchFamily="50" charset="-127"/>
                        </a:rPr>
                        <a:t>를 넣을 때 </a:t>
                      </a:r>
                      <a:r>
                        <a:rPr lang="en-US" altLang="ko-KR" sz="1600" b="0" dirty="0" smtClean="0">
                          <a:latin typeface="Lucida Console" pitchFamily="49" charset="0"/>
                          <a:ea typeface="굴림" pitchFamily="50" charset="-127"/>
                        </a:rPr>
                        <a:t>‘/’</a:t>
                      </a:r>
                      <a:r>
                        <a:rPr lang="ko-KR" altLang="en-US" sz="1600" b="0" dirty="0" smtClean="0">
                          <a:latin typeface="Lucida Console" pitchFamily="49" charset="0"/>
                          <a:ea typeface="굴림" pitchFamily="50" charset="-127"/>
                        </a:rPr>
                        <a:t>앞에 반드시 공백을 넣음 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dirty="0" smtClean="0">
                          <a:latin typeface="Lucida Console" pitchFamily="49" charset="0"/>
                          <a:ea typeface="굴림" pitchFamily="50" charset="-127"/>
                        </a:rPr>
                        <a:t>&lt;input</a:t>
                      </a:r>
                      <a:r>
                        <a:rPr lang="en-US" altLang="ko-KR" sz="1600" b="0" baseline="0" dirty="0" smtClean="0">
                          <a:latin typeface="Lucida Console" pitchFamily="49" charset="0"/>
                          <a:ea typeface="굴림" pitchFamily="50" charset="-127"/>
                        </a:rPr>
                        <a:t> type=radio name=gender value=male /</a:t>
                      </a:r>
                      <a:r>
                        <a:rPr lang="en-US" altLang="ko-KR" sz="1600" b="0" dirty="0" smtClean="0">
                          <a:latin typeface="Lucida Console" pitchFamily="49" charset="0"/>
                          <a:ea typeface="굴림" pitchFamily="50" charset="-127"/>
                        </a:rPr>
                        <a:t>&gt;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HTML5 </a:t>
            </a:r>
            <a:r>
              <a:rPr lang="ko-KR" altLang="en-US" dirty="0" err="1" smtClean="0"/>
              <a:t>마크업</a:t>
            </a:r>
            <a:r>
              <a:rPr lang="ko-KR" altLang="en-US" dirty="0" smtClean="0"/>
              <a:t> 작성 방법</a:t>
            </a:r>
            <a:endParaRPr lang="ko-KR" altLang="en-US" dirty="0"/>
          </a:p>
        </p:txBody>
      </p:sp>
      <p:graphicFrame>
        <p:nvGraphicFramePr>
          <p:cNvPr id="5" name="내용 개체 틀 4"/>
          <p:cNvGraphicFramePr>
            <a:graphicFrameLocks noGrp="1"/>
          </p:cNvGraphicFramePr>
          <p:nvPr>
            <p:ph idx="1"/>
          </p:nvPr>
        </p:nvGraphicFramePr>
        <p:xfrm>
          <a:off x="457200" y="1214438"/>
          <a:ext cx="8208912" cy="45365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2186"/>
                <a:gridCol w="6536726"/>
              </a:tblGrid>
              <a:tr h="65155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dirty="0" smtClean="0">
                          <a:solidFill>
                            <a:schemeClr val="tx2">
                              <a:lumMod val="95000"/>
                              <a:lumOff val="5000"/>
                            </a:schemeClr>
                          </a:solidFill>
                          <a:latin typeface="Lucida Console" pitchFamily="49" charset="0"/>
                        </a:rPr>
                        <a:t>구분</a:t>
                      </a:r>
                      <a:endParaRPr lang="ko-KR" altLang="en-US" sz="1800" dirty="0">
                        <a:solidFill>
                          <a:schemeClr val="tx2">
                            <a:lumMod val="95000"/>
                            <a:lumOff val="5000"/>
                          </a:schemeClr>
                        </a:solidFill>
                        <a:latin typeface="Lucida Console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dirty="0" smtClean="0">
                          <a:solidFill>
                            <a:schemeClr val="tx2">
                              <a:lumMod val="95000"/>
                              <a:lumOff val="5000"/>
                            </a:schemeClr>
                          </a:solidFill>
                          <a:latin typeface="Lucida Console" pitchFamily="49" charset="0"/>
                        </a:rPr>
                        <a:t>설명</a:t>
                      </a:r>
                      <a:endParaRPr lang="ko-KR" altLang="en-US" sz="1800" dirty="0">
                        <a:solidFill>
                          <a:schemeClr val="tx2">
                            <a:lumMod val="95000"/>
                            <a:lumOff val="5000"/>
                          </a:schemeClr>
                        </a:solidFill>
                        <a:latin typeface="Lucida Console" pitchFamily="49" charset="0"/>
                      </a:endParaRPr>
                    </a:p>
                  </a:txBody>
                  <a:tcPr anchor="ctr"/>
                </a:tc>
              </a:tr>
              <a:tr h="239847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0" dirty="0" smtClean="0">
                          <a:latin typeface="Lucida Console" pitchFamily="49" charset="0"/>
                        </a:rPr>
                        <a:t>작은따옴표 </a:t>
                      </a:r>
                      <a:endParaRPr lang="en-US" altLang="ko-KR" sz="1600" b="0" dirty="0" smtClean="0">
                        <a:latin typeface="Lucida Console" pitchFamily="49" charset="0"/>
                      </a:endParaRPr>
                    </a:p>
                    <a:p>
                      <a:pPr algn="ctr" latinLnBrk="1"/>
                      <a:r>
                        <a:rPr lang="ko-KR" altLang="en-US" sz="1600" b="0" dirty="0" smtClean="0">
                          <a:latin typeface="Lucida Console" pitchFamily="49" charset="0"/>
                        </a:rPr>
                        <a:t>사용</a:t>
                      </a:r>
                      <a:r>
                        <a:rPr lang="en-US" altLang="ko-KR" sz="1600" b="0" baseline="0" dirty="0" smtClean="0">
                          <a:latin typeface="Lucida Console" pitchFamily="49" charset="0"/>
                        </a:rPr>
                        <a:t> </a:t>
                      </a:r>
                      <a:r>
                        <a:rPr lang="ko-KR" altLang="en-US" sz="1600" b="0" dirty="0" smtClean="0">
                          <a:latin typeface="Lucida Console" pitchFamily="49" charset="0"/>
                        </a:rPr>
                        <a:t>구문</a:t>
                      </a:r>
                      <a:endParaRPr lang="ko-KR" altLang="en-US" sz="1600" b="0" dirty="0">
                        <a:latin typeface="Lucida Console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1600" b="0" dirty="0" err="1" smtClean="0">
                          <a:latin typeface="Lucida Console" pitchFamily="49" charset="0"/>
                        </a:rPr>
                        <a:t>콘텐츠</a:t>
                      </a:r>
                      <a:r>
                        <a:rPr lang="ko-KR" altLang="en-US" sz="1600" b="0" dirty="0" smtClean="0">
                          <a:latin typeface="Lucida Console" pitchFamily="49" charset="0"/>
                        </a:rPr>
                        <a:t> 속성값에 작은따옴표</a:t>
                      </a:r>
                      <a:r>
                        <a:rPr lang="en-US" altLang="ko-KR" sz="1600" b="0" dirty="0" smtClean="0">
                          <a:latin typeface="Lucida Console" pitchFamily="49" charset="0"/>
                        </a:rPr>
                        <a:t>(‘)</a:t>
                      </a:r>
                      <a:r>
                        <a:rPr lang="ko-KR" altLang="en-US" sz="1600" b="0" dirty="0" smtClean="0">
                          <a:latin typeface="Lucida Console" pitchFamily="49" charset="0"/>
                        </a:rPr>
                        <a:t>가 포함되지 않는다면 이를 사용하여 값을 마크업할 수 있다</a:t>
                      </a:r>
                      <a:r>
                        <a:rPr lang="en-US" altLang="ko-KR" sz="1600" b="0" dirty="0" smtClean="0">
                          <a:latin typeface="Lucida Console" pitchFamily="49" charset="0"/>
                        </a:rPr>
                        <a:t>.</a:t>
                      </a:r>
                    </a:p>
                    <a:p>
                      <a:pPr algn="l" latinLnBrk="1"/>
                      <a:r>
                        <a:rPr lang="en-US" altLang="ko-KR" sz="1600" b="0" dirty="0" smtClean="0">
                          <a:latin typeface="Lucida Console" pitchFamily="49" charset="0"/>
                        </a:rPr>
                        <a:t>&lt;input</a:t>
                      </a:r>
                      <a:r>
                        <a:rPr lang="en-US" altLang="ko-KR" sz="1600" b="0" baseline="0" dirty="0" smtClean="0">
                          <a:latin typeface="Lucida Console" pitchFamily="49" charset="0"/>
                        </a:rPr>
                        <a:t> type=‘radio’ name=‘gender’ value=‘male’</a:t>
                      </a:r>
                      <a:r>
                        <a:rPr lang="en-US" altLang="ko-KR" sz="1600" b="0" dirty="0" smtClean="0">
                          <a:latin typeface="Lucida Console" pitchFamily="49" charset="0"/>
                        </a:rPr>
                        <a:t>&gt;</a:t>
                      </a:r>
                    </a:p>
                    <a:p>
                      <a:pPr algn="l" latinLnBrk="1"/>
                      <a:r>
                        <a:rPr lang="ko-KR" altLang="en-US" sz="1600" b="0" dirty="0" smtClean="0">
                          <a:latin typeface="Lucida Console" pitchFamily="49" charset="0"/>
                        </a:rPr>
                        <a:t>속성</a:t>
                      </a:r>
                      <a:r>
                        <a:rPr lang="ko-KR" altLang="en-US" sz="1600" b="0" baseline="0" dirty="0" smtClean="0">
                          <a:latin typeface="Lucida Console" pitchFamily="49" charset="0"/>
                        </a:rPr>
                        <a:t> 이름과 값 사이의 </a:t>
                      </a:r>
                      <a:r>
                        <a:rPr lang="en-US" altLang="ko-KR" sz="1600" b="0" baseline="0" dirty="0" smtClean="0">
                          <a:latin typeface="Lucida Console" pitchFamily="49" charset="0"/>
                        </a:rPr>
                        <a:t>‘=‘ </a:t>
                      </a:r>
                      <a:r>
                        <a:rPr lang="ko-KR" altLang="en-US" sz="1600" b="0" baseline="0" dirty="0" smtClean="0">
                          <a:latin typeface="Lucida Console" pitchFamily="49" charset="0"/>
                        </a:rPr>
                        <a:t>앞뒤로 공백을 넣어도 무관</a:t>
                      </a:r>
                      <a:endParaRPr lang="en-US" altLang="ko-KR" sz="1600" b="0" dirty="0" smtClean="0">
                        <a:latin typeface="Lucida Console" pitchFamily="49" charset="0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dirty="0" smtClean="0">
                          <a:latin typeface="Lucida Console" pitchFamily="49" charset="0"/>
                        </a:rPr>
                        <a:t>&lt;input</a:t>
                      </a:r>
                      <a:r>
                        <a:rPr lang="en-US" altLang="ko-KR" sz="1600" b="0" baseline="0" dirty="0" smtClean="0">
                          <a:latin typeface="Lucida Console" pitchFamily="49" charset="0"/>
                        </a:rPr>
                        <a:t> type = ‘radio’ name = ‘gender’ value = ‘male’</a:t>
                      </a:r>
                      <a:r>
                        <a:rPr lang="en-US" altLang="ko-KR" sz="1600" b="0" dirty="0" smtClean="0">
                          <a:latin typeface="Lucida Console" pitchFamily="49" charset="0"/>
                        </a:rPr>
                        <a:t>&gt;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dirty="0" smtClean="0">
                          <a:latin typeface="Lucida Console" pitchFamily="49" charset="0"/>
                        </a:rPr>
                        <a:t>태그를 닫는 </a:t>
                      </a:r>
                      <a:r>
                        <a:rPr lang="en-US" altLang="ko-KR" sz="1600" b="0" dirty="0" smtClean="0">
                          <a:latin typeface="Lucida Console" pitchFamily="49" charset="0"/>
                        </a:rPr>
                        <a:t>‘/’</a:t>
                      </a:r>
                      <a:r>
                        <a:rPr lang="ko-KR" altLang="en-US" sz="1600" b="0" dirty="0" smtClean="0">
                          <a:latin typeface="Lucida Console" pitchFamily="49" charset="0"/>
                        </a:rPr>
                        <a:t>를 넣을 때 </a:t>
                      </a:r>
                      <a:r>
                        <a:rPr lang="en-US" altLang="ko-KR" sz="1600" b="0" dirty="0" smtClean="0">
                          <a:latin typeface="Lucida Console" pitchFamily="49" charset="0"/>
                        </a:rPr>
                        <a:t>‘/’</a:t>
                      </a:r>
                      <a:r>
                        <a:rPr lang="ko-KR" altLang="en-US" sz="1600" b="0" dirty="0" smtClean="0">
                          <a:latin typeface="Lucida Console" pitchFamily="49" charset="0"/>
                        </a:rPr>
                        <a:t>앞에 공백을 넣어도 무관 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dirty="0" smtClean="0">
                          <a:latin typeface="Lucida Console" pitchFamily="49" charset="0"/>
                        </a:rPr>
                        <a:t>&lt;input</a:t>
                      </a:r>
                      <a:r>
                        <a:rPr lang="en-US" altLang="ko-KR" sz="1600" b="0" baseline="0" dirty="0" smtClean="0">
                          <a:latin typeface="Lucida Console" pitchFamily="49" charset="0"/>
                        </a:rPr>
                        <a:t> type=‘radio’ name=‘gender’ value=‘male’ /</a:t>
                      </a:r>
                      <a:r>
                        <a:rPr lang="en-US" altLang="ko-KR" sz="1600" b="0" dirty="0" smtClean="0">
                          <a:latin typeface="Lucida Console" pitchFamily="49" charset="0"/>
                        </a:rPr>
                        <a:t>&gt;</a:t>
                      </a:r>
                    </a:p>
                  </a:txBody>
                  <a:tcPr anchor="ctr"/>
                </a:tc>
              </a:tr>
              <a:tr h="1486477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0" dirty="0" smtClean="0">
                          <a:latin typeface="Lucida Console" pitchFamily="49" charset="0"/>
                        </a:rPr>
                        <a:t>큰따옴표 </a:t>
                      </a:r>
                      <a:endParaRPr lang="en-US" altLang="ko-KR" sz="1600" b="0" dirty="0" smtClean="0">
                        <a:latin typeface="Lucida Console" pitchFamily="49" charset="0"/>
                      </a:endParaRPr>
                    </a:p>
                    <a:p>
                      <a:pPr algn="ctr" latinLnBrk="1"/>
                      <a:r>
                        <a:rPr lang="ko-KR" altLang="en-US" sz="1600" b="0" dirty="0" smtClean="0">
                          <a:latin typeface="Lucida Console" pitchFamily="49" charset="0"/>
                        </a:rPr>
                        <a:t>사용</a:t>
                      </a:r>
                      <a:r>
                        <a:rPr lang="en-US" altLang="ko-KR" sz="1600" b="0" baseline="0" dirty="0" smtClean="0">
                          <a:latin typeface="Lucida Console" pitchFamily="49" charset="0"/>
                        </a:rPr>
                        <a:t> </a:t>
                      </a:r>
                      <a:r>
                        <a:rPr lang="ko-KR" altLang="en-US" sz="1600" b="0" dirty="0" smtClean="0">
                          <a:latin typeface="Lucida Console" pitchFamily="49" charset="0"/>
                        </a:rPr>
                        <a:t>구문</a:t>
                      </a:r>
                      <a:endParaRPr lang="ko-KR" altLang="en-US" sz="1600" b="0" dirty="0">
                        <a:latin typeface="Lucida Console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dirty="0" err="1" smtClean="0">
                          <a:latin typeface="Lucida Console" pitchFamily="49" charset="0"/>
                        </a:rPr>
                        <a:t>콘텐츠</a:t>
                      </a:r>
                      <a:r>
                        <a:rPr lang="ko-KR" altLang="en-US" sz="1600" b="0" dirty="0" smtClean="0">
                          <a:latin typeface="Lucida Console" pitchFamily="49" charset="0"/>
                        </a:rPr>
                        <a:t> 속성값에 큰따옴표</a:t>
                      </a:r>
                      <a:r>
                        <a:rPr lang="en-US" altLang="ko-KR" sz="1600" b="0" dirty="0" smtClean="0">
                          <a:latin typeface="Lucida Console" pitchFamily="49" charset="0"/>
                        </a:rPr>
                        <a:t>(“)</a:t>
                      </a:r>
                      <a:r>
                        <a:rPr lang="ko-KR" altLang="en-US" sz="1600" b="0" dirty="0" smtClean="0">
                          <a:latin typeface="Lucida Console" pitchFamily="49" charset="0"/>
                        </a:rPr>
                        <a:t>가 포함되지 않는다면 이를 사용하여 값을 마크업할 수 있다</a:t>
                      </a:r>
                      <a:r>
                        <a:rPr lang="en-US" altLang="ko-KR" sz="1600" b="0" dirty="0" smtClean="0">
                          <a:latin typeface="Lucida Console" pitchFamily="49" charset="0"/>
                        </a:rPr>
                        <a:t>.</a:t>
                      </a:r>
                    </a:p>
                    <a:p>
                      <a:pPr algn="l" latinLnBrk="1"/>
                      <a:r>
                        <a:rPr lang="en-US" altLang="ko-KR" sz="1600" b="0" dirty="0" smtClean="0">
                          <a:latin typeface="Lucida Console" pitchFamily="49" charset="0"/>
                        </a:rPr>
                        <a:t>&lt;input</a:t>
                      </a:r>
                      <a:r>
                        <a:rPr lang="en-US" altLang="ko-KR" sz="1600" b="0" baseline="0" dirty="0" smtClean="0">
                          <a:latin typeface="Lucida Console" pitchFamily="49" charset="0"/>
                        </a:rPr>
                        <a:t> type=“radio” name=“gender” value=“male”</a:t>
                      </a:r>
                      <a:r>
                        <a:rPr lang="en-US" altLang="ko-KR" sz="1600" b="0" dirty="0" smtClean="0">
                          <a:latin typeface="Lucida Console" pitchFamily="49" charset="0"/>
                        </a:rPr>
                        <a:t>&gt;</a:t>
                      </a:r>
                    </a:p>
                    <a:p>
                      <a:pPr algn="l" latinLnBrk="1"/>
                      <a:r>
                        <a:rPr lang="ko-KR" altLang="en-US" sz="1600" b="0" dirty="0" smtClean="0">
                          <a:latin typeface="Lucida Console" pitchFamily="49" charset="0"/>
                        </a:rPr>
                        <a:t>나머지 사항은 위와 동일</a:t>
                      </a:r>
                      <a:r>
                        <a:rPr lang="en-US" altLang="ko-KR" sz="1600" b="0" dirty="0" smtClean="0">
                          <a:latin typeface="Lucida Console" pitchFamily="49" charset="0"/>
                        </a:rPr>
                        <a:t>.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15FA4-1661-48A2-9A8B-A0691DA569A4}" type="slidenum">
              <a:rPr lang="ko-KR" altLang="en-US" smtClean="0"/>
              <a:pPr/>
              <a:t>12</a:t>
            </a:fld>
            <a:endParaRPr lang="ko-KR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HTML5 </a:t>
            </a:r>
            <a:r>
              <a:rPr lang="ko-KR" altLang="en-US" dirty="0" smtClean="0"/>
              <a:t>문자 </a:t>
            </a:r>
            <a:r>
              <a:rPr lang="ko-KR" altLang="en-US" dirty="0" err="1" smtClean="0"/>
              <a:t>인코딩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15FA4-1661-48A2-9A8B-A0691DA569A4}" type="slidenum">
              <a:rPr lang="ko-KR" altLang="en-US" smtClean="0"/>
              <a:pPr/>
              <a:t>13</a:t>
            </a:fld>
            <a:endParaRPr lang="ko-KR" altLang="en-US"/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000660"/>
          </a:xfrm>
        </p:spPr>
        <p:txBody>
          <a:bodyPr/>
          <a:lstStyle/>
          <a:p>
            <a:r>
              <a:rPr lang="ko-KR" altLang="en-US" sz="1600" dirty="0" smtClean="0">
                <a:latin typeface="Lucida Console" pitchFamily="49" charset="0"/>
              </a:rPr>
              <a:t>이전 문자 </a:t>
            </a:r>
            <a:r>
              <a:rPr lang="ko-KR" altLang="en-US" sz="1600" dirty="0" err="1" smtClean="0">
                <a:latin typeface="Lucida Console" pitchFamily="49" charset="0"/>
              </a:rPr>
              <a:t>인코딩</a:t>
            </a:r>
            <a:r>
              <a:rPr lang="ko-KR" altLang="en-US" sz="1600" dirty="0" smtClean="0">
                <a:latin typeface="Lucida Console" pitchFamily="49" charset="0"/>
              </a:rPr>
              <a:t> 지정 방법</a:t>
            </a:r>
            <a:endParaRPr lang="en-US" altLang="ko-KR" sz="1600" dirty="0" smtClean="0">
              <a:latin typeface="Lucida Console" pitchFamily="49" charset="0"/>
            </a:endParaRPr>
          </a:p>
          <a:p>
            <a:pPr lvl="1"/>
            <a:r>
              <a:rPr lang="en-US" altLang="ko-KR" sz="1600" dirty="0" smtClean="0">
                <a:latin typeface="Lucida Console" pitchFamily="49" charset="0"/>
              </a:rPr>
              <a:t>&lt;meta http-equiv=“Content-type” content=“text/html; </a:t>
            </a:r>
            <a:r>
              <a:rPr lang="en-US" altLang="ko-KR" sz="1600" dirty="0" err="1" smtClean="0">
                <a:latin typeface="Lucida Console" pitchFamily="49" charset="0"/>
              </a:rPr>
              <a:t>charset</a:t>
            </a:r>
            <a:r>
              <a:rPr lang="en-US" altLang="ko-KR" sz="1600" dirty="0" smtClean="0">
                <a:latin typeface="Lucida Console" pitchFamily="49" charset="0"/>
              </a:rPr>
              <a:t>=UTF-8” /&gt;</a:t>
            </a:r>
          </a:p>
          <a:p>
            <a:pPr lvl="1"/>
            <a:endParaRPr lang="en-US" altLang="ko-KR" sz="1600" dirty="0" smtClean="0">
              <a:latin typeface="Lucida Console" pitchFamily="49" charset="0"/>
            </a:endParaRPr>
          </a:p>
          <a:p>
            <a:r>
              <a:rPr lang="en-US" altLang="ko-KR" sz="1600" dirty="0" smtClean="0">
                <a:latin typeface="Lucida Console" pitchFamily="49" charset="0"/>
              </a:rPr>
              <a:t>HTML5 </a:t>
            </a:r>
            <a:r>
              <a:rPr lang="ko-KR" altLang="en-US" sz="1600" dirty="0" smtClean="0">
                <a:latin typeface="Lucida Console" pitchFamily="49" charset="0"/>
              </a:rPr>
              <a:t>문자 </a:t>
            </a:r>
            <a:r>
              <a:rPr lang="ko-KR" altLang="en-US" sz="1600" dirty="0" err="1" smtClean="0">
                <a:latin typeface="Lucida Console" pitchFamily="49" charset="0"/>
              </a:rPr>
              <a:t>인코딩</a:t>
            </a:r>
            <a:r>
              <a:rPr lang="ko-KR" altLang="en-US" sz="1600" dirty="0" smtClean="0">
                <a:latin typeface="Lucida Console" pitchFamily="49" charset="0"/>
              </a:rPr>
              <a:t> 지정 방법</a:t>
            </a:r>
            <a:endParaRPr lang="en-US" altLang="ko-KR" sz="1600" dirty="0" smtClean="0">
              <a:latin typeface="Lucida Console" pitchFamily="49" charset="0"/>
            </a:endParaRPr>
          </a:p>
          <a:p>
            <a:pPr lvl="1"/>
            <a:r>
              <a:rPr lang="en-US" altLang="ko-KR" sz="1600" dirty="0" smtClean="0">
                <a:latin typeface="Lucida Console" pitchFamily="49" charset="0"/>
              </a:rPr>
              <a:t>&lt;meta http-equiv=“Content-type” content=“text/html; </a:t>
            </a:r>
            <a:r>
              <a:rPr lang="en-US" altLang="ko-KR" sz="1600" dirty="0" err="1" smtClean="0">
                <a:latin typeface="Lucida Console" pitchFamily="49" charset="0"/>
              </a:rPr>
              <a:t>charset</a:t>
            </a:r>
            <a:r>
              <a:rPr lang="en-US" altLang="ko-KR" sz="1600" dirty="0" smtClean="0">
                <a:latin typeface="Lucida Console" pitchFamily="49" charset="0"/>
              </a:rPr>
              <a:t>=UTF-8” /&gt;</a:t>
            </a:r>
          </a:p>
          <a:p>
            <a:pPr lvl="1"/>
            <a:r>
              <a:rPr lang="en-US" altLang="ko-KR" sz="1600" dirty="0" smtClean="0">
                <a:latin typeface="Lucida Console" pitchFamily="49" charset="0"/>
              </a:rPr>
              <a:t>&lt;meta </a:t>
            </a:r>
            <a:r>
              <a:rPr lang="en-US" altLang="ko-KR" sz="1600" dirty="0" err="1" smtClean="0">
                <a:latin typeface="Lucida Console" pitchFamily="49" charset="0"/>
              </a:rPr>
              <a:t>charset</a:t>
            </a:r>
            <a:r>
              <a:rPr lang="en-US" altLang="ko-KR" sz="1600" dirty="0" smtClean="0">
                <a:latin typeface="Lucida Console" pitchFamily="49" charset="0"/>
              </a:rPr>
              <a:t>=“UTF-8” /&gt;</a:t>
            </a:r>
          </a:p>
          <a:p>
            <a:pPr lvl="1"/>
            <a:r>
              <a:rPr lang="ko-KR" altLang="en-US" sz="1600" dirty="0" err="1" smtClean="0">
                <a:latin typeface="Lucida Console" pitchFamily="49" charset="0"/>
              </a:rPr>
              <a:t>둘다</a:t>
            </a:r>
            <a:r>
              <a:rPr lang="ko-KR" altLang="en-US" sz="1600" dirty="0" smtClean="0">
                <a:latin typeface="Lucida Console" pitchFamily="49" charset="0"/>
              </a:rPr>
              <a:t> 지원</a:t>
            </a:r>
            <a:endParaRPr lang="en-US" altLang="ko-KR" sz="1600" dirty="0" smtClean="0">
              <a:latin typeface="Lucida Console" pitchFamily="49" charset="0"/>
            </a:endParaRPr>
          </a:p>
          <a:p>
            <a:pPr lvl="1">
              <a:buNone/>
            </a:pPr>
            <a:endParaRPr lang="en-US" altLang="ko-KR" sz="1600" dirty="0" smtClean="0">
              <a:latin typeface="Lucida Console" pitchFamily="49" charset="0"/>
            </a:endParaRPr>
          </a:p>
          <a:p>
            <a:r>
              <a:rPr lang="en-US" altLang="ko-KR" sz="1600" dirty="0" smtClean="0">
                <a:latin typeface="Lucida Console" pitchFamily="49" charset="0"/>
              </a:rPr>
              <a:t>HTML5 </a:t>
            </a:r>
            <a:r>
              <a:rPr lang="ko-KR" altLang="en-US" sz="1600" dirty="0" smtClean="0">
                <a:latin typeface="Lucida Console" pitchFamily="49" charset="0"/>
              </a:rPr>
              <a:t>문자 </a:t>
            </a:r>
            <a:r>
              <a:rPr lang="ko-KR" altLang="en-US" sz="1600" dirty="0" err="1" smtClean="0">
                <a:latin typeface="Lucida Console" pitchFamily="49" charset="0"/>
              </a:rPr>
              <a:t>인코딩은</a:t>
            </a:r>
            <a:r>
              <a:rPr lang="ko-KR" altLang="en-US" sz="1600" dirty="0" smtClean="0">
                <a:latin typeface="Lucida Console" pitchFamily="49" charset="0"/>
              </a:rPr>
              <a:t> </a:t>
            </a:r>
            <a:r>
              <a:rPr lang="en-US" altLang="ko-KR" sz="1600" dirty="0" smtClean="0">
                <a:latin typeface="Lucida Console" pitchFamily="49" charset="0"/>
              </a:rPr>
              <a:t>UTF-8</a:t>
            </a:r>
            <a:r>
              <a:rPr lang="ko-KR" altLang="en-US" sz="1600" dirty="0" smtClean="0">
                <a:latin typeface="Lucida Console" pitchFamily="49" charset="0"/>
              </a:rPr>
              <a:t>을 추천</a:t>
            </a:r>
            <a:endParaRPr lang="en-US" altLang="ko-KR" sz="1600" dirty="0" smtClean="0">
              <a:latin typeface="Lucida Console" pitchFamily="49" charset="0"/>
            </a:endParaRPr>
          </a:p>
          <a:p>
            <a:pPr lvl="1"/>
            <a:r>
              <a:rPr lang="ko-KR" altLang="en-US" sz="1600" dirty="0" smtClean="0">
                <a:latin typeface="Lucida Console" pitchFamily="49" charset="0"/>
              </a:rPr>
              <a:t>이외 </a:t>
            </a:r>
            <a:r>
              <a:rPr lang="ko-KR" altLang="en-US" sz="1600" dirty="0" err="1" smtClean="0">
                <a:latin typeface="Lucida Console" pitchFamily="49" charset="0"/>
              </a:rPr>
              <a:t>인코딩</a:t>
            </a:r>
            <a:r>
              <a:rPr lang="ko-KR" altLang="en-US" sz="1600" dirty="0" smtClean="0">
                <a:latin typeface="Lucida Console" pitchFamily="49" charset="0"/>
              </a:rPr>
              <a:t> 사용하면 </a:t>
            </a:r>
            <a:r>
              <a:rPr lang="en-US" altLang="ko-KR" sz="1600" dirty="0" smtClean="0">
                <a:latin typeface="Lucida Console" pitchFamily="49" charset="0"/>
              </a:rPr>
              <a:t>URL </a:t>
            </a:r>
            <a:r>
              <a:rPr lang="ko-KR" altLang="en-US" sz="1600" dirty="0" err="1" smtClean="0">
                <a:latin typeface="Lucida Console" pitchFamily="49" charset="0"/>
              </a:rPr>
              <a:t>인코딩</a:t>
            </a:r>
            <a:r>
              <a:rPr lang="en-US" altLang="ko-KR" sz="1600" dirty="0" smtClean="0">
                <a:latin typeface="Lucida Console" pitchFamily="49" charset="0"/>
              </a:rPr>
              <a:t>, </a:t>
            </a:r>
            <a:r>
              <a:rPr lang="ko-KR" altLang="en-US" sz="1600" dirty="0" smtClean="0">
                <a:latin typeface="Lucida Console" pitchFamily="49" charset="0"/>
              </a:rPr>
              <a:t>폼의 처리시 예기치 못한 결과를 가져올 가능성이 있음</a:t>
            </a:r>
            <a:endParaRPr lang="en-US" altLang="ko-KR" sz="1600" dirty="0" smtClean="0">
              <a:latin typeface="Lucida Console" pitchFamily="49" charset="0"/>
            </a:endParaRPr>
          </a:p>
          <a:p>
            <a:endParaRPr lang="ko-KR" altLang="en-US" sz="1600" dirty="0">
              <a:latin typeface="Lucida Console" pitchFamily="49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HTML5 </a:t>
            </a:r>
            <a:r>
              <a:rPr lang="ko-KR" altLang="en-US" dirty="0" smtClean="0"/>
              <a:t>문자 </a:t>
            </a:r>
            <a:r>
              <a:rPr lang="ko-KR" altLang="en-US" dirty="0" err="1" smtClean="0"/>
              <a:t>인코딩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15FA4-1661-48A2-9A8B-A0691DA569A4}" type="slidenum">
              <a:rPr lang="ko-KR" altLang="en-US" smtClean="0"/>
              <a:pPr/>
              <a:t>14</a:t>
            </a:fld>
            <a:endParaRPr lang="ko-KR" altLang="en-US"/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000660"/>
          </a:xfrm>
        </p:spPr>
        <p:txBody>
          <a:bodyPr/>
          <a:lstStyle/>
          <a:p>
            <a:r>
              <a:rPr lang="ko-KR" altLang="en-US" sz="1600" dirty="0" smtClean="0">
                <a:latin typeface="Lucida Console" pitchFamily="49" charset="0"/>
              </a:rPr>
              <a:t>문자 </a:t>
            </a:r>
            <a:r>
              <a:rPr lang="ko-KR" altLang="en-US" sz="1600" dirty="0" err="1" smtClean="0">
                <a:latin typeface="Lucida Console" pitchFamily="49" charset="0"/>
              </a:rPr>
              <a:t>인코딩</a:t>
            </a:r>
            <a:r>
              <a:rPr lang="ko-KR" altLang="en-US" sz="1600" dirty="0" smtClean="0">
                <a:latin typeface="Lucida Console" pitchFamily="49" charset="0"/>
              </a:rPr>
              <a:t> 지정 시 유의점</a:t>
            </a:r>
            <a:endParaRPr lang="en-US" altLang="ko-KR" sz="1600" dirty="0" smtClean="0">
              <a:latin typeface="Lucida Console" pitchFamily="49" charset="0"/>
            </a:endParaRPr>
          </a:p>
          <a:p>
            <a:pPr lvl="1"/>
            <a:r>
              <a:rPr lang="ko-KR" altLang="en-US" sz="1600" dirty="0" smtClean="0">
                <a:latin typeface="Lucida Console" pitchFamily="49" charset="0"/>
              </a:rPr>
              <a:t>파일 시작부터 </a:t>
            </a:r>
            <a:r>
              <a:rPr lang="en-US" altLang="ko-KR" sz="1600" dirty="0" smtClean="0">
                <a:latin typeface="Lucida Console" pitchFamily="49" charset="0"/>
              </a:rPr>
              <a:t>512byte </a:t>
            </a:r>
            <a:r>
              <a:rPr lang="ko-KR" altLang="en-US" sz="1600" dirty="0" smtClean="0">
                <a:latin typeface="Lucida Console" pitchFamily="49" charset="0"/>
              </a:rPr>
              <a:t>내에 지정</a:t>
            </a:r>
            <a:endParaRPr lang="en-US" altLang="ko-KR" sz="1600" dirty="0" smtClean="0">
              <a:latin typeface="Lucida Console" pitchFamily="49" charset="0"/>
            </a:endParaRPr>
          </a:p>
          <a:p>
            <a:pPr lvl="1"/>
            <a:r>
              <a:rPr lang="ko-KR" altLang="en-US" sz="1600" dirty="0" smtClean="0">
                <a:latin typeface="Lucida Console" pitchFamily="49" charset="0"/>
              </a:rPr>
              <a:t>실제 문자 </a:t>
            </a:r>
            <a:r>
              <a:rPr lang="ko-KR" altLang="en-US" sz="1600" dirty="0" err="1" smtClean="0">
                <a:latin typeface="Lucida Console" pitchFamily="49" charset="0"/>
              </a:rPr>
              <a:t>인코딩과</a:t>
            </a:r>
            <a:r>
              <a:rPr lang="ko-KR" altLang="en-US" sz="1600" dirty="0" smtClean="0">
                <a:latin typeface="Lucida Console" pitchFamily="49" charset="0"/>
              </a:rPr>
              <a:t> </a:t>
            </a:r>
            <a:r>
              <a:rPr lang="en-US" altLang="ko-KR" sz="1600" dirty="0" smtClean="0">
                <a:latin typeface="Lucida Console" pitchFamily="49" charset="0"/>
              </a:rPr>
              <a:t>meta</a:t>
            </a:r>
            <a:r>
              <a:rPr lang="ko-KR" altLang="en-US" sz="1600" dirty="0" smtClean="0">
                <a:latin typeface="Lucida Console" pitchFamily="49" charset="0"/>
              </a:rPr>
              <a:t>요소의 </a:t>
            </a:r>
            <a:r>
              <a:rPr lang="en-US" altLang="ko-KR" sz="1600" dirty="0" err="1" smtClean="0">
                <a:latin typeface="Lucida Console" pitchFamily="49" charset="0"/>
              </a:rPr>
              <a:t>charset</a:t>
            </a:r>
            <a:r>
              <a:rPr lang="en-US" altLang="ko-KR" sz="1600" dirty="0" smtClean="0">
                <a:latin typeface="Lucida Console" pitchFamily="49" charset="0"/>
              </a:rPr>
              <a:t> </a:t>
            </a:r>
            <a:r>
              <a:rPr lang="ko-KR" altLang="en-US" sz="1600" dirty="0" smtClean="0">
                <a:latin typeface="Lucida Console" pitchFamily="49" charset="0"/>
              </a:rPr>
              <a:t>속성에 지정한 </a:t>
            </a:r>
            <a:r>
              <a:rPr lang="ko-KR" altLang="en-US" sz="1600" dirty="0" err="1" smtClean="0">
                <a:latin typeface="Lucida Console" pitchFamily="49" charset="0"/>
              </a:rPr>
              <a:t>인코딩</a:t>
            </a:r>
            <a:r>
              <a:rPr lang="ko-KR" altLang="en-US" sz="1600" dirty="0" smtClean="0">
                <a:latin typeface="Lucida Console" pitchFamily="49" charset="0"/>
              </a:rPr>
              <a:t> 명칭이 일치해야 함</a:t>
            </a:r>
            <a:endParaRPr lang="en-US" altLang="ko-KR" sz="1600" dirty="0" smtClean="0">
              <a:latin typeface="Lucida Console" pitchFamily="49" charset="0"/>
            </a:endParaRPr>
          </a:p>
          <a:p>
            <a:pPr lvl="1"/>
            <a:r>
              <a:rPr lang="ko-KR" altLang="en-US" sz="1600" dirty="0" smtClean="0">
                <a:latin typeface="Lucida Console" pitchFamily="49" charset="0"/>
              </a:rPr>
              <a:t>규정된 </a:t>
            </a:r>
            <a:r>
              <a:rPr lang="ko-KR" altLang="en-US" sz="1600" dirty="0" err="1" smtClean="0">
                <a:latin typeface="Lucida Console" pitchFamily="49" charset="0"/>
              </a:rPr>
              <a:t>인코딩</a:t>
            </a:r>
            <a:r>
              <a:rPr lang="ko-KR" altLang="en-US" sz="1600" dirty="0" smtClean="0">
                <a:latin typeface="Lucida Console" pitchFamily="49" charset="0"/>
              </a:rPr>
              <a:t> 명칭을 사용하여 지정할 것</a:t>
            </a:r>
            <a:endParaRPr lang="en-US" altLang="ko-KR" sz="1600" dirty="0" smtClean="0">
              <a:latin typeface="Lucida Console" pitchFamily="49" charset="0"/>
            </a:endParaRPr>
          </a:p>
          <a:p>
            <a:pPr lvl="1"/>
            <a:r>
              <a:rPr lang="ko-KR" altLang="en-US" sz="1600" dirty="0" err="1" smtClean="0">
                <a:latin typeface="Lucida Console" pitchFamily="49" charset="0"/>
              </a:rPr>
              <a:t>인코딩</a:t>
            </a:r>
            <a:r>
              <a:rPr lang="ko-KR" altLang="en-US" sz="1600" dirty="0" smtClean="0">
                <a:latin typeface="Lucida Console" pitchFamily="49" charset="0"/>
              </a:rPr>
              <a:t> 지정 </a:t>
            </a:r>
            <a:r>
              <a:rPr lang="en-US" altLang="ko-KR" sz="1600" dirty="0" smtClean="0">
                <a:latin typeface="Lucida Console" pitchFamily="49" charset="0"/>
              </a:rPr>
              <a:t>meta </a:t>
            </a:r>
            <a:r>
              <a:rPr lang="ko-KR" altLang="en-US" sz="1600" dirty="0" smtClean="0">
                <a:latin typeface="Lucida Console" pitchFamily="49" charset="0"/>
              </a:rPr>
              <a:t>요소는 하나만 기술할 것</a:t>
            </a:r>
            <a:endParaRPr lang="en-US" altLang="ko-KR" sz="1600" dirty="0" smtClean="0">
              <a:latin typeface="Lucida Console" pitchFamily="49" charset="0"/>
            </a:endParaRPr>
          </a:p>
          <a:p>
            <a:pPr lvl="1"/>
            <a:endParaRPr lang="en-US" altLang="ko-KR" sz="1600" dirty="0" smtClean="0">
              <a:latin typeface="Lucida Console" pitchFamily="49" charset="0"/>
            </a:endParaRPr>
          </a:p>
          <a:p>
            <a:r>
              <a:rPr lang="en-US" altLang="ko-KR" sz="1600" dirty="0" smtClean="0">
                <a:latin typeface="Lucida Console" pitchFamily="49" charset="0"/>
              </a:rPr>
              <a:t>XML</a:t>
            </a:r>
            <a:r>
              <a:rPr lang="ko-KR" altLang="en-US" sz="1600" dirty="0" smtClean="0">
                <a:latin typeface="Lucida Console" pitchFamily="49" charset="0"/>
              </a:rPr>
              <a:t> 사용시 주의점</a:t>
            </a:r>
            <a:endParaRPr lang="en-US" altLang="ko-KR" sz="1600" dirty="0" smtClean="0">
              <a:latin typeface="Lucida Console" pitchFamily="49" charset="0"/>
            </a:endParaRPr>
          </a:p>
          <a:p>
            <a:pPr lvl="1"/>
            <a:r>
              <a:rPr lang="ko-KR" altLang="en-US" sz="1600" dirty="0" smtClean="0">
                <a:latin typeface="Lucida Console" pitchFamily="49" charset="0"/>
              </a:rPr>
              <a:t>이 경우 </a:t>
            </a:r>
            <a:r>
              <a:rPr lang="en-US" altLang="ko-KR" sz="1600" dirty="0" smtClean="0">
                <a:latin typeface="Lucida Console" pitchFamily="49" charset="0"/>
              </a:rPr>
              <a:t>meta </a:t>
            </a:r>
            <a:r>
              <a:rPr lang="ko-KR" altLang="en-US" sz="1600" dirty="0" smtClean="0">
                <a:latin typeface="Lucida Console" pitchFamily="49" charset="0"/>
              </a:rPr>
              <a:t>요소가 효과가 없음</a:t>
            </a:r>
            <a:endParaRPr lang="en-US" altLang="ko-KR" sz="1600" dirty="0" smtClean="0">
              <a:latin typeface="Lucida Console" pitchFamily="49" charset="0"/>
            </a:endParaRPr>
          </a:p>
          <a:p>
            <a:pPr lvl="1"/>
            <a:r>
              <a:rPr lang="ko-KR" altLang="en-US" sz="1600" dirty="0" smtClean="0">
                <a:latin typeface="Lucida Console" pitchFamily="49" charset="0"/>
              </a:rPr>
              <a:t>일반적인 </a:t>
            </a:r>
            <a:r>
              <a:rPr lang="en-US" altLang="ko-KR" sz="1600" dirty="0" smtClean="0">
                <a:latin typeface="Lucida Console" pitchFamily="49" charset="0"/>
              </a:rPr>
              <a:t>xml</a:t>
            </a:r>
            <a:r>
              <a:rPr lang="ko-KR" altLang="en-US" sz="1600" dirty="0" smtClean="0">
                <a:latin typeface="Lucida Console" pitchFamily="49" charset="0"/>
              </a:rPr>
              <a:t>을 선언할 때 인코딩 선언</a:t>
            </a:r>
            <a:endParaRPr lang="en-US" altLang="ko-KR" sz="1600" dirty="0" smtClean="0">
              <a:latin typeface="Lucida Console" pitchFamily="49" charset="0"/>
            </a:endParaRPr>
          </a:p>
          <a:p>
            <a:pPr lvl="1"/>
            <a:r>
              <a:rPr lang="en-US" altLang="ko-KR" sz="1600" dirty="0" smtClean="0">
                <a:latin typeface="Lucida Console" pitchFamily="49" charset="0"/>
              </a:rPr>
              <a:t>&lt;?xml version=“1.0” encoding=“UTF-8”&gt;</a:t>
            </a:r>
          </a:p>
          <a:p>
            <a:endParaRPr lang="ko-KR" altLang="en-US" sz="1600" dirty="0">
              <a:latin typeface="Lucida Console" pitchFamily="49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HTML </a:t>
            </a:r>
            <a:r>
              <a:rPr lang="ko-KR" altLang="en-US" dirty="0" smtClean="0"/>
              <a:t>구문 검증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15FA4-1661-48A2-9A8B-A0691DA569A4}" type="slidenum">
              <a:rPr lang="ko-KR" altLang="en-US" smtClean="0"/>
              <a:pPr/>
              <a:t>15</a:t>
            </a:fld>
            <a:endParaRPr lang="ko-KR" altLang="en-US"/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000660"/>
          </a:xfrm>
        </p:spPr>
        <p:txBody>
          <a:bodyPr/>
          <a:lstStyle/>
          <a:p>
            <a:r>
              <a:rPr lang="en-US" altLang="ko-KR" sz="1600" dirty="0" smtClean="0">
                <a:latin typeface="Lucida Console" pitchFamily="49" charset="0"/>
              </a:rPr>
              <a:t>HTML5</a:t>
            </a:r>
            <a:r>
              <a:rPr lang="ko-KR" altLang="en-US" sz="1600" dirty="0" smtClean="0">
                <a:latin typeface="Lucida Console" pitchFamily="49" charset="0"/>
              </a:rPr>
              <a:t>는 아직 책정 중인 사양으로 어떤 검증기도 실험적인 단계이므로 작성 시 참고는 할 수 있으나 타당성을 증명할 수 있는 것은 아니니 주의하여야 함</a:t>
            </a:r>
            <a:r>
              <a:rPr lang="en-US" altLang="ko-KR" sz="1600" dirty="0" smtClean="0">
                <a:latin typeface="Lucida Console" pitchFamily="49" charset="0"/>
              </a:rPr>
              <a:t>.</a:t>
            </a:r>
          </a:p>
          <a:p>
            <a:endParaRPr lang="en-US" altLang="ko-KR" sz="1600" dirty="0" smtClean="0">
              <a:latin typeface="Lucida Console" pitchFamily="49" charset="0"/>
            </a:endParaRPr>
          </a:p>
          <a:p>
            <a:endParaRPr lang="en-US" altLang="ko-KR" sz="1600" dirty="0" smtClean="0">
              <a:latin typeface="Lucida Console" pitchFamily="49" charset="0"/>
            </a:endParaRPr>
          </a:p>
          <a:p>
            <a:r>
              <a:rPr lang="en-US" altLang="ko-KR" sz="1600" dirty="0" smtClean="0">
                <a:latin typeface="Lucida Console" pitchFamily="49" charset="0"/>
                <a:hlinkClick r:id="rId2"/>
              </a:rPr>
              <a:t>http://validator.w3.org</a:t>
            </a:r>
            <a:endParaRPr lang="en-US" altLang="ko-KR" sz="1600" dirty="0" smtClean="0">
              <a:latin typeface="Lucida Console" pitchFamily="49" charset="0"/>
            </a:endParaRPr>
          </a:p>
          <a:p>
            <a:endParaRPr lang="en-US" altLang="ko-KR" sz="1600" dirty="0" smtClean="0">
              <a:latin typeface="Lucida Console" pitchFamily="49" charset="0"/>
            </a:endParaRPr>
          </a:p>
          <a:p>
            <a:r>
              <a:rPr lang="en-US" altLang="ko-KR" sz="1600" dirty="0" smtClean="0">
                <a:latin typeface="Lucida Console" pitchFamily="49" charset="0"/>
                <a:hlinkClick r:id="rId3"/>
              </a:rPr>
              <a:t>http://html5.validator.nu</a:t>
            </a:r>
            <a:endParaRPr lang="en-US" altLang="ko-KR" sz="1600" dirty="0" smtClean="0">
              <a:latin typeface="Lucida Console" pitchFamily="49" charset="0"/>
            </a:endParaRPr>
          </a:p>
          <a:p>
            <a:endParaRPr lang="ko-KR" altLang="en-US" sz="1600" dirty="0">
              <a:latin typeface="Lucida Console" pitchFamily="49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Web Form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15FA4-1661-48A2-9A8B-A0691DA569A4}" type="slidenum">
              <a:rPr lang="ko-KR" altLang="en-US" smtClean="0"/>
              <a:pPr/>
              <a:t>16</a:t>
            </a:fld>
            <a:endParaRPr lang="ko-KR" altLang="en-US"/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000660"/>
          </a:xfrm>
        </p:spPr>
        <p:txBody>
          <a:bodyPr/>
          <a:lstStyle/>
          <a:p>
            <a:r>
              <a:rPr lang="en-US" altLang="ko-KR" sz="1600" dirty="0" smtClean="0">
                <a:latin typeface="Lucida Console" pitchFamily="49" charset="0"/>
              </a:rPr>
              <a:t>Web Form</a:t>
            </a:r>
          </a:p>
          <a:p>
            <a:pPr lvl="1"/>
            <a:r>
              <a:rPr lang="en-US" altLang="ko-KR" sz="1600" dirty="0" smtClean="0">
                <a:latin typeface="Lucida Console" pitchFamily="49" charset="0"/>
              </a:rPr>
              <a:t>HTML</a:t>
            </a:r>
            <a:r>
              <a:rPr lang="ko-KR" altLang="en-US" sz="1600" dirty="0" smtClean="0">
                <a:latin typeface="Lucida Console" pitchFamily="49" charset="0"/>
              </a:rPr>
              <a:t>문서에서 사용자 입력을 위해 제공되는 양식 태그</a:t>
            </a:r>
            <a:r>
              <a:rPr lang="en-US" altLang="ko-KR" sz="1600" dirty="0" smtClean="0">
                <a:latin typeface="Lucida Console" pitchFamily="49" charset="0"/>
              </a:rPr>
              <a:t>(Form Tag)</a:t>
            </a:r>
          </a:p>
          <a:p>
            <a:r>
              <a:rPr lang="en-US" altLang="ko-KR" sz="1600" dirty="0" smtClean="0">
                <a:latin typeface="Lucida Console" pitchFamily="49" charset="0"/>
              </a:rPr>
              <a:t>Web Form 1.0</a:t>
            </a:r>
          </a:p>
          <a:p>
            <a:pPr lvl="1"/>
            <a:r>
              <a:rPr lang="ko-KR" altLang="en-US" sz="1600" dirty="0" smtClean="0">
                <a:latin typeface="Lucida Console" pitchFamily="49" charset="0"/>
              </a:rPr>
              <a:t>지금까지 사용되던 </a:t>
            </a:r>
            <a:r>
              <a:rPr lang="en-US" altLang="ko-KR" sz="1600" dirty="0" smtClean="0">
                <a:latin typeface="Lucida Console" pitchFamily="49" charset="0"/>
              </a:rPr>
              <a:t>Web Form</a:t>
            </a:r>
          </a:p>
          <a:p>
            <a:pPr lvl="1"/>
            <a:r>
              <a:rPr lang="en-US" altLang="ko-KR" sz="1600" dirty="0" smtClean="0">
                <a:latin typeface="Lucida Console" pitchFamily="49" charset="0"/>
              </a:rPr>
              <a:t>input </a:t>
            </a:r>
            <a:r>
              <a:rPr lang="ko-KR" altLang="en-US" sz="1600" dirty="0" smtClean="0">
                <a:latin typeface="Lucida Console" pitchFamily="49" charset="0"/>
              </a:rPr>
              <a:t>박스</a:t>
            </a:r>
            <a:r>
              <a:rPr lang="en-US" altLang="ko-KR" sz="1600" dirty="0" smtClean="0">
                <a:latin typeface="Lucida Console" pitchFamily="49" charset="0"/>
              </a:rPr>
              <a:t>, select </a:t>
            </a:r>
            <a:r>
              <a:rPr lang="ko-KR" altLang="en-US" sz="1600" dirty="0" smtClean="0">
                <a:latin typeface="Lucida Console" pitchFamily="49" charset="0"/>
              </a:rPr>
              <a:t>박스</a:t>
            </a:r>
            <a:r>
              <a:rPr lang="en-US" altLang="ko-KR" sz="1600" dirty="0" smtClean="0">
                <a:latin typeface="Lucida Console" pitchFamily="49" charset="0"/>
              </a:rPr>
              <a:t>, button, checkbox, radio</a:t>
            </a:r>
            <a:r>
              <a:rPr lang="ko-KR" altLang="en-US" sz="1600" dirty="0" smtClean="0">
                <a:latin typeface="Lucida Console" pitchFamily="49" charset="0"/>
              </a:rPr>
              <a:t>버튼 정도만 제공</a:t>
            </a:r>
            <a:endParaRPr lang="en-US" altLang="ko-KR" sz="1600" dirty="0" smtClean="0">
              <a:latin typeface="Lucida Console" pitchFamily="49" charset="0"/>
            </a:endParaRPr>
          </a:p>
          <a:p>
            <a:r>
              <a:rPr lang="en-US" altLang="ko-KR" sz="1600" dirty="0" smtClean="0">
                <a:latin typeface="Lucida Console" pitchFamily="49" charset="0"/>
              </a:rPr>
              <a:t>Web Form 2.0</a:t>
            </a:r>
          </a:p>
          <a:p>
            <a:pPr lvl="1"/>
            <a:r>
              <a:rPr lang="en-US" altLang="ko-KR" sz="1600" dirty="0" smtClean="0">
                <a:latin typeface="Lucida Console" pitchFamily="49" charset="0"/>
              </a:rPr>
              <a:t>HTML5</a:t>
            </a:r>
            <a:r>
              <a:rPr lang="ko-KR" altLang="en-US" sz="1600" dirty="0" smtClean="0">
                <a:latin typeface="Lucida Console" pitchFamily="49" charset="0"/>
              </a:rPr>
              <a:t>부터 제공하는 향상된 </a:t>
            </a:r>
            <a:r>
              <a:rPr lang="en-US" altLang="ko-KR" sz="1600" dirty="0" smtClean="0">
                <a:latin typeface="Lucida Console" pitchFamily="49" charset="0"/>
              </a:rPr>
              <a:t>Web Form</a:t>
            </a:r>
          </a:p>
          <a:p>
            <a:pPr lvl="1"/>
            <a:r>
              <a:rPr lang="ko-KR" altLang="en-US" sz="1600" dirty="0" smtClean="0">
                <a:latin typeface="Lucida Console" pitchFamily="49" charset="0"/>
              </a:rPr>
              <a:t>추가된 </a:t>
            </a:r>
            <a:r>
              <a:rPr lang="en-US" altLang="ko-KR" sz="1600" dirty="0" smtClean="0">
                <a:latin typeface="Lucida Console" pitchFamily="49" charset="0"/>
              </a:rPr>
              <a:t>input </a:t>
            </a:r>
            <a:r>
              <a:rPr lang="ko-KR" altLang="en-US" sz="1600" dirty="0" smtClean="0">
                <a:latin typeface="Lucida Console" pitchFamily="49" charset="0"/>
              </a:rPr>
              <a:t>타입 </a:t>
            </a:r>
            <a:r>
              <a:rPr lang="en-US" altLang="ko-KR" sz="1600" dirty="0" smtClean="0">
                <a:latin typeface="Lucida Console" pitchFamily="49" charset="0"/>
              </a:rPr>
              <a:t>: Date Pickers(date, month, week, time), range, number, search, </a:t>
            </a:r>
            <a:r>
              <a:rPr lang="en-US" altLang="ko-KR" sz="1600" dirty="0" err="1" smtClean="0">
                <a:latin typeface="Lucida Console" pitchFamily="49" charset="0"/>
              </a:rPr>
              <a:t>url</a:t>
            </a:r>
            <a:r>
              <a:rPr lang="en-US" altLang="ko-KR" sz="1600" dirty="0" smtClean="0">
                <a:latin typeface="Lucida Console" pitchFamily="49" charset="0"/>
              </a:rPr>
              <a:t>, email, color</a:t>
            </a:r>
          </a:p>
          <a:p>
            <a:pPr lvl="2"/>
            <a:r>
              <a:rPr lang="en-US" altLang="ko-KR" sz="1600" dirty="0" smtClean="0">
                <a:latin typeface="Lucida Console" pitchFamily="49" charset="0"/>
                <a:hlinkClick r:id="rId2"/>
              </a:rPr>
              <a:t>http://www.w3schools.com/html5/html5_form_input_types.asp</a:t>
            </a:r>
            <a:endParaRPr lang="en-US" altLang="ko-KR" sz="1600" dirty="0" smtClean="0">
              <a:latin typeface="Lucida Console" pitchFamily="49" charset="0"/>
            </a:endParaRPr>
          </a:p>
          <a:p>
            <a:pPr lvl="1"/>
            <a:r>
              <a:rPr lang="ko-KR" altLang="en-US" sz="1600" dirty="0" smtClean="0">
                <a:latin typeface="Lucida Console" pitchFamily="49" charset="0"/>
              </a:rPr>
              <a:t>추가된 </a:t>
            </a:r>
            <a:r>
              <a:rPr lang="en-US" altLang="ko-KR" sz="1600" dirty="0" smtClean="0">
                <a:latin typeface="Lucida Console" pitchFamily="49" charset="0"/>
              </a:rPr>
              <a:t>Form </a:t>
            </a:r>
            <a:r>
              <a:rPr lang="ko-KR" altLang="en-US" sz="1600" dirty="0" smtClean="0">
                <a:latin typeface="Lucida Console" pitchFamily="49" charset="0"/>
              </a:rPr>
              <a:t>속성 </a:t>
            </a:r>
            <a:r>
              <a:rPr lang="en-US" altLang="ko-KR" sz="1600" dirty="0" smtClean="0">
                <a:latin typeface="Lucida Console" pitchFamily="49" charset="0"/>
              </a:rPr>
              <a:t>: </a:t>
            </a:r>
            <a:r>
              <a:rPr lang="ko-KR" altLang="en-US" sz="1600" dirty="0" smtClean="0">
                <a:latin typeface="Lucida Console" pitchFamily="49" charset="0"/>
              </a:rPr>
              <a:t>입력 보조 수단</a:t>
            </a:r>
            <a:r>
              <a:rPr lang="en-US" altLang="ko-KR" sz="1600" dirty="0" smtClean="0">
                <a:latin typeface="Lucida Console" pitchFamily="49" charset="0"/>
              </a:rPr>
              <a:t>(autofocus, placeholder, required), </a:t>
            </a:r>
            <a:r>
              <a:rPr lang="ko-KR" altLang="en-US" sz="1600" dirty="0" smtClean="0">
                <a:latin typeface="Lucida Console" pitchFamily="49" charset="0"/>
              </a:rPr>
              <a:t>파일 선택 양식의 개선</a:t>
            </a:r>
            <a:r>
              <a:rPr lang="en-US" altLang="ko-KR" sz="1600" dirty="0" smtClean="0">
                <a:latin typeface="Lucida Console" pitchFamily="49" charset="0"/>
              </a:rPr>
              <a:t>(multiple, accept), </a:t>
            </a:r>
            <a:r>
              <a:rPr lang="ko-KR" altLang="en-US" sz="1600" dirty="0" smtClean="0">
                <a:latin typeface="Lucida Console" pitchFamily="49" charset="0"/>
              </a:rPr>
              <a:t>패턴 지정</a:t>
            </a:r>
            <a:r>
              <a:rPr lang="en-US" altLang="ko-KR" sz="1600" dirty="0" smtClean="0">
                <a:latin typeface="Lucida Console" pitchFamily="49" charset="0"/>
              </a:rPr>
              <a:t>(pattern) </a:t>
            </a:r>
            <a:r>
              <a:rPr lang="ko-KR" altLang="en-US" sz="1600" dirty="0" smtClean="0">
                <a:latin typeface="Lucida Console" pitchFamily="49" charset="0"/>
              </a:rPr>
              <a:t>등</a:t>
            </a:r>
            <a:endParaRPr lang="en-US" altLang="ko-KR" sz="1600" dirty="0" smtClean="0">
              <a:latin typeface="Lucida Console" pitchFamily="49" charset="0"/>
            </a:endParaRPr>
          </a:p>
          <a:p>
            <a:pPr lvl="2"/>
            <a:r>
              <a:rPr lang="en-US" altLang="ko-KR" sz="1600" dirty="0" smtClean="0">
                <a:latin typeface="Lucida Console" pitchFamily="49" charset="0"/>
                <a:hlinkClick r:id="rId3"/>
              </a:rPr>
              <a:t>http://www.w3schools.com/html5/html5_form_attributes.asp</a:t>
            </a:r>
            <a:endParaRPr lang="en-US" altLang="ko-KR" sz="1600" dirty="0" smtClean="0">
              <a:latin typeface="Lucida Console" pitchFamily="49" charset="0"/>
            </a:endParaRPr>
          </a:p>
          <a:p>
            <a:pPr lvl="1"/>
            <a:r>
              <a:rPr lang="ko-KR" altLang="en-US" sz="1600" dirty="0" smtClean="0">
                <a:latin typeface="Lucida Console" pitchFamily="49" charset="0"/>
              </a:rPr>
              <a:t>추가된 </a:t>
            </a:r>
            <a:r>
              <a:rPr lang="en-US" altLang="ko-KR" sz="1600" dirty="0" smtClean="0">
                <a:latin typeface="Lucida Console" pitchFamily="49" charset="0"/>
              </a:rPr>
              <a:t>Form </a:t>
            </a:r>
            <a:r>
              <a:rPr lang="ko-KR" altLang="en-US" sz="1600" dirty="0" smtClean="0">
                <a:latin typeface="Lucida Console" pitchFamily="49" charset="0"/>
              </a:rPr>
              <a:t>요소 </a:t>
            </a:r>
            <a:r>
              <a:rPr lang="en-US" altLang="ko-KR" sz="1600" dirty="0" smtClean="0">
                <a:latin typeface="Lucida Console" pitchFamily="49" charset="0"/>
              </a:rPr>
              <a:t>: </a:t>
            </a:r>
            <a:r>
              <a:rPr lang="en-US" altLang="ko-KR" sz="1600" dirty="0" err="1" smtClean="0">
                <a:latin typeface="Lucida Console" pitchFamily="49" charset="0"/>
              </a:rPr>
              <a:t>datalist</a:t>
            </a:r>
            <a:r>
              <a:rPr lang="en-US" altLang="ko-KR" sz="1600" dirty="0" smtClean="0">
                <a:latin typeface="Lucida Console" pitchFamily="49" charset="0"/>
              </a:rPr>
              <a:t>, </a:t>
            </a:r>
            <a:r>
              <a:rPr lang="en-US" altLang="ko-KR" sz="1600" dirty="0" err="1" smtClean="0">
                <a:latin typeface="Lucida Console" pitchFamily="49" charset="0"/>
              </a:rPr>
              <a:t>keygen</a:t>
            </a:r>
            <a:r>
              <a:rPr lang="en-US" altLang="ko-KR" sz="1600" dirty="0" smtClean="0">
                <a:latin typeface="Lucida Console" pitchFamily="49" charset="0"/>
              </a:rPr>
              <a:t>, output</a:t>
            </a:r>
          </a:p>
          <a:p>
            <a:pPr lvl="2"/>
            <a:r>
              <a:rPr lang="en-US" altLang="ko-KR" sz="1600" dirty="0" smtClean="0">
                <a:latin typeface="Lucida Console" pitchFamily="49" charset="0"/>
                <a:hlinkClick r:id="rId4"/>
              </a:rPr>
              <a:t>http://www.w3schools.com/html5/html5_form_elements.asp</a:t>
            </a:r>
            <a:endParaRPr lang="en-US" altLang="ko-KR" sz="1600" dirty="0" smtClean="0">
              <a:latin typeface="Lucida Console" pitchFamily="49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Video/Audio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15FA4-1661-48A2-9A8B-A0691DA569A4}" type="slidenum">
              <a:rPr lang="ko-KR" altLang="en-US" smtClean="0"/>
              <a:pPr/>
              <a:t>17</a:t>
            </a:fld>
            <a:endParaRPr lang="ko-KR" altLang="en-US"/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000660"/>
          </a:xfrm>
        </p:spPr>
        <p:txBody>
          <a:bodyPr/>
          <a:lstStyle/>
          <a:p>
            <a:r>
              <a:rPr lang="ko-KR" altLang="en-US" sz="1600" dirty="0" smtClean="0">
                <a:latin typeface="Lucida Console" pitchFamily="49" charset="0"/>
              </a:rPr>
              <a:t>기존 웹 기반 동영상 서비스</a:t>
            </a:r>
          </a:p>
          <a:p>
            <a:pPr lvl="1"/>
            <a:r>
              <a:rPr lang="ko-KR" altLang="en-US" sz="1600" dirty="0" smtClean="0">
                <a:latin typeface="Lucida Console" pitchFamily="49" charset="0"/>
              </a:rPr>
              <a:t>점차 표준을 기반으로 서비스하는 것으로 이동하고 있음</a:t>
            </a:r>
            <a:r>
              <a:rPr lang="en-US" altLang="ko-KR" sz="1600" dirty="0" smtClean="0">
                <a:latin typeface="Lucida Console" pitchFamily="49" charset="0"/>
              </a:rPr>
              <a:t>.</a:t>
            </a:r>
          </a:p>
          <a:p>
            <a:pPr lvl="1"/>
            <a:r>
              <a:rPr lang="ko-KR" altLang="en-US" sz="1600" dirty="0" smtClean="0">
                <a:latin typeface="Lucida Console" pitchFamily="49" charset="0"/>
              </a:rPr>
              <a:t>플래시는 브라우저 안에서 돌아가지만 브라우저와는 완전히 독립적인 방법임</a:t>
            </a:r>
            <a:r>
              <a:rPr lang="en-US" altLang="ko-KR" sz="1600" dirty="0" smtClean="0">
                <a:latin typeface="Lucida Console" pitchFamily="49" charset="0"/>
              </a:rPr>
              <a:t>.</a:t>
            </a:r>
          </a:p>
          <a:p>
            <a:pPr lvl="1"/>
            <a:r>
              <a:rPr lang="en-US" altLang="ko-KR" sz="1600" dirty="0" smtClean="0">
                <a:latin typeface="Lucida Console" pitchFamily="49" charset="0"/>
              </a:rPr>
              <a:t>HTML5</a:t>
            </a:r>
            <a:r>
              <a:rPr lang="ko-KR" altLang="en-US" sz="1600" dirty="0" smtClean="0">
                <a:latin typeface="Lucida Console" pitchFamily="49" charset="0"/>
              </a:rPr>
              <a:t>를 사용하는 것이 플래시보다 더 많은 기능을 제공할 수 있다</a:t>
            </a:r>
            <a:r>
              <a:rPr lang="en-US" altLang="ko-KR" sz="1600" dirty="0" smtClean="0">
                <a:latin typeface="Lucida Console" pitchFamily="49" charset="0"/>
              </a:rPr>
              <a:t>.</a:t>
            </a:r>
          </a:p>
          <a:p>
            <a:pPr lvl="1"/>
            <a:r>
              <a:rPr lang="ko-KR" altLang="en-US" sz="1600" dirty="0" smtClean="0">
                <a:latin typeface="Lucida Console" pitchFamily="49" charset="0"/>
              </a:rPr>
              <a:t>멀티 플랫폼을 지원하는데 문제가 있음</a:t>
            </a:r>
            <a:r>
              <a:rPr lang="en-US" altLang="ko-KR" sz="1600" dirty="0" smtClean="0">
                <a:latin typeface="Lucida Console" pitchFamily="49" charset="0"/>
              </a:rPr>
              <a:t>. </a:t>
            </a:r>
            <a:r>
              <a:rPr lang="ko-KR" altLang="en-US" sz="1600" dirty="0" smtClean="0">
                <a:latin typeface="Lucida Console" pitchFamily="49" charset="0"/>
              </a:rPr>
              <a:t>기존의 표준기술들과 융합이 어렵다</a:t>
            </a:r>
            <a:r>
              <a:rPr lang="en-US" altLang="ko-KR" sz="1600" dirty="0" smtClean="0">
                <a:latin typeface="Lucida Console" pitchFamily="49" charset="0"/>
              </a:rPr>
              <a:t>.(</a:t>
            </a:r>
            <a:r>
              <a:rPr lang="ko-KR" altLang="en-US" sz="1600" dirty="0" smtClean="0">
                <a:latin typeface="Lucida Console" pitchFamily="49" charset="0"/>
              </a:rPr>
              <a:t>기존 웹 기반 동영상 서비스의 한계점</a:t>
            </a:r>
            <a:r>
              <a:rPr lang="en-US" altLang="ko-KR" sz="1600" dirty="0" smtClean="0">
                <a:latin typeface="Lucida Console" pitchFamily="49" charset="0"/>
              </a:rPr>
              <a:t>)</a:t>
            </a:r>
          </a:p>
          <a:p>
            <a:pPr lvl="1"/>
            <a:endParaRPr lang="en-US" altLang="ko-KR" sz="1600" dirty="0" smtClean="0">
              <a:latin typeface="Lucida Console" pitchFamily="49" charset="0"/>
            </a:endParaRPr>
          </a:p>
          <a:p>
            <a:r>
              <a:rPr lang="en-US" altLang="ko-KR" sz="1600" dirty="0" smtClean="0">
                <a:latin typeface="Lucida Console" pitchFamily="49" charset="0"/>
              </a:rPr>
              <a:t>YouTube</a:t>
            </a:r>
            <a:r>
              <a:rPr lang="ko-KR" altLang="en-US" sz="1600" dirty="0" smtClean="0">
                <a:latin typeface="Lucida Console" pitchFamily="49" charset="0"/>
              </a:rPr>
              <a:t> </a:t>
            </a:r>
            <a:r>
              <a:rPr lang="en-US" altLang="ko-KR" sz="1600" dirty="0" smtClean="0">
                <a:latin typeface="Lucida Console" pitchFamily="49" charset="0"/>
              </a:rPr>
              <a:t>: </a:t>
            </a:r>
            <a:r>
              <a:rPr lang="en-US" altLang="ko-KR" sz="1600" dirty="0" smtClean="0">
                <a:latin typeface="Lucida Console" pitchFamily="49" charset="0"/>
                <a:hlinkClick r:id="rId2" tooltip="http://www.youtube.com/html5"/>
              </a:rPr>
              <a:t>http://www.youtube.com/html5</a:t>
            </a:r>
            <a:endParaRPr lang="en-US" altLang="ko-KR" sz="1600" dirty="0" smtClean="0">
              <a:latin typeface="Lucida Console" pitchFamily="49" charset="0"/>
            </a:endParaRPr>
          </a:p>
          <a:p>
            <a:endParaRPr lang="ko-KR" altLang="en-US" sz="1600" dirty="0" smtClean="0">
              <a:latin typeface="Lucida Console" pitchFamily="49" charset="0"/>
            </a:endParaRPr>
          </a:p>
          <a:p>
            <a:endParaRPr lang="en-US" altLang="ko-KR" sz="1600" dirty="0" smtClean="0">
              <a:latin typeface="Lucida Console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Video/Audio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15FA4-1661-48A2-9A8B-A0691DA569A4}" type="slidenum">
              <a:rPr lang="ko-KR" altLang="en-US" smtClean="0"/>
              <a:pPr/>
              <a:t>18</a:t>
            </a:fld>
            <a:endParaRPr lang="ko-KR" altLang="en-US"/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000660"/>
          </a:xfrm>
        </p:spPr>
        <p:txBody>
          <a:bodyPr/>
          <a:lstStyle/>
          <a:p>
            <a:r>
              <a:rPr lang="ko-KR" altLang="en-US" sz="1600" dirty="0" smtClean="0">
                <a:latin typeface="Lucida Console" pitchFamily="49" charset="0"/>
              </a:rPr>
              <a:t>기본 </a:t>
            </a:r>
            <a:r>
              <a:rPr lang="ko-KR" altLang="en-US" sz="1600" dirty="0" err="1" smtClean="0">
                <a:latin typeface="Lucida Console" pitchFamily="49" charset="0"/>
              </a:rPr>
              <a:t>마크업</a:t>
            </a:r>
            <a:r>
              <a:rPr lang="ko-KR" altLang="en-US" sz="1600" dirty="0" smtClean="0">
                <a:latin typeface="Lucida Console" pitchFamily="49" charset="0"/>
              </a:rPr>
              <a:t> </a:t>
            </a:r>
            <a:r>
              <a:rPr lang="en-US" altLang="ko-KR" sz="1600" dirty="0" smtClean="0">
                <a:latin typeface="Lucida Console" pitchFamily="49" charset="0"/>
              </a:rPr>
              <a:t>: Video/Audio</a:t>
            </a:r>
          </a:p>
          <a:p>
            <a:pPr lvl="1"/>
            <a:r>
              <a:rPr lang="en-US" altLang="ko-KR" sz="1600" dirty="0" smtClean="0">
                <a:latin typeface="Lucida Console" pitchFamily="49" charset="0"/>
              </a:rPr>
              <a:t>&lt;video width=“320” height=“240” controls poster=“load.jpg”&gt;</a:t>
            </a:r>
            <a:br>
              <a:rPr lang="en-US" altLang="ko-KR" sz="1600" dirty="0" smtClean="0">
                <a:latin typeface="Lucida Console" pitchFamily="49" charset="0"/>
              </a:rPr>
            </a:br>
            <a:r>
              <a:rPr lang="en-US" altLang="ko-KR" sz="1600" dirty="0" smtClean="0">
                <a:latin typeface="Lucida Console" pitchFamily="49" charset="0"/>
              </a:rPr>
              <a:t>  &lt;source </a:t>
            </a:r>
            <a:r>
              <a:rPr lang="en-US" altLang="ko-KR" sz="1600" dirty="0" err="1" smtClean="0">
                <a:latin typeface="Lucida Console" pitchFamily="49" charset="0"/>
              </a:rPr>
              <a:t>src</a:t>
            </a:r>
            <a:r>
              <a:rPr lang="en-US" altLang="ko-KR" sz="1600" dirty="0" smtClean="0">
                <a:latin typeface="Lucida Console" pitchFamily="49" charset="0"/>
              </a:rPr>
              <a:t>="movie.ogg" type="video/</a:t>
            </a:r>
            <a:r>
              <a:rPr lang="en-US" altLang="ko-KR" sz="1600" dirty="0" err="1" smtClean="0">
                <a:latin typeface="Lucida Console" pitchFamily="49" charset="0"/>
              </a:rPr>
              <a:t>ogg</a:t>
            </a:r>
            <a:r>
              <a:rPr lang="en-US" altLang="ko-KR" sz="1600" dirty="0" smtClean="0">
                <a:latin typeface="Lucida Console" pitchFamily="49" charset="0"/>
              </a:rPr>
              <a:t>" /&gt;</a:t>
            </a:r>
            <a:br>
              <a:rPr lang="en-US" altLang="ko-KR" sz="1600" dirty="0" smtClean="0">
                <a:latin typeface="Lucida Console" pitchFamily="49" charset="0"/>
              </a:rPr>
            </a:br>
            <a:r>
              <a:rPr lang="en-US" altLang="ko-KR" sz="1600" dirty="0" smtClean="0">
                <a:latin typeface="Lucida Console" pitchFamily="49" charset="0"/>
              </a:rPr>
              <a:t>  &lt;source </a:t>
            </a:r>
            <a:r>
              <a:rPr lang="en-US" altLang="ko-KR" sz="1600" dirty="0" err="1" smtClean="0">
                <a:latin typeface="Lucida Console" pitchFamily="49" charset="0"/>
              </a:rPr>
              <a:t>src</a:t>
            </a:r>
            <a:r>
              <a:rPr lang="en-US" altLang="ko-KR" sz="1600" dirty="0" smtClean="0">
                <a:latin typeface="Lucida Console" pitchFamily="49" charset="0"/>
              </a:rPr>
              <a:t>="movie.mp4" type="video/mp4" /&gt;</a:t>
            </a:r>
            <a:br>
              <a:rPr lang="en-US" altLang="ko-KR" sz="1600" dirty="0" smtClean="0">
                <a:latin typeface="Lucida Console" pitchFamily="49" charset="0"/>
              </a:rPr>
            </a:br>
            <a:r>
              <a:rPr lang="en-US" altLang="ko-KR" sz="1600" dirty="0" smtClean="0">
                <a:latin typeface="Lucida Console" pitchFamily="49" charset="0"/>
              </a:rPr>
              <a:t>  &lt;source </a:t>
            </a:r>
            <a:r>
              <a:rPr lang="en-US" altLang="ko-KR" sz="1600" dirty="0" err="1" smtClean="0">
                <a:latin typeface="Lucida Console" pitchFamily="49" charset="0"/>
              </a:rPr>
              <a:t>src</a:t>
            </a:r>
            <a:r>
              <a:rPr lang="en-US" altLang="ko-KR" sz="1600" dirty="0" smtClean="0">
                <a:latin typeface="Lucida Console" pitchFamily="49" charset="0"/>
              </a:rPr>
              <a:t>="</a:t>
            </a:r>
            <a:r>
              <a:rPr lang="en-US" altLang="ko-KR" sz="1600" dirty="0" err="1" smtClean="0">
                <a:latin typeface="Lucida Console" pitchFamily="49" charset="0"/>
              </a:rPr>
              <a:t>movie.webm</a:t>
            </a:r>
            <a:r>
              <a:rPr lang="en-US" altLang="ko-KR" sz="1600" dirty="0" smtClean="0">
                <a:latin typeface="Lucida Console" pitchFamily="49" charset="0"/>
              </a:rPr>
              <a:t>" type="video/</a:t>
            </a:r>
            <a:r>
              <a:rPr lang="en-US" altLang="ko-KR" sz="1600" dirty="0" err="1" smtClean="0">
                <a:latin typeface="Lucida Console" pitchFamily="49" charset="0"/>
              </a:rPr>
              <a:t>webm</a:t>
            </a:r>
            <a:r>
              <a:rPr lang="en-US" altLang="ko-KR" sz="1600" dirty="0" smtClean="0">
                <a:latin typeface="Lucida Console" pitchFamily="49" charset="0"/>
              </a:rPr>
              <a:t>" /&gt;</a:t>
            </a:r>
            <a:br>
              <a:rPr lang="en-US" altLang="ko-KR" sz="1600" dirty="0" smtClean="0">
                <a:latin typeface="Lucida Console" pitchFamily="49" charset="0"/>
              </a:rPr>
            </a:br>
            <a:r>
              <a:rPr lang="en-US" altLang="ko-KR" sz="1600" dirty="0" smtClean="0">
                <a:latin typeface="Lucida Console" pitchFamily="49" charset="0"/>
              </a:rPr>
              <a:t>	Your browser does not support the video tag.</a:t>
            </a:r>
            <a:br>
              <a:rPr lang="en-US" altLang="ko-KR" sz="1600" dirty="0" smtClean="0">
                <a:latin typeface="Lucida Console" pitchFamily="49" charset="0"/>
              </a:rPr>
            </a:br>
            <a:r>
              <a:rPr lang="en-US" altLang="ko-KR" sz="1600" dirty="0" smtClean="0">
                <a:latin typeface="Lucida Console" pitchFamily="49" charset="0"/>
              </a:rPr>
              <a:t>&lt;/video&gt;</a:t>
            </a:r>
          </a:p>
          <a:p>
            <a:pPr lvl="1"/>
            <a:r>
              <a:rPr lang="en-US" altLang="ko-KR" sz="1600" dirty="0" smtClean="0">
                <a:latin typeface="Lucida Console" pitchFamily="49" charset="0"/>
              </a:rPr>
              <a:t>Controls: </a:t>
            </a:r>
            <a:r>
              <a:rPr lang="ko-KR" altLang="en-US" sz="1600" dirty="0" smtClean="0">
                <a:latin typeface="Lucida Console" pitchFamily="49" charset="0"/>
              </a:rPr>
              <a:t>사용자 에이전트에서 제공하는 컨트롤러를 사용할 것을 나타냄</a:t>
            </a:r>
            <a:endParaRPr lang="en-US" altLang="ko-KR" sz="1600" dirty="0" smtClean="0">
              <a:latin typeface="Lucida Console" pitchFamily="49" charset="0"/>
            </a:endParaRPr>
          </a:p>
          <a:p>
            <a:pPr lvl="1"/>
            <a:r>
              <a:rPr lang="en-US" altLang="ko-KR" sz="1600" dirty="0" smtClean="0">
                <a:latin typeface="Lucida Console" pitchFamily="49" charset="0"/>
              </a:rPr>
              <a:t>Poster: </a:t>
            </a:r>
            <a:r>
              <a:rPr lang="ko-KR" altLang="en-US" sz="1600" dirty="0" smtClean="0">
                <a:latin typeface="Lucida Console" pitchFamily="49" charset="0"/>
              </a:rPr>
              <a:t>동영상 로딩 중에 보여줄 그림파일을 지정</a:t>
            </a:r>
            <a:endParaRPr lang="en-US" altLang="ko-KR" sz="1600" dirty="0" smtClean="0">
              <a:latin typeface="Lucida Console" pitchFamily="49" charset="0"/>
            </a:endParaRPr>
          </a:p>
          <a:p>
            <a:pPr lvl="1"/>
            <a:r>
              <a:rPr lang="en-US" altLang="ko-KR" sz="1600" dirty="0" smtClean="0">
                <a:latin typeface="Lucida Console" pitchFamily="49" charset="0"/>
              </a:rPr>
              <a:t>Source: </a:t>
            </a:r>
            <a:r>
              <a:rPr lang="ko-KR" altLang="en-US" sz="1600" dirty="0" smtClean="0">
                <a:latin typeface="Lucida Console" pitchFamily="49" charset="0"/>
              </a:rPr>
              <a:t>하나의</a:t>
            </a:r>
            <a:r>
              <a:rPr lang="en-US" altLang="ko-KR" sz="1600" dirty="0" smtClean="0">
                <a:latin typeface="Lucida Console" pitchFamily="49" charset="0"/>
              </a:rPr>
              <a:t> </a:t>
            </a:r>
            <a:r>
              <a:rPr lang="ko-KR" altLang="en-US" sz="1600" dirty="0" smtClean="0">
                <a:latin typeface="Lucida Console" pitchFamily="49" charset="0"/>
              </a:rPr>
              <a:t>비디오에 대해서 여러 타입의 </a:t>
            </a:r>
            <a:r>
              <a:rPr lang="ko-KR" altLang="en-US" sz="1600" dirty="0" err="1" smtClean="0">
                <a:latin typeface="Lucida Console" pitchFamily="49" charset="0"/>
              </a:rPr>
              <a:t>코덱으로</a:t>
            </a:r>
            <a:r>
              <a:rPr lang="ko-KR" altLang="en-US" sz="1600" dirty="0" smtClean="0">
                <a:latin typeface="Lucida Console" pitchFamily="49" charset="0"/>
              </a:rPr>
              <a:t> </a:t>
            </a:r>
            <a:r>
              <a:rPr lang="ko-KR" altLang="en-US" sz="1600" dirty="0" err="1" smtClean="0">
                <a:latin typeface="Lucida Console" pitchFamily="49" charset="0"/>
              </a:rPr>
              <a:t>인코딩된</a:t>
            </a:r>
            <a:r>
              <a:rPr lang="ko-KR" altLang="en-US" sz="1600" dirty="0" smtClean="0">
                <a:latin typeface="Lucida Console" pitchFamily="49" charset="0"/>
              </a:rPr>
              <a:t> 파일을 연결할 때 사용</a:t>
            </a:r>
            <a:endParaRPr lang="en-US" altLang="ko-KR" sz="1600" dirty="0" smtClean="0">
              <a:latin typeface="Lucida Console" pitchFamily="49" charset="0"/>
            </a:endParaRPr>
          </a:p>
          <a:p>
            <a:pPr lvl="1"/>
            <a:endParaRPr lang="en-US" altLang="ko-KR" sz="1600" dirty="0" smtClean="0">
              <a:latin typeface="Lucida Console" pitchFamily="49" charset="0"/>
            </a:endParaRPr>
          </a:p>
          <a:p>
            <a:r>
              <a:rPr lang="ko-KR" altLang="en-US" sz="1600" dirty="0" err="1" smtClean="0">
                <a:latin typeface="Lucida Console" pitchFamily="49" charset="0"/>
              </a:rPr>
              <a:t>디테일한</a:t>
            </a:r>
            <a:r>
              <a:rPr lang="ko-KR" altLang="en-US" sz="1600" dirty="0" smtClean="0">
                <a:latin typeface="Lucida Console" pitchFamily="49" charset="0"/>
              </a:rPr>
              <a:t> 기능들은 </a:t>
            </a:r>
            <a:r>
              <a:rPr lang="en-US" altLang="ko-KR" sz="1600" dirty="0" smtClean="0">
                <a:latin typeface="Lucida Console" pitchFamily="49" charset="0"/>
              </a:rPr>
              <a:t>JavaScript</a:t>
            </a:r>
            <a:r>
              <a:rPr lang="ko-KR" altLang="en-US" sz="1600" dirty="0" smtClean="0">
                <a:latin typeface="Lucida Console" pitchFamily="49" charset="0"/>
              </a:rPr>
              <a:t>를 사용하여 컨트롤함</a:t>
            </a:r>
            <a:r>
              <a:rPr lang="en-US" altLang="ko-KR" sz="1600" dirty="0" smtClean="0">
                <a:latin typeface="Lucida Console" pitchFamily="49" charset="0"/>
              </a:rPr>
              <a:t>. DOM</a:t>
            </a:r>
            <a:r>
              <a:rPr lang="ko-KR" altLang="en-US" sz="1600" dirty="0" smtClean="0">
                <a:latin typeface="Lucida Console" pitchFamily="49" charset="0"/>
              </a:rPr>
              <a:t>을 사용하여 </a:t>
            </a:r>
            <a:r>
              <a:rPr lang="en-US" altLang="ko-KR" sz="1600" dirty="0" smtClean="0">
                <a:latin typeface="Lucida Console" pitchFamily="49" charset="0"/>
              </a:rPr>
              <a:t>Media Element</a:t>
            </a:r>
            <a:r>
              <a:rPr lang="ko-KR" altLang="en-US" sz="1600" dirty="0" smtClean="0">
                <a:latin typeface="Lucida Console" pitchFamily="49" charset="0"/>
              </a:rPr>
              <a:t>로 제어함</a:t>
            </a:r>
            <a:r>
              <a:rPr lang="en-US" altLang="ko-KR" sz="1600" dirty="0" smtClean="0">
                <a:latin typeface="Lucida Console" pitchFamily="49" charset="0"/>
              </a:rPr>
              <a:t>.</a:t>
            </a:r>
          </a:p>
          <a:p>
            <a:endParaRPr lang="en-US" altLang="ko-KR" sz="1600" dirty="0" smtClean="0">
              <a:latin typeface="Lucida Console" pitchFamily="49" charset="0"/>
            </a:endParaRPr>
          </a:p>
          <a:p>
            <a:r>
              <a:rPr lang="en-US" altLang="ko-KR" sz="1600" dirty="0" smtClean="0">
                <a:latin typeface="Lucida Console" pitchFamily="49" charset="0"/>
              </a:rPr>
              <a:t>Media Element Method</a:t>
            </a:r>
            <a:r>
              <a:rPr lang="ko-KR" altLang="en-US" sz="1600" dirty="0" smtClean="0">
                <a:latin typeface="Lucida Console" pitchFamily="49" charset="0"/>
              </a:rPr>
              <a:t> </a:t>
            </a:r>
            <a:r>
              <a:rPr lang="en-US" altLang="ko-KR" sz="1600" dirty="0" smtClean="0">
                <a:latin typeface="Lucida Console" pitchFamily="49" charset="0"/>
              </a:rPr>
              <a:t>: play, pause, load</a:t>
            </a:r>
          </a:p>
          <a:p>
            <a:endParaRPr lang="ko-KR" altLang="en-US" sz="1600" dirty="0">
              <a:latin typeface="Lucida Console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Canvas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15FA4-1661-48A2-9A8B-A0691DA569A4}" type="slidenum">
              <a:rPr lang="ko-KR" altLang="en-US" smtClean="0"/>
              <a:pPr/>
              <a:t>19</a:t>
            </a:fld>
            <a:endParaRPr lang="ko-KR" altLang="en-US"/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000660"/>
          </a:xfrm>
        </p:spPr>
        <p:txBody>
          <a:bodyPr/>
          <a:lstStyle/>
          <a:p>
            <a:r>
              <a:rPr lang="en-US" altLang="ko-KR" sz="1600" dirty="0" smtClean="0">
                <a:latin typeface="Lucida Console" pitchFamily="49" charset="0"/>
              </a:rPr>
              <a:t>2D </a:t>
            </a:r>
            <a:r>
              <a:rPr lang="ko-KR" altLang="en-US" sz="1600" dirty="0" smtClean="0">
                <a:latin typeface="Lucida Console" pitchFamily="49" charset="0"/>
              </a:rPr>
              <a:t>그래픽 </a:t>
            </a:r>
            <a:r>
              <a:rPr lang="en-US" altLang="ko-KR" sz="1600" dirty="0" smtClean="0">
                <a:latin typeface="Lucida Console" pitchFamily="49" charset="0"/>
              </a:rPr>
              <a:t>API</a:t>
            </a:r>
            <a:r>
              <a:rPr lang="ko-KR" altLang="en-US" sz="1600" dirty="0" smtClean="0">
                <a:latin typeface="Lucida Console" pitchFamily="49" charset="0"/>
              </a:rPr>
              <a:t>를 사용할 수 있는 </a:t>
            </a:r>
            <a:r>
              <a:rPr lang="en-US" altLang="ko-KR" sz="1600" dirty="0" smtClean="0">
                <a:latin typeface="Lucida Console" pitchFamily="49" charset="0"/>
              </a:rPr>
              <a:t>Element</a:t>
            </a:r>
          </a:p>
          <a:p>
            <a:pPr lvl="1"/>
            <a:r>
              <a:rPr lang="en-US" altLang="ko-KR" sz="1600" dirty="0" err="1" smtClean="0">
                <a:latin typeface="Lucida Console" pitchFamily="49" charset="0"/>
              </a:rPr>
              <a:t>WebGL</a:t>
            </a:r>
            <a:r>
              <a:rPr lang="ko-KR" altLang="en-US" sz="1600" dirty="0" smtClean="0">
                <a:latin typeface="Lucida Console" pitchFamily="49" charset="0"/>
              </a:rPr>
              <a:t>을 기반으로 하는 </a:t>
            </a:r>
            <a:r>
              <a:rPr lang="en-US" altLang="ko-KR" sz="1600" dirty="0" smtClean="0">
                <a:latin typeface="Lucida Console" pitchFamily="49" charset="0"/>
              </a:rPr>
              <a:t>3D </a:t>
            </a:r>
            <a:r>
              <a:rPr lang="ko-KR" altLang="en-US" sz="1600" dirty="0" smtClean="0">
                <a:latin typeface="Lucida Console" pitchFamily="49" charset="0"/>
              </a:rPr>
              <a:t>그래픽용 </a:t>
            </a:r>
            <a:r>
              <a:rPr lang="en-US" altLang="ko-KR" sz="1600" dirty="0" smtClean="0">
                <a:latin typeface="Lucida Console" pitchFamily="49" charset="0"/>
              </a:rPr>
              <a:t>Canvas</a:t>
            </a:r>
            <a:r>
              <a:rPr lang="ko-KR" altLang="en-US" sz="1600" dirty="0" smtClean="0">
                <a:latin typeface="Lucida Console" pitchFamily="49" charset="0"/>
              </a:rPr>
              <a:t>의 스펙도 개발 중</a:t>
            </a:r>
            <a:r>
              <a:rPr lang="en-US" altLang="ko-KR" sz="1600" dirty="0" smtClean="0">
                <a:latin typeface="Lucida Console" pitchFamily="49" charset="0"/>
              </a:rPr>
              <a:t>.</a:t>
            </a:r>
          </a:p>
          <a:p>
            <a:pPr lvl="1"/>
            <a:endParaRPr lang="en-US" altLang="ko-KR" sz="1600" dirty="0" smtClean="0">
              <a:latin typeface="Lucida Console" pitchFamily="49" charset="0"/>
            </a:endParaRPr>
          </a:p>
          <a:p>
            <a:r>
              <a:rPr lang="ko-KR" altLang="en-US" sz="1600" dirty="0" smtClean="0">
                <a:latin typeface="Lucida Console" pitchFamily="49" charset="0"/>
              </a:rPr>
              <a:t>사용하는 </a:t>
            </a:r>
            <a:r>
              <a:rPr lang="en-US" altLang="ko-KR" sz="1600" dirty="0" smtClean="0">
                <a:latin typeface="Lucida Console" pitchFamily="49" charset="0"/>
              </a:rPr>
              <a:t>attribute</a:t>
            </a:r>
            <a:r>
              <a:rPr lang="ko-KR" altLang="en-US" sz="1600" dirty="0" smtClean="0">
                <a:latin typeface="Lucida Console" pitchFamily="49" charset="0"/>
              </a:rPr>
              <a:t> </a:t>
            </a:r>
            <a:r>
              <a:rPr lang="en-US" altLang="ko-KR" sz="1600" dirty="0" smtClean="0">
                <a:latin typeface="Lucida Console" pitchFamily="49" charset="0"/>
              </a:rPr>
              <a:t>: id, width, height, style</a:t>
            </a:r>
          </a:p>
          <a:p>
            <a:pPr lvl="1"/>
            <a:r>
              <a:rPr lang="ko-KR" altLang="en-US" sz="1600" dirty="0" smtClean="0">
                <a:latin typeface="Lucida Console" pitchFamily="49" charset="0"/>
              </a:rPr>
              <a:t>모든</a:t>
            </a:r>
            <a:r>
              <a:rPr lang="en-US" altLang="ko-KR" sz="1600" dirty="0" smtClean="0">
                <a:latin typeface="Lucida Console" pitchFamily="49" charset="0"/>
              </a:rPr>
              <a:t> </a:t>
            </a:r>
            <a:r>
              <a:rPr lang="ko-KR" altLang="en-US" sz="1600" dirty="0" smtClean="0">
                <a:latin typeface="Lucida Console" pitchFamily="49" charset="0"/>
              </a:rPr>
              <a:t>그리기 작업은 </a:t>
            </a:r>
            <a:r>
              <a:rPr lang="en-US" altLang="ko-KR" sz="1600" dirty="0" smtClean="0">
                <a:latin typeface="Lucida Console" pitchFamily="49" charset="0"/>
              </a:rPr>
              <a:t>JavaScript</a:t>
            </a:r>
            <a:r>
              <a:rPr lang="ko-KR" altLang="en-US" sz="1600" dirty="0" smtClean="0">
                <a:latin typeface="Lucida Console" pitchFamily="49" charset="0"/>
              </a:rPr>
              <a:t>에서 </a:t>
            </a:r>
            <a:r>
              <a:rPr lang="en-US" altLang="ko-KR" sz="1600" dirty="0" smtClean="0">
                <a:latin typeface="Lucida Console" pitchFamily="49" charset="0"/>
              </a:rPr>
              <a:t>DOM</a:t>
            </a:r>
            <a:r>
              <a:rPr lang="ko-KR" altLang="en-US" sz="1600" dirty="0" smtClean="0">
                <a:latin typeface="Lucida Console" pitchFamily="49" charset="0"/>
              </a:rPr>
              <a:t>을 사용하여 제어함</a:t>
            </a:r>
            <a:endParaRPr lang="en-US" altLang="ko-KR" sz="1600" dirty="0" smtClean="0">
              <a:latin typeface="Lucida Console" pitchFamily="49" charset="0"/>
            </a:endParaRPr>
          </a:p>
          <a:p>
            <a:pPr lvl="1"/>
            <a:endParaRPr lang="en-US" altLang="ko-KR" sz="1600" dirty="0" smtClean="0">
              <a:latin typeface="Lucida Console" pitchFamily="49" charset="0"/>
            </a:endParaRPr>
          </a:p>
          <a:p>
            <a:r>
              <a:rPr lang="ko-KR" altLang="en-US" sz="1600" dirty="0" smtClean="0">
                <a:latin typeface="Lucida Console" pitchFamily="49" charset="0"/>
              </a:rPr>
              <a:t>그리기 준비</a:t>
            </a:r>
            <a:endParaRPr lang="en-US" altLang="ko-KR" sz="1600" dirty="0" smtClean="0">
              <a:latin typeface="Lucida Console" pitchFamily="49" charset="0"/>
            </a:endParaRPr>
          </a:p>
          <a:p>
            <a:pPr lvl="1"/>
            <a:r>
              <a:rPr lang="en-US" altLang="ko-KR" sz="1600" dirty="0" smtClean="0">
                <a:latin typeface="Lucida Console" pitchFamily="49" charset="0"/>
              </a:rPr>
              <a:t>&lt;canvas id="</a:t>
            </a:r>
            <a:r>
              <a:rPr lang="en-US" altLang="ko-KR" sz="1600" dirty="0" err="1" smtClean="0">
                <a:latin typeface="Lucida Console" pitchFamily="49" charset="0"/>
              </a:rPr>
              <a:t>cv</a:t>
            </a:r>
            <a:r>
              <a:rPr lang="en-US" altLang="ko-KR" sz="1600" dirty="0" smtClean="0">
                <a:latin typeface="Lucida Console" pitchFamily="49" charset="0"/>
              </a:rPr>
              <a:t>" width="400" height="300" </a:t>
            </a:r>
            <a:br>
              <a:rPr lang="en-US" altLang="ko-KR" sz="1600" dirty="0" smtClean="0">
                <a:latin typeface="Lucida Console" pitchFamily="49" charset="0"/>
              </a:rPr>
            </a:br>
            <a:r>
              <a:rPr lang="en-US" altLang="ko-KR" sz="1600" dirty="0" smtClean="0">
                <a:latin typeface="Lucida Console" pitchFamily="49" charset="0"/>
              </a:rPr>
              <a:t>    style="position: relative; border: 1px solid #000;"&gt;&lt;/canvas&gt;</a:t>
            </a:r>
          </a:p>
          <a:p>
            <a:pPr lvl="1"/>
            <a:r>
              <a:rPr lang="en-US" altLang="ko-KR" sz="1600" dirty="0" smtClean="0">
                <a:solidFill>
                  <a:schemeClr val="accent1">
                    <a:lumMod val="50000"/>
                  </a:schemeClr>
                </a:solidFill>
                <a:latin typeface="Lucida Console" pitchFamily="49" charset="0"/>
              </a:rPr>
              <a:t>//canvas</a:t>
            </a:r>
            <a:r>
              <a:rPr lang="ko-KR" altLang="en-US" sz="1600" dirty="0" smtClean="0">
                <a:solidFill>
                  <a:schemeClr val="accent1">
                    <a:lumMod val="50000"/>
                  </a:schemeClr>
                </a:solidFill>
                <a:latin typeface="Lucida Console" pitchFamily="49" charset="0"/>
              </a:rPr>
              <a:t>의 </a:t>
            </a:r>
            <a:r>
              <a:rPr lang="en-US" altLang="ko-KR" sz="1600" dirty="0" smtClean="0">
                <a:solidFill>
                  <a:schemeClr val="accent1">
                    <a:lumMod val="50000"/>
                  </a:schemeClr>
                </a:solidFill>
                <a:latin typeface="Lucida Console" pitchFamily="49" charset="0"/>
              </a:rPr>
              <a:t>DOM </a:t>
            </a:r>
            <a:r>
              <a:rPr lang="ko-KR" altLang="en-US" sz="1600" dirty="0" smtClean="0">
                <a:solidFill>
                  <a:schemeClr val="accent1">
                    <a:lumMod val="50000"/>
                  </a:schemeClr>
                </a:solidFill>
                <a:latin typeface="Lucida Console" pitchFamily="49" charset="0"/>
              </a:rPr>
              <a:t>객체를 얻는다</a:t>
            </a:r>
            <a:endParaRPr lang="en-US" altLang="ko-KR" sz="1600" dirty="0" smtClean="0">
              <a:solidFill>
                <a:schemeClr val="accent1">
                  <a:lumMod val="50000"/>
                </a:schemeClr>
              </a:solidFill>
              <a:latin typeface="Lucida Console" pitchFamily="49" charset="0"/>
            </a:endParaRPr>
          </a:p>
          <a:p>
            <a:pPr lvl="1">
              <a:buNone/>
            </a:pPr>
            <a:r>
              <a:rPr lang="en-US" altLang="ko-KR" sz="1600" dirty="0" smtClean="0">
                <a:latin typeface="Lucida Console" pitchFamily="49" charset="0"/>
              </a:rPr>
              <a:t>	</a:t>
            </a:r>
            <a:r>
              <a:rPr lang="en-US" altLang="ko-KR" sz="1600" dirty="0" err="1" smtClean="0">
                <a:latin typeface="Lucida Console" pitchFamily="49" charset="0"/>
              </a:rPr>
              <a:t>var</a:t>
            </a:r>
            <a:r>
              <a:rPr lang="en-US" altLang="ko-KR" sz="1600" dirty="0" smtClean="0">
                <a:latin typeface="Lucida Console" pitchFamily="49" charset="0"/>
              </a:rPr>
              <a:t> canvas = </a:t>
            </a:r>
            <a:r>
              <a:rPr lang="en-US" altLang="ko-KR" sz="1600" dirty="0" err="1" smtClean="0">
                <a:latin typeface="Lucida Console" pitchFamily="49" charset="0"/>
              </a:rPr>
              <a:t>document.getElementById</a:t>
            </a:r>
            <a:r>
              <a:rPr lang="en-US" altLang="ko-KR" sz="1600" dirty="0" smtClean="0">
                <a:latin typeface="Lucida Console" pitchFamily="49" charset="0"/>
              </a:rPr>
              <a:t>("</a:t>
            </a:r>
            <a:r>
              <a:rPr lang="en-US" altLang="ko-KR" sz="1600" b="1" dirty="0" err="1" smtClean="0">
                <a:latin typeface="Lucida Console" pitchFamily="49" charset="0"/>
              </a:rPr>
              <a:t>cv</a:t>
            </a:r>
            <a:r>
              <a:rPr lang="en-US" altLang="ko-KR" sz="1600" dirty="0" smtClean="0">
                <a:latin typeface="Lucida Console" pitchFamily="49" charset="0"/>
              </a:rPr>
              <a:t>"); </a:t>
            </a:r>
          </a:p>
          <a:p>
            <a:pPr lvl="1">
              <a:buNone/>
            </a:pPr>
            <a:r>
              <a:rPr lang="en-US" altLang="ko-KR" sz="1600" dirty="0" smtClean="0">
                <a:latin typeface="Lucida Console" pitchFamily="49" charset="0"/>
              </a:rPr>
              <a:t>	</a:t>
            </a:r>
            <a:r>
              <a:rPr lang="en-US" altLang="ko-KR" sz="1600" dirty="0" smtClean="0">
                <a:solidFill>
                  <a:schemeClr val="accent1">
                    <a:lumMod val="50000"/>
                  </a:schemeClr>
                </a:solidFill>
                <a:latin typeface="Lucida Console" pitchFamily="49" charset="0"/>
              </a:rPr>
              <a:t>//DOM </a:t>
            </a:r>
            <a:r>
              <a:rPr lang="ko-KR" altLang="en-US" sz="1600" dirty="0" smtClean="0">
                <a:solidFill>
                  <a:schemeClr val="accent1">
                    <a:lumMod val="50000"/>
                  </a:schemeClr>
                </a:solidFill>
                <a:latin typeface="Lucida Console" pitchFamily="49" charset="0"/>
              </a:rPr>
              <a:t>객체로부터 </a:t>
            </a:r>
            <a:r>
              <a:rPr lang="en-US" altLang="ko-KR" sz="1600" dirty="0" smtClean="0">
                <a:solidFill>
                  <a:schemeClr val="accent1">
                    <a:lumMod val="50000"/>
                  </a:schemeClr>
                </a:solidFill>
                <a:latin typeface="Lucida Console" pitchFamily="49" charset="0"/>
              </a:rPr>
              <a:t>2D </a:t>
            </a:r>
            <a:r>
              <a:rPr lang="ko-KR" altLang="en-US" sz="1600" dirty="0" err="1" smtClean="0">
                <a:solidFill>
                  <a:schemeClr val="accent1">
                    <a:lumMod val="50000"/>
                  </a:schemeClr>
                </a:solidFill>
                <a:latin typeface="Lucida Console" pitchFamily="49" charset="0"/>
              </a:rPr>
              <a:t>컨텍스트를</a:t>
            </a:r>
            <a:r>
              <a:rPr lang="ko-KR" altLang="en-US" sz="1600" dirty="0" smtClean="0">
                <a:solidFill>
                  <a:schemeClr val="accent1">
                    <a:lumMod val="50000"/>
                  </a:schemeClr>
                </a:solidFill>
                <a:latin typeface="Lucida Console" pitchFamily="49" charset="0"/>
              </a:rPr>
              <a:t> 얻는다 </a:t>
            </a:r>
            <a:r>
              <a:rPr lang="ko-KR" altLang="en-US" sz="1600" dirty="0" smtClean="0">
                <a:latin typeface="Lucida Console" pitchFamily="49" charset="0"/>
              </a:rPr>
              <a:t/>
            </a:r>
            <a:br>
              <a:rPr lang="ko-KR" altLang="en-US" sz="1600" dirty="0" smtClean="0">
                <a:latin typeface="Lucida Console" pitchFamily="49" charset="0"/>
              </a:rPr>
            </a:br>
            <a:r>
              <a:rPr lang="en-US" altLang="ko-KR" sz="1600" dirty="0" err="1" smtClean="0">
                <a:latin typeface="Lucida Console" pitchFamily="49" charset="0"/>
              </a:rPr>
              <a:t>var</a:t>
            </a:r>
            <a:r>
              <a:rPr lang="en-US" altLang="ko-KR" sz="1600" dirty="0" smtClean="0">
                <a:latin typeface="Lucida Console" pitchFamily="49" charset="0"/>
              </a:rPr>
              <a:t> context = </a:t>
            </a:r>
            <a:r>
              <a:rPr lang="en-US" altLang="ko-KR" sz="1600" dirty="0" err="1" smtClean="0">
                <a:latin typeface="Lucida Console" pitchFamily="49" charset="0"/>
              </a:rPr>
              <a:t>canvas.</a:t>
            </a:r>
            <a:r>
              <a:rPr lang="en-US" altLang="ko-KR" sz="1600" b="1" dirty="0" err="1" smtClean="0">
                <a:latin typeface="Lucida Console" pitchFamily="49" charset="0"/>
              </a:rPr>
              <a:t>getContext</a:t>
            </a:r>
            <a:r>
              <a:rPr lang="en-US" altLang="ko-KR" sz="1600" dirty="0" smtClean="0">
                <a:latin typeface="Lucida Console" pitchFamily="49" charset="0"/>
              </a:rPr>
              <a:t>("2d");      </a:t>
            </a:r>
          </a:p>
          <a:p>
            <a:endParaRPr lang="ko-KR" altLang="en-US" sz="1600" dirty="0">
              <a:latin typeface="Lucida Console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HTML5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072098"/>
          </a:xfrm>
        </p:spPr>
        <p:txBody>
          <a:bodyPr/>
          <a:lstStyle/>
          <a:p>
            <a:r>
              <a:rPr lang="en-US" altLang="ko-KR" sz="1600" dirty="0" smtClean="0">
                <a:latin typeface="Lucida Console" pitchFamily="49" charset="0"/>
                <a:ea typeface="굴림" pitchFamily="50" charset="-127"/>
              </a:rPr>
              <a:t>HTML5</a:t>
            </a:r>
            <a:r>
              <a:rPr lang="ko-KR" altLang="en-US" sz="1600" dirty="0" smtClean="0">
                <a:latin typeface="Lucida Console" pitchFamily="49" charset="0"/>
                <a:ea typeface="굴림" pitchFamily="50" charset="-127"/>
              </a:rPr>
              <a:t>의 탄생</a:t>
            </a:r>
            <a:endParaRPr lang="en-US" altLang="ko-KR" sz="1600" dirty="0" smtClean="0">
              <a:latin typeface="Lucida Console" pitchFamily="49" charset="0"/>
              <a:ea typeface="굴림" pitchFamily="50" charset="-127"/>
            </a:endParaRPr>
          </a:p>
          <a:p>
            <a:pPr lvl="1"/>
            <a:r>
              <a:rPr lang="en-US" altLang="ko-KR" sz="1600" dirty="0" smtClean="0">
                <a:latin typeface="Lucida Console" pitchFamily="49" charset="0"/>
                <a:ea typeface="굴림" pitchFamily="50" charset="-127"/>
              </a:rPr>
              <a:t>XHTML 2.0</a:t>
            </a:r>
            <a:r>
              <a:rPr lang="ko-KR" altLang="en-US" sz="1600" dirty="0" smtClean="0">
                <a:latin typeface="Lucida Console" pitchFamily="49" charset="0"/>
                <a:ea typeface="굴림" pitchFamily="50" charset="-127"/>
              </a:rPr>
              <a:t>의 실패</a:t>
            </a:r>
            <a:endParaRPr lang="en-US" altLang="ko-KR" sz="1600" dirty="0" smtClean="0">
              <a:latin typeface="Lucida Console" pitchFamily="49" charset="0"/>
              <a:ea typeface="굴림" pitchFamily="50" charset="-127"/>
            </a:endParaRPr>
          </a:p>
          <a:p>
            <a:pPr lvl="1"/>
            <a:r>
              <a:rPr lang="en-US" altLang="ko-KR" sz="1600" dirty="0" smtClean="0">
                <a:latin typeface="Lucida Console" pitchFamily="49" charset="0"/>
                <a:ea typeface="굴림" pitchFamily="50" charset="-127"/>
              </a:rPr>
              <a:t>Opera, Mozilla, Apple</a:t>
            </a:r>
            <a:r>
              <a:rPr lang="ko-KR" altLang="en-US" sz="1600" dirty="0" smtClean="0">
                <a:latin typeface="Lucida Console" pitchFamily="49" charset="0"/>
                <a:ea typeface="굴림" pitchFamily="50" charset="-127"/>
              </a:rPr>
              <a:t>의</a:t>
            </a:r>
            <a:r>
              <a:rPr lang="en-US" altLang="ko-KR" sz="1600" dirty="0" smtClean="0">
                <a:latin typeface="Lucida Console" pitchFamily="49" charset="0"/>
                <a:ea typeface="굴림" pitchFamily="50" charset="-127"/>
              </a:rPr>
              <a:t> WHATWG </a:t>
            </a:r>
            <a:r>
              <a:rPr lang="ko-KR" altLang="en-US" sz="1600" dirty="0" smtClean="0">
                <a:latin typeface="Lucida Console" pitchFamily="49" charset="0"/>
                <a:ea typeface="굴림" pitchFamily="50" charset="-127"/>
              </a:rPr>
              <a:t>설립</a:t>
            </a:r>
            <a:endParaRPr lang="en-US" altLang="ko-KR" sz="1600" dirty="0" smtClean="0">
              <a:latin typeface="Lucida Console" pitchFamily="49" charset="0"/>
              <a:ea typeface="굴림" pitchFamily="50" charset="-127"/>
            </a:endParaRPr>
          </a:p>
          <a:p>
            <a:pPr lvl="2"/>
            <a:r>
              <a:rPr lang="en-US" altLang="ko-KR" sz="1600" dirty="0" smtClean="0">
                <a:latin typeface="Lucida Console" pitchFamily="49" charset="0"/>
                <a:ea typeface="굴림" pitchFamily="50" charset="-127"/>
              </a:rPr>
              <a:t>Web Hypertext Application Technology Working Group</a:t>
            </a:r>
          </a:p>
          <a:p>
            <a:pPr lvl="2"/>
            <a:r>
              <a:rPr lang="ko-KR" altLang="en-US" sz="1600" dirty="0" smtClean="0">
                <a:latin typeface="Lucida Console" pitchFamily="49" charset="0"/>
                <a:ea typeface="굴림" pitchFamily="50" charset="-127"/>
              </a:rPr>
              <a:t>브라우저 제조사의 독자적인 </a:t>
            </a:r>
            <a:r>
              <a:rPr lang="ko-KR" altLang="en-US" sz="1600" dirty="0" err="1" smtClean="0">
                <a:latin typeface="Lucida Console" pitchFamily="49" charset="0"/>
                <a:ea typeface="굴림" pitchFamily="50" charset="-127"/>
              </a:rPr>
              <a:t>워킹</a:t>
            </a:r>
            <a:r>
              <a:rPr lang="ko-KR" altLang="en-US" sz="1600" dirty="0" smtClean="0">
                <a:latin typeface="Lucida Console" pitchFamily="49" charset="0"/>
                <a:ea typeface="굴림" pitchFamily="50" charset="-127"/>
              </a:rPr>
              <a:t> 그룹</a:t>
            </a:r>
            <a:endParaRPr lang="en-US" altLang="ko-KR" sz="1600" dirty="0" smtClean="0">
              <a:latin typeface="Lucida Console" pitchFamily="49" charset="0"/>
              <a:ea typeface="굴림" pitchFamily="50" charset="-127"/>
            </a:endParaRPr>
          </a:p>
          <a:p>
            <a:pPr lvl="1"/>
            <a:r>
              <a:rPr lang="en-US" altLang="ko-KR" sz="1600" dirty="0" smtClean="0">
                <a:latin typeface="Lucida Console" pitchFamily="49" charset="0"/>
                <a:ea typeface="굴림" pitchFamily="50" charset="-127"/>
              </a:rPr>
              <a:t>W3C</a:t>
            </a:r>
            <a:r>
              <a:rPr lang="ko-KR" altLang="en-US" sz="1600" dirty="0" smtClean="0">
                <a:latin typeface="Lucida Console" pitchFamily="49" charset="0"/>
                <a:ea typeface="굴림" pitchFamily="50" charset="-127"/>
              </a:rPr>
              <a:t>가</a:t>
            </a:r>
            <a:r>
              <a:rPr lang="en-US" altLang="ko-KR" sz="1600" dirty="0" smtClean="0">
                <a:latin typeface="Lucida Console" pitchFamily="49" charset="0"/>
                <a:ea typeface="굴림" pitchFamily="50" charset="-127"/>
              </a:rPr>
              <a:t> </a:t>
            </a:r>
            <a:r>
              <a:rPr lang="ko-KR" altLang="en-US" sz="1600" dirty="0" smtClean="0">
                <a:latin typeface="Lucida Console" pitchFamily="49" charset="0"/>
                <a:ea typeface="굴림" pitchFamily="50" charset="-127"/>
              </a:rPr>
              <a:t>하위 호환성을</a:t>
            </a:r>
            <a:r>
              <a:rPr lang="en-US" altLang="ko-KR" sz="1600" dirty="0" smtClean="0">
                <a:latin typeface="Lucida Console" pitchFamily="49" charset="0"/>
                <a:ea typeface="굴림" pitchFamily="50" charset="-127"/>
              </a:rPr>
              <a:t> </a:t>
            </a:r>
            <a:r>
              <a:rPr lang="ko-KR" altLang="en-US" sz="1600" dirty="0" smtClean="0">
                <a:latin typeface="Lucida Console" pitchFamily="49" charset="0"/>
                <a:ea typeface="굴림" pitchFamily="50" charset="-127"/>
              </a:rPr>
              <a:t>고려한 </a:t>
            </a:r>
            <a:r>
              <a:rPr lang="en-US" altLang="ko-KR" sz="1600" dirty="0" smtClean="0">
                <a:latin typeface="Lucida Console" pitchFamily="49" charset="0"/>
                <a:ea typeface="굴림" pitchFamily="50" charset="-127"/>
              </a:rPr>
              <a:t>HTML </a:t>
            </a:r>
            <a:r>
              <a:rPr lang="ko-KR" altLang="en-US" sz="1600" dirty="0" smtClean="0">
                <a:latin typeface="Lucida Console" pitchFamily="49" charset="0"/>
                <a:ea typeface="굴림" pitchFamily="50" charset="-127"/>
              </a:rPr>
              <a:t>책정에 착수</a:t>
            </a:r>
            <a:endParaRPr lang="en-US" altLang="ko-KR" sz="1600" dirty="0" smtClean="0">
              <a:latin typeface="Lucida Console" pitchFamily="49" charset="0"/>
              <a:ea typeface="굴림" pitchFamily="50" charset="-127"/>
            </a:endParaRPr>
          </a:p>
          <a:p>
            <a:pPr lvl="1"/>
            <a:r>
              <a:rPr lang="en-US" altLang="ko-KR" sz="1600" dirty="0" smtClean="0">
                <a:latin typeface="Lucida Console" pitchFamily="49" charset="0"/>
                <a:ea typeface="굴림" pitchFamily="50" charset="-127"/>
              </a:rPr>
              <a:t>W3C</a:t>
            </a:r>
            <a:r>
              <a:rPr lang="ko-KR" altLang="en-US" sz="1600" dirty="0" smtClean="0">
                <a:latin typeface="Lucida Console" pitchFamily="49" charset="0"/>
                <a:ea typeface="굴림" pitchFamily="50" charset="-127"/>
              </a:rPr>
              <a:t>와 </a:t>
            </a:r>
            <a:r>
              <a:rPr lang="en-US" altLang="ko-KR" sz="1600" dirty="0" smtClean="0">
                <a:latin typeface="Lucida Console" pitchFamily="49" charset="0"/>
                <a:ea typeface="굴림" pitchFamily="50" charset="-127"/>
              </a:rPr>
              <a:t>WHATWG</a:t>
            </a:r>
            <a:r>
              <a:rPr lang="ko-KR" altLang="en-US" sz="1600" dirty="0" smtClean="0">
                <a:latin typeface="Lucida Console" pitchFamily="49" charset="0"/>
                <a:ea typeface="굴림" pitchFamily="50" charset="-127"/>
              </a:rPr>
              <a:t>의 공식적인 방향성 공유</a:t>
            </a:r>
            <a:endParaRPr lang="en-US" altLang="ko-KR" sz="1600" dirty="0" smtClean="0">
              <a:latin typeface="Lucida Console" pitchFamily="49" charset="0"/>
              <a:ea typeface="굴림" pitchFamily="50" charset="-127"/>
            </a:endParaRPr>
          </a:p>
          <a:p>
            <a:pPr lvl="1"/>
            <a:r>
              <a:rPr lang="en-US" altLang="ko-KR" sz="1600" dirty="0" smtClean="0">
                <a:latin typeface="Lucida Console" pitchFamily="49" charset="0"/>
                <a:ea typeface="굴림" pitchFamily="50" charset="-127"/>
              </a:rPr>
              <a:t>WHATWG</a:t>
            </a:r>
            <a:r>
              <a:rPr lang="ko-KR" altLang="en-US" sz="1600" dirty="0" smtClean="0">
                <a:latin typeface="Lucida Console" pitchFamily="49" charset="0"/>
                <a:ea typeface="굴림" pitchFamily="50" charset="-127"/>
              </a:rPr>
              <a:t>에서 책정 중이던 사양을 </a:t>
            </a:r>
            <a:r>
              <a:rPr lang="en-US" altLang="ko-KR" sz="1600" dirty="0" smtClean="0">
                <a:latin typeface="Lucida Console" pitchFamily="49" charset="0"/>
                <a:ea typeface="굴림" pitchFamily="50" charset="-127"/>
              </a:rPr>
              <a:t>W3C</a:t>
            </a:r>
            <a:r>
              <a:rPr lang="ko-KR" altLang="en-US" sz="1600" dirty="0" smtClean="0">
                <a:latin typeface="Lucida Console" pitchFamily="49" charset="0"/>
                <a:ea typeface="굴림" pitchFamily="50" charset="-127"/>
              </a:rPr>
              <a:t>에서 </a:t>
            </a:r>
            <a:r>
              <a:rPr lang="en-US" altLang="ko-KR" sz="1600" dirty="0" smtClean="0">
                <a:latin typeface="Lucida Console" pitchFamily="49" charset="0"/>
                <a:ea typeface="굴림" pitchFamily="50" charset="-127"/>
              </a:rPr>
              <a:t>HTML5</a:t>
            </a:r>
            <a:r>
              <a:rPr lang="ko-KR" altLang="en-US" sz="1600" dirty="0" smtClean="0">
                <a:latin typeface="Lucida Console" pitchFamily="49" charset="0"/>
                <a:ea typeface="굴림" pitchFamily="50" charset="-127"/>
              </a:rPr>
              <a:t>라 명명을 제안하면서 탄생</a:t>
            </a:r>
            <a:endParaRPr lang="en-US" altLang="ko-KR" sz="1600" dirty="0" smtClean="0">
              <a:latin typeface="Lucida Console" pitchFamily="49" charset="0"/>
              <a:ea typeface="굴림" pitchFamily="50" charset="-127"/>
            </a:endParaRPr>
          </a:p>
          <a:p>
            <a:pPr lvl="1"/>
            <a:endParaRPr lang="en-US" altLang="ko-KR" sz="1600" dirty="0" smtClean="0">
              <a:latin typeface="Lucida Console" pitchFamily="49" charset="0"/>
              <a:ea typeface="굴림" pitchFamily="50" charset="-127"/>
            </a:endParaRPr>
          </a:p>
          <a:p>
            <a:r>
              <a:rPr lang="ko-KR" altLang="en-US" sz="1600" dirty="0" smtClean="0">
                <a:latin typeface="Lucida Console" pitchFamily="49" charset="0"/>
                <a:ea typeface="굴림" pitchFamily="50" charset="-127"/>
              </a:rPr>
              <a:t>왜 </a:t>
            </a:r>
            <a:r>
              <a:rPr lang="en-US" altLang="ko-KR" sz="1600" dirty="0" smtClean="0">
                <a:latin typeface="Lucida Console" pitchFamily="49" charset="0"/>
                <a:ea typeface="굴림" pitchFamily="50" charset="-127"/>
              </a:rPr>
              <a:t>HTML5</a:t>
            </a:r>
            <a:r>
              <a:rPr lang="ko-KR" altLang="en-US" sz="1600" dirty="0" smtClean="0">
                <a:latin typeface="Lucida Console" pitchFamily="49" charset="0"/>
                <a:ea typeface="굴림" pitchFamily="50" charset="-127"/>
              </a:rPr>
              <a:t>인가</a:t>
            </a:r>
            <a:r>
              <a:rPr lang="en-US" altLang="ko-KR" sz="1600" dirty="0" smtClean="0">
                <a:latin typeface="Lucida Console" pitchFamily="49" charset="0"/>
                <a:ea typeface="굴림" pitchFamily="50" charset="-127"/>
              </a:rPr>
              <a:t>?</a:t>
            </a:r>
          </a:p>
          <a:p>
            <a:pPr lvl="1"/>
            <a:r>
              <a:rPr lang="ko-KR" altLang="en-US" sz="1600" dirty="0" smtClean="0">
                <a:latin typeface="Lucida Console" pitchFamily="49" charset="0"/>
                <a:ea typeface="굴림" pitchFamily="50" charset="-127"/>
              </a:rPr>
              <a:t>이전에 </a:t>
            </a:r>
            <a:r>
              <a:rPr lang="en-US" altLang="ko-KR" sz="1600" dirty="0" smtClean="0">
                <a:latin typeface="Lucida Console" pitchFamily="49" charset="0"/>
                <a:ea typeface="굴림" pitchFamily="50" charset="-127"/>
              </a:rPr>
              <a:t>HTML</a:t>
            </a:r>
            <a:r>
              <a:rPr lang="ko-KR" altLang="en-US" sz="1600" dirty="0" smtClean="0">
                <a:latin typeface="Lucida Console" pitchFamily="49" charset="0"/>
                <a:ea typeface="굴림" pitchFamily="50" charset="-127"/>
              </a:rPr>
              <a:t>언어들은 개발자의 생산성이 떨어짐</a:t>
            </a:r>
            <a:r>
              <a:rPr lang="en-US" altLang="ko-KR" sz="1600" dirty="0" smtClean="0">
                <a:latin typeface="Lucida Console" pitchFamily="49" charset="0"/>
                <a:ea typeface="굴림" pitchFamily="50" charset="-127"/>
              </a:rPr>
              <a:t>(</a:t>
            </a:r>
            <a:r>
              <a:rPr lang="ko-KR" altLang="en-US" sz="1600" dirty="0" smtClean="0">
                <a:latin typeface="Lucida Console" pitchFamily="49" charset="0"/>
                <a:ea typeface="굴림" pitchFamily="50" charset="-127"/>
              </a:rPr>
              <a:t>크로스 </a:t>
            </a:r>
            <a:r>
              <a:rPr lang="ko-KR" altLang="en-US" sz="1600" dirty="0" err="1" smtClean="0">
                <a:latin typeface="Lucida Console" pitchFamily="49" charset="0"/>
                <a:ea typeface="굴림" pitchFamily="50" charset="-127"/>
              </a:rPr>
              <a:t>브라우징</a:t>
            </a:r>
            <a:r>
              <a:rPr lang="en-US" altLang="ko-KR" sz="1600" dirty="0" smtClean="0">
                <a:latin typeface="Lucida Console" pitchFamily="49" charset="0"/>
                <a:ea typeface="굴림" pitchFamily="50" charset="-127"/>
              </a:rPr>
              <a:t>)</a:t>
            </a:r>
          </a:p>
          <a:p>
            <a:pPr lvl="1"/>
            <a:r>
              <a:rPr lang="en-US" altLang="ko-KR" sz="1600" dirty="0" smtClean="0">
                <a:latin typeface="Lucida Console" pitchFamily="49" charset="0"/>
                <a:ea typeface="굴림" pitchFamily="50" charset="-127"/>
              </a:rPr>
              <a:t>Of the Web Developer, By the Web Developer, For the Web Developer</a:t>
            </a:r>
            <a:endParaRPr lang="ko-KR" altLang="en-US" sz="1600" dirty="0" smtClean="0">
              <a:latin typeface="Lucida Console" pitchFamily="49" charset="0"/>
              <a:ea typeface="굴림" pitchFamily="50" charset="-127"/>
            </a:endParaRPr>
          </a:p>
          <a:p>
            <a:endParaRPr lang="ko-KR" altLang="en-US" sz="1600" dirty="0">
              <a:latin typeface="Lucida Console" pitchFamily="49" charset="0"/>
              <a:ea typeface="굴림" pitchFamily="50" charset="-127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15FA4-1661-48A2-9A8B-A0691DA569A4}" type="slidenum">
              <a:rPr lang="ko-KR" altLang="en-US" smtClean="0"/>
              <a:pPr/>
              <a:t>2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Canvas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15FA4-1661-48A2-9A8B-A0691DA569A4}" type="slidenum">
              <a:rPr lang="ko-KR" altLang="en-US" smtClean="0"/>
              <a:pPr/>
              <a:t>20</a:t>
            </a:fld>
            <a:endParaRPr lang="ko-KR" altLang="en-US"/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000660"/>
          </a:xfrm>
        </p:spPr>
        <p:txBody>
          <a:bodyPr/>
          <a:lstStyle/>
          <a:p>
            <a:r>
              <a:rPr lang="ko-KR" altLang="en-US" sz="1600" dirty="0" smtClean="0">
                <a:latin typeface="Lucida Console" pitchFamily="49" charset="0"/>
              </a:rPr>
              <a:t>선</a:t>
            </a:r>
            <a:r>
              <a:rPr lang="en-US" altLang="ko-KR" sz="1600" dirty="0" smtClean="0">
                <a:latin typeface="Lucida Console" pitchFamily="49" charset="0"/>
              </a:rPr>
              <a:t>(path) </a:t>
            </a:r>
            <a:r>
              <a:rPr lang="ko-KR" altLang="en-US" sz="1600" dirty="0" smtClean="0">
                <a:latin typeface="Lucida Console" pitchFamily="49" charset="0"/>
              </a:rPr>
              <a:t>그리기</a:t>
            </a:r>
            <a:endParaRPr lang="en-US" altLang="ko-KR" sz="1600" dirty="0" smtClean="0">
              <a:latin typeface="Lucida Console" pitchFamily="49" charset="0"/>
            </a:endParaRPr>
          </a:p>
          <a:p>
            <a:pPr lvl="1"/>
            <a:r>
              <a:rPr lang="en-US" altLang="ko-KR" sz="1600" dirty="0" err="1" smtClean="0">
                <a:latin typeface="Lucida Console" pitchFamily="49" charset="0"/>
              </a:rPr>
              <a:t>beginPath</a:t>
            </a:r>
            <a:r>
              <a:rPr lang="en-US" altLang="ko-KR" sz="1600" dirty="0" smtClean="0">
                <a:latin typeface="Lucida Console" pitchFamily="49" charset="0"/>
              </a:rPr>
              <a:t>() : </a:t>
            </a:r>
            <a:r>
              <a:rPr lang="ko-KR" altLang="en-US" sz="1600" dirty="0" smtClean="0">
                <a:latin typeface="Lucida Console" pitchFamily="49" charset="0"/>
              </a:rPr>
              <a:t>선 그리기 시작을 </a:t>
            </a:r>
            <a:r>
              <a:rPr lang="en-US" altLang="ko-KR" sz="1600" dirty="0" smtClean="0">
                <a:latin typeface="Lucida Console" pitchFamily="49" charset="0"/>
              </a:rPr>
              <a:t>canvas</a:t>
            </a:r>
            <a:r>
              <a:rPr lang="ko-KR" altLang="en-US" sz="1600" dirty="0" smtClean="0">
                <a:latin typeface="Lucida Console" pitchFamily="49" charset="0"/>
              </a:rPr>
              <a:t>에 알림</a:t>
            </a:r>
            <a:r>
              <a:rPr lang="en-US" altLang="ko-KR" sz="1600" dirty="0" smtClean="0">
                <a:latin typeface="Lucida Console" pitchFamily="49" charset="0"/>
              </a:rPr>
              <a:t>. </a:t>
            </a:r>
            <a:r>
              <a:rPr lang="ko-KR" altLang="en-US" sz="1600" dirty="0" smtClean="0">
                <a:latin typeface="Lucida Console" pitchFamily="49" charset="0"/>
              </a:rPr>
              <a:t>이전의 선은 모두 초기화</a:t>
            </a:r>
            <a:endParaRPr lang="en-US" altLang="ko-KR" sz="1600" dirty="0" smtClean="0">
              <a:latin typeface="Lucida Console" pitchFamily="49" charset="0"/>
            </a:endParaRPr>
          </a:p>
          <a:p>
            <a:pPr lvl="1"/>
            <a:r>
              <a:rPr lang="en-US" altLang="ko-KR" sz="1600" dirty="0" err="1" smtClean="0">
                <a:latin typeface="Lucida Console" pitchFamily="49" charset="0"/>
              </a:rPr>
              <a:t>moveTo</a:t>
            </a:r>
            <a:r>
              <a:rPr lang="en-US" altLang="ko-KR" sz="1600" dirty="0" smtClean="0">
                <a:latin typeface="Lucida Console" pitchFamily="49" charset="0"/>
              </a:rPr>
              <a:t>(x, y) : </a:t>
            </a:r>
            <a:r>
              <a:rPr lang="ko-KR" altLang="en-US" sz="1600" dirty="0" smtClean="0">
                <a:latin typeface="Lucida Console" pitchFamily="49" charset="0"/>
              </a:rPr>
              <a:t>선의 시작점 지정</a:t>
            </a:r>
            <a:endParaRPr lang="en-US" altLang="ko-KR" sz="1600" dirty="0" smtClean="0">
              <a:latin typeface="Lucida Console" pitchFamily="49" charset="0"/>
            </a:endParaRPr>
          </a:p>
          <a:p>
            <a:pPr lvl="1"/>
            <a:r>
              <a:rPr lang="en-US" altLang="ko-KR" sz="1600" dirty="0" err="1" smtClean="0">
                <a:latin typeface="Lucida Console" pitchFamily="49" charset="0"/>
              </a:rPr>
              <a:t>lineTo</a:t>
            </a:r>
            <a:r>
              <a:rPr lang="en-US" altLang="ko-KR" sz="1600" dirty="0" smtClean="0">
                <a:latin typeface="Lucida Console" pitchFamily="49" charset="0"/>
              </a:rPr>
              <a:t>(x, y) : </a:t>
            </a:r>
            <a:r>
              <a:rPr lang="ko-KR" altLang="en-US" sz="1600" dirty="0" smtClean="0">
                <a:latin typeface="Lucida Console" pitchFamily="49" charset="0"/>
              </a:rPr>
              <a:t>이동 점 지정 </a:t>
            </a:r>
            <a:r>
              <a:rPr lang="en-US" altLang="ko-KR" sz="1600" dirty="0" smtClean="0">
                <a:latin typeface="Lucida Console" pitchFamily="49" charset="0"/>
              </a:rPr>
              <a:t>(</a:t>
            </a:r>
            <a:r>
              <a:rPr lang="ko-KR" altLang="en-US" sz="1600" dirty="0" smtClean="0">
                <a:latin typeface="Lucida Console" pitchFamily="49" charset="0"/>
              </a:rPr>
              <a:t>직선으로 이동</a:t>
            </a:r>
            <a:r>
              <a:rPr lang="en-US" altLang="ko-KR" sz="1600" dirty="0" smtClean="0">
                <a:latin typeface="Lucida Console" pitchFamily="49" charset="0"/>
              </a:rPr>
              <a:t>)</a:t>
            </a:r>
          </a:p>
          <a:p>
            <a:pPr lvl="1"/>
            <a:r>
              <a:rPr lang="en-US" altLang="ko-KR" sz="1600" dirty="0" smtClean="0">
                <a:latin typeface="Lucida Console" pitchFamily="49" charset="0"/>
              </a:rPr>
              <a:t>stroke() : </a:t>
            </a:r>
            <a:r>
              <a:rPr lang="ko-KR" altLang="en-US" sz="1600" dirty="0" smtClean="0">
                <a:latin typeface="Lucida Console" pitchFamily="49" charset="0"/>
              </a:rPr>
              <a:t>현재 이동한 경로에 윤곽선 그리기</a:t>
            </a:r>
            <a:endParaRPr lang="en-US" altLang="ko-KR" sz="1600" dirty="0" smtClean="0">
              <a:latin typeface="Lucida Console" pitchFamily="49" charset="0"/>
            </a:endParaRPr>
          </a:p>
          <a:p>
            <a:pPr lvl="1"/>
            <a:endParaRPr lang="en-US" altLang="ko-KR" sz="1600" dirty="0" smtClean="0">
              <a:latin typeface="Lucida Console" pitchFamily="49" charset="0"/>
            </a:endParaRPr>
          </a:p>
          <a:p>
            <a:r>
              <a:rPr lang="ko-KR" altLang="en-US" sz="1600" dirty="0" smtClean="0">
                <a:latin typeface="Lucida Console" pitchFamily="49" charset="0"/>
              </a:rPr>
              <a:t>예제 코드</a:t>
            </a:r>
            <a:endParaRPr lang="en-US" altLang="ko-KR" sz="1600" dirty="0" smtClean="0">
              <a:latin typeface="Lucida Console" pitchFamily="49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57884" y="3500438"/>
            <a:ext cx="3115478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오른쪽 화살표 7"/>
          <p:cNvSpPr/>
          <p:nvPr/>
        </p:nvSpPr>
        <p:spPr>
          <a:xfrm>
            <a:off x="5429256" y="4429132"/>
            <a:ext cx="214314" cy="7858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3500438"/>
            <a:ext cx="4695825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Canvas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15FA4-1661-48A2-9A8B-A0691DA569A4}" type="slidenum">
              <a:rPr lang="ko-KR" altLang="en-US" smtClean="0"/>
              <a:pPr/>
              <a:t>21</a:t>
            </a:fld>
            <a:endParaRPr lang="ko-KR" altLang="en-US"/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000660"/>
          </a:xfrm>
        </p:spPr>
        <p:txBody>
          <a:bodyPr/>
          <a:lstStyle/>
          <a:p>
            <a:r>
              <a:rPr lang="ko-KR" altLang="en-US" sz="1600" dirty="0" smtClean="0">
                <a:latin typeface="Lucida Console" pitchFamily="49" charset="0"/>
              </a:rPr>
              <a:t>사각형 그리기</a:t>
            </a:r>
            <a:endParaRPr lang="en-US" altLang="ko-KR" sz="1600" dirty="0" smtClean="0">
              <a:latin typeface="Lucida Console" pitchFamily="49" charset="0"/>
            </a:endParaRPr>
          </a:p>
          <a:p>
            <a:pPr lvl="1"/>
            <a:r>
              <a:rPr lang="en-US" altLang="ko-KR" sz="1600" dirty="0" err="1" smtClean="0">
                <a:latin typeface="Lucida Console" pitchFamily="49" charset="0"/>
              </a:rPr>
              <a:t>fillRect</a:t>
            </a:r>
            <a:r>
              <a:rPr lang="en-US" altLang="ko-KR" sz="1600" dirty="0" smtClean="0">
                <a:latin typeface="Lucida Console" pitchFamily="49" charset="0"/>
              </a:rPr>
              <a:t>(x, y, width, height)   : </a:t>
            </a:r>
            <a:r>
              <a:rPr lang="ko-KR" altLang="en-US" sz="1600" dirty="0" smtClean="0">
                <a:latin typeface="Lucida Console" pitchFamily="49" charset="0"/>
              </a:rPr>
              <a:t>색으로 채운 사각형을 그린다</a:t>
            </a:r>
            <a:endParaRPr lang="en-US" altLang="ko-KR" sz="1600" dirty="0" smtClean="0">
              <a:latin typeface="Lucida Console" pitchFamily="49" charset="0"/>
            </a:endParaRPr>
          </a:p>
          <a:p>
            <a:pPr lvl="1"/>
            <a:r>
              <a:rPr lang="en-US" altLang="ko-KR" sz="1600" dirty="0" err="1" smtClean="0">
                <a:latin typeface="Lucida Console" pitchFamily="49" charset="0"/>
              </a:rPr>
              <a:t>strokeRect</a:t>
            </a:r>
            <a:r>
              <a:rPr lang="en-US" altLang="ko-KR" sz="1600" dirty="0" smtClean="0">
                <a:latin typeface="Lucida Console" pitchFamily="49" charset="0"/>
              </a:rPr>
              <a:t>(x, y, width, height) : </a:t>
            </a:r>
            <a:r>
              <a:rPr lang="ko-KR" altLang="en-US" sz="1600" dirty="0" smtClean="0">
                <a:latin typeface="Lucida Console" pitchFamily="49" charset="0"/>
              </a:rPr>
              <a:t>선만 있는 사각형을 그린다</a:t>
            </a:r>
            <a:endParaRPr lang="en-US" altLang="ko-KR" sz="1600" dirty="0" smtClean="0">
              <a:latin typeface="Lucida Console" pitchFamily="49" charset="0"/>
            </a:endParaRPr>
          </a:p>
          <a:p>
            <a:pPr lvl="1"/>
            <a:r>
              <a:rPr lang="en-US" altLang="ko-KR" sz="1600" dirty="0" err="1" smtClean="0">
                <a:latin typeface="Lucida Console" pitchFamily="49" charset="0"/>
              </a:rPr>
              <a:t>clearRect</a:t>
            </a:r>
            <a:r>
              <a:rPr lang="en-US" altLang="ko-KR" sz="1600" dirty="0" smtClean="0">
                <a:latin typeface="Lucida Console" pitchFamily="49" charset="0"/>
              </a:rPr>
              <a:t>(x, y, width, height)  : </a:t>
            </a:r>
            <a:r>
              <a:rPr lang="ko-KR" altLang="en-US" sz="1600" dirty="0" smtClean="0">
                <a:latin typeface="Lucida Console" pitchFamily="49" charset="0"/>
              </a:rPr>
              <a:t>사각형 영역을 지운다</a:t>
            </a:r>
            <a:endParaRPr lang="en-US" altLang="ko-KR" sz="1600" dirty="0" smtClean="0">
              <a:latin typeface="Lucida Console" pitchFamily="49" charset="0"/>
            </a:endParaRPr>
          </a:p>
          <a:p>
            <a:pPr lvl="1"/>
            <a:endParaRPr lang="en-US" altLang="ko-KR" sz="1600" dirty="0" smtClean="0">
              <a:latin typeface="Lucida Console" pitchFamily="49" charset="0"/>
            </a:endParaRPr>
          </a:p>
          <a:p>
            <a:r>
              <a:rPr lang="ko-KR" altLang="en-US" sz="1600" dirty="0" smtClean="0">
                <a:latin typeface="Lucida Console" pitchFamily="49" charset="0"/>
              </a:rPr>
              <a:t>예제 코드</a:t>
            </a:r>
            <a:endParaRPr lang="en-US" altLang="ko-KR" sz="1600" dirty="0" smtClean="0">
              <a:latin typeface="Lucida Console" pitchFamily="49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779" y="3143248"/>
            <a:ext cx="4657725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8" y="3143248"/>
            <a:ext cx="3280688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오른쪽 화살표 6"/>
          <p:cNvSpPr/>
          <p:nvPr/>
        </p:nvSpPr>
        <p:spPr>
          <a:xfrm>
            <a:off x="5357818" y="3929066"/>
            <a:ext cx="214314" cy="7858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Canvas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15FA4-1661-48A2-9A8B-A0691DA569A4}" type="slidenum">
              <a:rPr lang="ko-KR" altLang="en-US" smtClean="0"/>
              <a:pPr/>
              <a:t>22</a:t>
            </a:fld>
            <a:endParaRPr lang="ko-KR" altLang="en-US"/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000660"/>
          </a:xfrm>
        </p:spPr>
        <p:txBody>
          <a:bodyPr/>
          <a:lstStyle/>
          <a:p>
            <a:r>
              <a:rPr lang="en-US" altLang="ko-KR" sz="1600" dirty="0" smtClean="0">
                <a:latin typeface="Lucida Console" pitchFamily="49" charset="0"/>
              </a:rPr>
              <a:t>2D </a:t>
            </a:r>
            <a:r>
              <a:rPr lang="ko-KR" altLang="en-US" sz="1600" dirty="0" smtClean="0">
                <a:latin typeface="Lucida Console" pitchFamily="49" charset="0"/>
              </a:rPr>
              <a:t>그래픽 </a:t>
            </a:r>
            <a:r>
              <a:rPr lang="en-US" altLang="ko-KR" sz="1600" dirty="0" smtClean="0">
                <a:latin typeface="Lucida Console" pitchFamily="49" charset="0"/>
              </a:rPr>
              <a:t>API</a:t>
            </a:r>
            <a:r>
              <a:rPr lang="ko-KR" altLang="en-US" sz="1600" dirty="0" smtClean="0">
                <a:latin typeface="Lucida Console" pitchFamily="49" charset="0"/>
              </a:rPr>
              <a:t>를 사용할 수 있는 </a:t>
            </a:r>
            <a:r>
              <a:rPr lang="en-US" altLang="ko-KR" sz="1600" dirty="0" smtClean="0">
                <a:latin typeface="Lucida Console" pitchFamily="49" charset="0"/>
              </a:rPr>
              <a:t>Element</a:t>
            </a:r>
          </a:p>
          <a:p>
            <a:pPr lvl="1"/>
            <a:r>
              <a:rPr lang="en-US" altLang="ko-KR" sz="1600" dirty="0" err="1" smtClean="0">
                <a:latin typeface="Lucida Console" pitchFamily="49" charset="0"/>
              </a:rPr>
              <a:t>WebGL</a:t>
            </a:r>
            <a:r>
              <a:rPr lang="ko-KR" altLang="en-US" sz="1600" dirty="0" smtClean="0">
                <a:latin typeface="Lucida Console" pitchFamily="49" charset="0"/>
              </a:rPr>
              <a:t>을 기반으로 하는 </a:t>
            </a:r>
            <a:r>
              <a:rPr lang="en-US" altLang="ko-KR" sz="1600" dirty="0" smtClean="0">
                <a:latin typeface="Lucida Console" pitchFamily="49" charset="0"/>
              </a:rPr>
              <a:t>3D </a:t>
            </a:r>
            <a:r>
              <a:rPr lang="ko-KR" altLang="en-US" sz="1600" dirty="0" smtClean="0">
                <a:latin typeface="Lucida Console" pitchFamily="49" charset="0"/>
              </a:rPr>
              <a:t>그래픽용 </a:t>
            </a:r>
            <a:r>
              <a:rPr lang="en-US" altLang="ko-KR" sz="1600" dirty="0" smtClean="0">
                <a:latin typeface="Lucida Console" pitchFamily="49" charset="0"/>
              </a:rPr>
              <a:t>Canvas</a:t>
            </a:r>
            <a:r>
              <a:rPr lang="ko-KR" altLang="en-US" sz="1600" dirty="0" smtClean="0">
                <a:latin typeface="Lucida Console" pitchFamily="49" charset="0"/>
              </a:rPr>
              <a:t>의 스펙도 개발 중</a:t>
            </a:r>
            <a:r>
              <a:rPr lang="en-US" altLang="ko-KR" sz="1600" dirty="0" smtClean="0">
                <a:latin typeface="Lucida Console" pitchFamily="49" charset="0"/>
              </a:rPr>
              <a:t>.</a:t>
            </a:r>
          </a:p>
          <a:p>
            <a:pPr lvl="1"/>
            <a:endParaRPr lang="en-US" altLang="ko-KR" sz="1600" dirty="0" smtClean="0">
              <a:latin typeface="Lucida Console" pitchFamily="49" charset="0"/>
            </a:endParaRPr>
          </a:p>
          <a:p>
            <a:r>
              <a:rPr lang="ko-KR" altLang="en-US" sz="1600" dirty="0" smtClean="0">
                <a:latin typeface="Lucida Console" pitchFamily="49" charset="0"/>
              </a:rPr>
              <a:t>사용하는 </a:t>
            </a:r>
            <a:r>
              <a:rPr lang="en-US" altLang="ko-KR" sz="1600" dirty="0" smtClean="0">
                <a:latin typeface="Lucida Console" pitchFamily="49" charset="0"/>
              </a:rPr>
              <a:t>attribute</a:t>
            </a:r>
            <a:r>
              <a:rPr lang="ko-KR" altLang="en-US" sz="1600" dirty="0" smtClean="0">
                <a:latin typeface="Lucida Console" pitchFamily="49" charset="0"/>
              </a:rPr>
              <a:t> </a:t>
            </a:r>
            <a:r>
              <a:rPr lang="en-US" altLang="ko-KR" sz="1600" dirty="0" smtClean="0">
                <a:latin typeface="Lucida Console" pitchFamily="49" charset="0"/>
              </a:rPr>
              <a:t>: id, width, height, style</a:t>
            </a:r>
          </a:p>
          <a:p>
            <a:pPr lvl="1"/>
            <a:r>
              <a:rPr lang="ko-KR" altLang="en-US" sz="1600" dirty="0" smtClean="0">
                <a:latin typeface="Lucida Console" pitchFamily="49" charset="0"/>
              </a:rPr>
              <a:t>모든</a:t>
            </a:r>
            <a:r>
              <a:rPr lang="en-US" altLang="ko-KR" sz="1600" dirty="0" smtClean="0">
                <a:latin typeface="Lucida Console" pitchFamily="49" charset="0"/>
              </a:rPr>
              <a:t> </a:t>
            </a:r>
            <a:r>
              <a:rPr lang="ko-KR" altLang="en-US" sz="1600" dirty="0" smtClean="0">
                <a:latin typeface="Lucida Console" pitchFamily="49" charset="0"/>
              </a:rPr>
              <a:t>그리기 작업은 </a:t>
            </a:r>
            <a:r>
              <a:rPr lang="en-US" altLang="ko-KR" sz="1600" dirty="0" smtClean="0">
                <a:latin typeface="Lucida Console" pitchFamily="49" charset="0"/>
              </a:rPr>
              <a:t>JavaScript</a:t>
            </a:r>
            <a:r>
              <a:rPr lang="ko-KR" altLang="en-US" sz="1600" dirty="0" smtClean="0">
                <a:latin typeface="Lucida Console" pitchFamily="49" charset="0"/>
              </a:rPr>
              <a:t>에서 </a:t>
            </a:r>
            <a:r>
              <a:rPr lang="en-US" altLang="ko-KR" sz="1600" dirty="0" smtClean="0">
                <a:latin typeface="Lucida Console" pitchFamily="49" charset="0"/>
              </a:rPr>
              <a:t>DOM</a:t>
            </a:r>
            <a:r>
              <a:rPr lang="ko-KR" altLang="en-US" sz="1600" dirty="0" smtClean="0">
                <a:latin typeface="Lucida Console" pitchFamily="49" charset="0"/>
              </a:rPr>
              <a:t>을 사용하여 제어함</a:t>
            </a:r>
            <a:endParaRPr lang="en-US" altLang="ko-KR" sz="1600" dirty="0" smtClean="0">
              <a:latin typeface="Lucida Console" pitchFamily="49" charset="0"/>
            </a:endParaRPr>
          </a:p>
          <a:p>
            <a:pPr lvl="1"/>
            <a:endParaRPr lang="en-US" altLang="ko-KR" sz="1600" dirty="0" smtClean="0">
              <a:latin typeface="Lucida Console" pitchFamily="49" charset="0"/>
            </a:endParaRPr>
          </a:p>
          <a:p>
            <a:r>
              <a:rPr lang="ko-KR" altLang="en-US" sz="1600" dirty="0" smtClean="0">
                <a:latin typeface="Lucida Console" pitchFamily="49" charset="0"/>
              </a:rPr>
              <a:t>그리기 준비</a:t>
            </a:r>
            <a:endParaRPr lang="en-US" altLang="ko-KR" sz="1600" dirty="0" smtClean="0">
              <a:latin typeface="Lucida Console" pitchFamily="49" charset="0"/>
            </a:endParaRPr>
          </a:p>
          <a:p>
            <a:pPr lvl="1"/>
            <a:r>
              <a:rPr lang="en-US" altLang="ko-KR" sz="1600" dirty="0" smtClean="0">
                <a:latin typeface="Lucida Console" pitchFamily="49" charset="0"/>
              </a:rPr>
              <a:t>&lt;canvas id="</a:t>
            </a:r>
            <a:r>
              <a:rPr lang="en-US" altLang="ko-KR" sz="1600" dirty="0" err="1" smtClean="0">
                <a:latin typeface="Lucida Console" pitchFamily="49" charset="0"/>
              </a:rPr>
              <a:t>cv</a:t>
            </a:r>
            <a:r>
              <a:rPr lang="en-US" altLang="ko-KR" sz="1600" dirty="0" smtClean="0">
                <a:latin typeface="Lucida Console" pitchFamily="49" charset="0"/>
              </a:rPr>
              <a:t>" width="400" height="300" </a:t>
            </a:r>
            <a:br>
              <a:rPr lang="en-US" altLang="ko-KR" sz="1600" dirty="0" smtClean="0">
                <a:latin typeface="Lucida Console" pitchFamily="49" charset="0"/>
              </a:rPr>
            </a:br>
            <a:r>
              <a:rPr lang="en-US" altLang="ko-KR" sz="1600" dirty="0" smtClean="0">
                <a:latin typeface="Lucida Console" pitchFamily="49" charset="0"/>
              </a:rPr>
              <a:t>    style="position: relative; border: 1px solid #000;"&gt;&lt;/canvas&gt;</a:t>
            </a:r>
          </a:p>
          <a:p>
            <a:pPr lvl="1"/>
            <a:r>
              <a:rPr lang="en-US" altLang="ko-KR" sz="1600" dirty="0" smtClean="0">
                <a:solidFill>
                  <a:schemeClr val="accent1">
                    <a:lumMod val="50000"/>
                  </a:schemeClr>
                </a:solidFill>
                <a:latin typeface="Lucida Console" pitchFamily="49" charset="0"/>
              </a:rPr>
              <a:t>//canvas</a:t>
            </a:r>
            <a:r>
              <a:rPr lang="ko-KR" altLang="en-US" sz="1600" dirty="0" smtClean="0">
                <a:solidFill>
                  <a:schemeClr val="accent1">
                    <a:lumMod val="50000"/>
                  </a:schemeClr>
                </a:solidFill>
                <a:latin typeface="Lucida Console" pitchFamily="49" charset="0"/>
              </a:rPr>
              <a:t>의 </a:t>
            </a:r>
            <a:r>
              <a:rPr lang="en-US" altLang="ko-KR" sz="1600" dirty="0" smtClean="0">
                <a:solidFill>
                  <a:schemeClr val="accent1">
                    <a:lumMod val="50000"/>
                  </a:schemeClr>
                </a:solidFill>
                <a:latin typeface="Lucida Console" pitchFamily="49" charset="0"/>
              </a:rPr>
              <a:t>DOM </a:t>
            </a:r>
            <a:r>
              <a:rPr lang="ko-KR" altLang="en-US" sz="1600" dirty="0" smtClean="0">
                <a:solidFill>
                  <a:schemeClr val="accent1">
                    <a:lumMod val="50000"/>
                  </a:schemeClr>
                </a:solidFill>
                <a:latin typeface="Lucida Console" pitchFamily="49" charset="0"/>
              </a:rPr>
              <a:t>객체를 얻는다</a:t>
            </a:r>
            <a:endParaRPr lang="en-US" altLang="ko-KR" sz="1600" dirty="0" smtClean="0">
              <a:solidFill>
                <a:schemeClr val="accent1">
                  <a:lumMod val="50000"/>
                </a:schemeClr>
              </a:solidFill>
              <a:latin typeface="Lucida Console" pitchFamily="49" charset="0"/>
            </a:endParaRPr>
          </a:p>
          <a:p>
            <a:pPr lvl="1">
              <a:buNone/>
            </a:pPr>
            <a:r>
              <a:rPr lang="en-US" altLang="ko-KR" sz="1600" dirty="0" smtClean="0">
                <a:latin typeface="Lucida Console" pitchFamily="49" charset="0"/>
              </a:rPr>
              <a:t>	</a:t>
            </a:r>
            <a:r>
              <a:rPr lang="en-US" altLang="ko-KR" sz="1600" dirty="0" err="1" smtClean="0">
                <a:latin typeface="Lucida Console" pitchFamily="49" charset="0"/>
              </a:rPr>
              <a:t>var</a:t>
            </a:r>
            <a:r>
              <a:rPr lang="en-US" altLang="ko-KR" sz="1600" dirty="0" smtClean="0">
                <a:latin typeface="Lucida Console" pitchFamily="49" charset="0"/>
              </a:rPr>
              <a:t> canvas = </a:t>
            </a:r>
            <a:r>
              <a:rPr lang="en-US" altLang="ko-KR" sz="1600" dirty="0" err="1" smtClean="0">
                <a:latin typeface="Lucida Console" pitchFamily="49" charset="0"/>
              </a:rPr>
              <a:t>document.getElementById</a:t>
            </a:r>
            <a:r>
              <a:rPr lang="en-US" altLang="ko-KR" sz="1600" dirty="0" smtClean="0">
                <a:latin typeface="Lucida Console" pitchFamily="49" charset="0"/>
              </a:rPr>
              <a:t>("</a:t>
            </a:r>
            <a:r>
              <a:rPr lang="en-US" altLang="ko-KR" sz="1600" b="1" dirty="0" err="1" smtClean="0">
                <a:latin typeface="Lucida Console" pitchFamily="49" charset="0"/>
              </a:rPr>
              <a:t>cv</a:t>
            </a:r>
            <a:r>
              <a:rPr lang="en-US" altLang="ko-KR" sz="1600" dirty="0" smtClean="0">
                <a:latin typeface="Lucida Console" pitchFamily="49" charset="0"/>
              </a:rPr>
              <a:t>"); </a:t>
            </a:r>
          </a:p>
          <a:p>
            <a:pPr lvl="1">
              <a:buNone/>
            </a:pPr>
            <a:r>
              <a:rPr lang="en-US" altLang="ko-KR" sz="1600" dirty="0" smtClean="0">
                <a:latin typeface="Lucida Console" pitchFamily="49" charset="0"/>
              </a:rPr>
              <a:t>	</a:t>
            </a:r>
            <a:r>
              <a:rPr lang="en-US" altLang="ko-KR" sz="1600" dirty="0" smtClean="0">
                <a:solidFill>
                  <a:schemeClr val="accent1">
                    <a:lumMod val="50000"/>
                  </a:schemeClr>
                </a:solidFill>
                <a:latin typeface="Lucida Console" pitchFamily="49" charset="0"/>
              </a:rPr>
              <a:t>//DOM </a:t>
            </a:r>
            <a:r>
              <a:rPr lang="ko-KR" altLang="en-US" sz="1600" dirty="0" smtClean="0">
                <a:solidFill>
                  <a:schemeClr val="accent1">
                    <a:lumMod val="50000"/>
                  </a:schemeClr>
                </a:solidFill>
                <a:latin typeface="Lucida Console" pitchFamily="49" charset="0"/>
              </a:rPr>
              <a:t>객체로부터 </a:t>
            </a:r>
            <a:r>
              <a:rPr lang="en-US" altLang="ko-KR" sz="1600" dirty="0" smtClean="0">
                <a:solidFill>
                  <a:schemeClr val="accent1">
                    <a:lumMod val="50000"/>
                  </a:schemeClr>
                </a:solidFill>
                <a:latin typeface="Lucida Console" pitchFamily="49" charset="0"/>
              </a:rPr>
              <a:t>2D </a:t>
            </a:r>
            <a:r>
              <a:rPr lang="ko-KR" altLang="en-US" sz="1600" dirty="0" err="1" smtClean="0">
                <a:solidFill>
                  <a:schemeClr val="accent1">
                    <a:lumMod val="50000"/>
                  </a:schemeClr>
                </a:solidFill>
                <a:latin typeface="Lucida Console" pitchFamily="49" charset="0"/>
              </a:rPr>
              <a:t>컨텍스트를</a:t>
            </a:r>
            <a:r>
              <a:rPr lang="ko-KR" altLang="en-US" sz="1600" dirty="0" smtClean="0">
                <a:solidFill>
                  <a:schemeClr val="accent1">
                    <a:lumMod val="50000"/>
                  </a:schemeClr>
                </a:solidFill>
                <a:latin typeface="Lucida Console" pitchFamily="49" charset="0"/>
              </a:rPr>
              <a:t> 얻는다 </a:t>
            </a:r>
            <a:r>
              <a:rPr lang="ko-KR" altLang="en-US" sz="1600" dirty="0" smtClean="0">
                <a:latin typeface="Lucida Console" pitchFamily="49" charset="0"/>
              </a:rPr>
              <a:t/>
            </a:r>
            <a:br>
              <a:rPr lang="ko-KR" altLang="en-US" sz="1600" dirty="0" smtClean="0">
                <a:latin typeface="Lucida Console" pitchFamily="49" charset="0"/>
              </a:rPr>
            </a:br>
            <a:r>
              <a:rPr lang="en-US" altLang="ko-KR" sz="1600" dirty="0" err="1" smtClean="0">
                <a:latin typeface="Lucida Console" pitchFamily="49" charset="0"/>
              </a:rPr>
              <a:t>var</a:t>
            </a:r>
            <a:r>
              <a:rPr lang="en-US" altLang="ko-KR" sz="1600" dirty="0" smtClean="0">
                <a:latin typeface="Lucida Console" pitchFamily="49" charset="0"/>
              </a:rPr>
              <a:t> context = </a:t>
            </a:r>
            <a:r>
              <a:rPr lang="en-US" altLang="ko-KR" sz="1600" dirty="0" err="1" smtClean="0">
                <a:latin typeface="Lucida Console" pitchFamily="49" charset="0"/>
              </a:rPr>
              <a:t>canvas.</a:t>
            </a:r>
            <a:r>
              <a:rPr lang="en-US" altLang="ko-KR" sz="1600" b="1" dirty="0" err="1" smtClean="0">
                <a:latin typeface="Lucida Console" pitchFamily="49" charset="0"/>
              </a:rPr>
              <a:t>getContext</a:t>
            </a:r>
            <a:r>
              <a:rPr lang="en-US" altLang="ko-KR" sz="1600" dirty="0" smtClean="0">
                <a:latin typeface="Lucida Console" pitchFamily="49" charset="0"/>
              </a:rPr>
              <a:t>("2d");      </a:t>
            </a:r>
          </a:p>
          <a:p>
            <a:endParaRPr lang="ko-KR" altLang="en-US" sz="1600" dirty="0">
              <a:latin typeface="Lucida Console" pitchFamily="49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4"/>
          <p:cNvSpPr>
            <a:spLocks noGrp="1"/>
          </p:cNvSpPr>
          <p:nvPr>
            <p:ph type="title"/>
          </p:nvPr>
        </p:nvSpPr>
        <p:spPr>
          <a:xfrm>
            <a:off x="722313" y="2781305"/>
            <a:ext cx="7772400" cy="1362075"/>
          </a:xfrm>
        </p:spPr>
        <p:txBody>
          <a:bodyPr/>
          <a:lstStyle/>
          <a:p>
            <a:r>
              <a:rPr lang="ko-KR" altLang="en-US" dirty="0" smtClean="0"/>
              <a:t>실습 과제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15FA4-1661-48A2-9A8B-A0691DA569A4}" type="slidenum">
              <a:rPr lang="ko-KR" altLang="en-US" smtClean="0"/>
              <a:pPr/>
              <a:t>23</a:t>
            </a:fld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HTML5 </a:t>
            </a:r>
            <a:r>
              <a:rPr lang="ko-KR" altLang="en-US" dirty="0" smtClean="0"/>
              <a:t>지원 정보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07209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ko-KR" altLang="en-US" sz="1600" dirty="0" smtClean="0">
                <a:latin typeface="Lucida Console" pitchFamily="49" charset="0"/>
              </a:rPr>
              <a:t>브라우저 간에 기능을 지원하는 정도에 차이가 있음</a:t>
            </a:r>
            <a:endParaRPr lang="en-US" altLang="ko-KR" sz="1600" dirty="0" smtClean="0">
              <a:latin typeface="Lucida Console" pitchFamily="49" charset="0"/>
            </a:endParaRPr>
          </a:p>
          <a:p>
            <a:pPr lvl="1">
              <a:lnSpc>
                <a:spcPct val="150000"/>
              </a:lnSpc>
            </a:pPr>
            <a:r>
              <a:rPr lang="ko-KR" altLang="en-US" sz="1600" dirty="0" smtClean="0">
                <a:latin typeface="Lucida Console" pitchFamily="49" charset="0"/>
              </a:rPr>
              <a:t>기능 지원 현황</a:t>
            </a:r>
            <a:endParaRPr lang="en-US" altLang="ko-KR" sz="1600" dirty="0" smtClean="0">
              <a:latin typeface="Lucida Console" pitchFamily="49" charset="0"/>
            </a:endParaRPr>
          </a:p>
          <a:p>
            <a:pPr lvl="1">
              <a:lnSpc>
                <a:spcPct val="150000"/>
              </a:lnSpc>
            </a:pPr>
            <a:endParaRPr lang="en-US" altLang="ko-KR" sz="1600" dirty="0" smtClean="0">
              <a:latin typeface="Lucida Console" pitchFamily="49" charset="0"/>
            </a:endParaRPr>
          </a:p>
          <a:p>
            <a:pPr lvl="1">
              <a:lnSpc>
                <a:spcPct val="150000"/>
              </a:lnSpc>
            </a:pPr>
            <a:endParaRPr lang="en-US" altLang="ko-KR" sz="1600" dirty="0" smtClean="0">
              <a:latin typeface="Lucida Console" pitchFamily="49" charset="0"/>
            </a:endParaRPr>
          </a:p>
          <a:p>
            <a:pPr lvl="1">
              <a:lnSpc>
                <a:spcPct val="150000"/>
              </a:lnSpc>
            </a:pPr>
            <a:endParaRPr lang="en-US" altLang="ko-KR" sz="1600" dirty="0" smtClean="0">
              <a:latin typeface="Lucida Console" pitchFamily="49" charset="0"/>
            </a:endParaRPr>
          </a:p>
          <a:p>
            <a:pPr lvl="1">
              <a:lnSpc>
                <a:spcPct val="150000"/>
              </a:lnSpc>
            </a:pPr>
            <a:endParaRPr lang="en-US" altLang="ko-KR" sz="1600" dirty="0" smtClean="0">
              <a:latin typeface="Lucida Console" pitchFamily="49" charset="0"/>
            </a:endParaRPr>
          </a:p>
          <a:p>
            <a:pPr lvl="1">
              <a:lnSpc>
                <a:spcPct val="150000"/>
              </a:lnSpc>
            </a:pPr>
            <a:endParaRPr lang="en-US" altLang="ko-KR" sz="1600" dirty="0" smtClean="0">
              <a:latin typeface="Lucida Console" pitchFamily="49" charset="0"/>
            </a:endParaRPr>
          </a:p>
          <a:p>
            <a:pPr lvl="1">
              <a:lnSpc>
                <a:spcPct val="150000"/>
              </a:lnSpc>
            </a:pPr>
            <a:r>
              <a:rPr lang="ko-KR" altLang="en-US" sz="1600" dirty="0" smtClean="0">
                <a:latin typeface="Lucida Console" pitchFamily="49" charset="0"/>
              </a:rPr>
              <a:t>보다 자세한 지원 정보</a:t>
            </a:r>
            <a:endParaRPr lang="en-US" altLang="ko-KR" sz="1600" dirty="0" smtClean="0">
              <a:latin typeface="Lucida Console" pitchFamily="49" charset="0"/>
            </a:endParaRPr>
          </a:p>
          <a:p>
            <a:pPr lvl="2">
              <a:lnSpc>
                <a:spcPct val="150000"/>
              </a:lnSpc>
            </a:pPr>
            <a:r>
              <a:rPr lang="en-US" altLang="ko-KR" sz="1600" dirty="0" smtClean="0">
                <a:latin typeface="Lucida Console" pitchFamily="49" charset="0"/>
                <a:hlinkClick r:id="rId2"/>
              </a:rPr>
              <a:t>http://html5test.com/ </a:t>
            </a:r>
          </a:p>
          <a:p>
            <a:endParaRPr lang="ko-KR" altLang="en-US" sz="1600" dirty="0">
              <a:latin typeface="Lucida Console" pitchFamily="49" charset="0"/>
              <a:ea typeface="맑은 고딕" pitchFamily="50" charset="-127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15FA4-1661-48A2-9A8B-A0691DA569A4}" type="slidenum">
              <a:rPr lang="ko-KR" altLang="en-US" smtClean="0"/>
              <a:pPr/>
              <a:t>3</a:t>
            </a:fld>
            <a:endParaRPr lang="ko-KR" alt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lc="http://schemas.openxmlformats.org/drawingml/2006/lockedCanvas"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14546" y="2214554"/>
            <a:ext cx="4752528" cy="17714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HTML5</a:t>
            </a:r>
            <a:r>
              <a:rPr lang="ko-KR" altLang="en-US" dirty="0" smtClean="0"/>
              <a:t>의 특징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07209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ko-KR" altLang="en-US" sz="1600" dirty="0" smtClean="0">
                <a:latin typeface="Lucida Console" pitchFamily="49" charset="0"/>
              </a:rPr>
              <a:t>브라우저간의 서로 다른 </a:t>
            </a:r>
            <a:r>
              <a:rPr lang="en-US" altLang="ko-KR" sz="1600" dirty="0" smtClean="0">
                <a:latin typeface="Lucida Console" pitchFamily="49" charset="0"/>
              </a:rPr>
              <a:t>HTML </a:t>
            </a:r>
            <a:r>
              <a:rPr lang="ko-KR" altLang="en-US" sz="1600" dirty="0" smtClean="0">
                <a:latin typeface="Lucida Console" pitchFamily="49" charset="0"/>
              </a:rPr>
              <a:t>구현 방식을 표준화</a:t>
            </a:r>
            <a:endParaRPr lang="en-US" altLang="ko-KR" sz="1600" dirty="0" smtClean="0">
              <a:latin typeface="Lucida Console" pitchFamily="49" charset="0"/>
            </a:endParaRPr>
          </a:p>
          <a:p>
            <a:pPr lvl="1">
              <a:lnSpc>
                <a:spcPct val="150000"/>
              </a:lnSpc>
            </a:pPr>
            <a:r>
              <a:rPr lang="en-US" altLang="ko-KR" sz="1600" dirty="0" smtClean="0">
                <a:latin typeface="Lucida Console" pitchFamily="49" charset="0"/>
              </a:rPr>
              <a:t>Ex) &lt;p&gt;&lt;strong&gt;a&lt;</a:t>
            </a:r>
            <a:r>
              <a:rPr lang="en-US" altLang="ko-KR" sz="1600" dirty="0" err="1" smtClean="0">
                <a:latin typeface="Lucida Console" pitchFamily="49" charset="0"/>
              </a:rPr>
              <a:t>em</a:t>
            </a:r>
            <a:r>
              <a:rPr lang="en-US" altLang="ko-KR" sz="1600" dirty="0" smtClean="0">
                <a:latin typeface="Lucida Console" pitchFamily="49" charset="0"/>
              </a:rPr>
              <a:t>&gt;b&lt;/strong&gt;c&lt;/</a:t>
            </a:r>
            <a:r>
              <a:rPr lang="en-US" altLang="ko-KR" sz="1600" dirty="0" err="1" smtClean="0">
                <a:latin typeface="Lucida Console" pitchFamily="49" charset="0"/>
              </a:rPr>
              <a:t>em</a:t>
            </a:r>
            <a:r>
              <a:rPr lang="en-US" altLang="ko-KR" sz="1600" dirty="0" smtClean="0">
                <a:latin typeface="Lucida Console" pitchFamily="49" charset="0"/>
              </a:rPr>
              <a:t>&gt;</a:t>
            </a:r>
          </a:p>
          <a:p>
            <a:endParaRPr lang="ko-KR" altLang="en-US" sz="1600" dirty="0">
              <a:latin typeface="Lucida Console" pitchFamily="49" charset="0"/>
              <a:ea typeface="맑은 고딕" pitchFamily="50" charset="-127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15FA4-1661-48A2-9A8B-A0691DA569A4}" type="slidenum">
              <a:rPr lang="ko-KR" altLang="en-US" smtClean="0"/>
              <a:pPr/>
              <a:t>4</a:t>
            </a:fld>
            <a:endParaRPr lang="ko-KR" alt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14414" y="2404928"/>
            <a:ext cx="6643050" cy="3024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HTML5</a:t>
            </a:r>
            <a:r>
              <a:rPr lang="ko-KR" altLang="en-US" dirty="0" smtClean="0"/>
              <a:t>의 특징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072098"/>
          </a:xfrm>
        </p:spPr>
        <p:txBody>
          <a:bodyPr/>
          <a:lstStyle/>
          <a:p>
            <a:r>
              <a:rPr lang="ko-KR" altLang="en-US" sz="1600" dirty="0" smtClean="0">
                <a:latin typeface="Lucida Console" pitchFamily="49" charset="0"/>
              </a:rPr>
              <a:t>다양한 </a:t>
            </a:r>
            <a:r>
              <a:rPr lang="en-US" altLang="ko-KR" sz="1600" dirty="0" err="1" smtClean="0">
                <a:latin typeface="Lucida Console" pitchFamily="49" charset="0"/>
              </a:rPr>
              <a:t>WebForm</a:t>
            </a:r>
            <a:r>
              <a:rPr lang="en-US" altLang="ko-KR" sz="1600" dirty="0" smtClean="0">
                <a:latin typeface="Lucida Console" pitchFamily="49" charset="0"/>
              </a:rPr>
              <a:t> </a:t>
            </a:r>
            <a:r>
              <a:rPr lang="ko-KR" altLang="en-US" sz="1600" dirty="0" smtClean="0">
                <a:latin typeface="Lucida Console" pitchFamily="49" charset="0"/>
              </a:rPr>
              <a:t>컨트롤</a:t>
            </a:r>
            <a:endParaRPr lang="en-US" altLang="ko-KR" sz="1600" dirty="0" smtClean="0">
              <a:latin typeface="Lucida Console" pitchFamily="49" charset="0"/>
            </a:endParaRPr>
          </a:p>
          <a:p>
            <a:pPr lvl="1"/>
            <a:r>
              <a:rPr lang="en-US" altLang="ko-KR" sz="1600" dirty="0" err="1" smtClean="0">
                <a:latin typeface="Lucida Console" pitchFamily="49" charset="0"/>
              </a:rPr>
              <a:t>Datetime</a:t>
            </a:r>
            <a:r>
              <a:rPr lang="en-US" altLang="ko-KR" sz="1600" dirty="0" smtClean="0">
                <a:latin typeface="Lucida Console" pitchFamily="49" charset="0"/>
              </a:rPr>
              <a:t>, number, range, email, </a:t>
            </a:r>
            <a:r>
              <a:rPr lang="en-US" altLang="ko-KR" sz="1600" dirty="0" err="1" smtClean="0">
                <a:latin typeface="Lucida Console" pitchFamily="49" charset="0"/>
              </a:rPr>
              <a:t>url</a:t>
            </a:r>
            <a:r>
              <a:rPr lang="en-US" altLang="ko-KR" sz="1600" dirty="0" smtClean="0">
                <a:latin typeface="Lucida Console" pitchFamily="49" charset="0"/>
              </a:rPr>
              <a:t>, list, </a:t>
            </a:r>
            <a:r>
              <a:rPr lang="en-US" altLang="ko-KR" sz="1600" dirty="0" err="1" smtClean="0">
                <a:latin typeface="Lucida Console" pitchFamily="49" charset="0"/>
              </a:rPr>
              <a:t>datalist</a:t>
            </a:r>
            <a:r>
              <a:rPr lang="en-US" altLang="ko-KR" sz="1600" dirty="0" smtClean="0">
                <a:latin typeface="Lucida Console" pitchFamily="49" charset="0"/>
              </a:rPr>
              <a:t>…</a:t>
            </a:r>
          </a:p>
          <a:p>
            <a:pPr lvl="1"/>
            <a:r>
              <a:rPr lang="en-US" altLang="ko-KR" sz="1600" dirty="0" smtClean="0">
                <a:latin typeface="Lucida Console" pitchFamily="49" charset="0"/>
              </a:rPr>
              <a:t>http://nz.pe.kr/ext/html5/html5L.html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ko-KR" sz="1600" dirty="0" smtClean="0">
                <a:latin typeface="Lucida Console" pitchFamily="49" charset="0"/>
              </a:rPr>
              <a:t/>
            </a:r>
            <a:br>
              <a:rPr lang="en-US" altLang="ko-KR" sz="1600" dirty="0" smtClean="0">
                <a:latin typeface="Lucida Console" pitchFamily="49" charset="0"/>
              </a:rPr>
            </a:br>
            <a:endParaRPr lang="en-US" altLang="ko-KR" sz="1600" dirty="0" smtClean="0">
              <a:latin typeface="Lucida Console" pitchFamily="49" charset="0"/>
            </a:endParaRPr>
          </a:p>
          <a:p>
            <a:pPr>
              <a:lnSpc>
                <a:spcPct val="150000"/>
              </a:lnSpc>
            </a:pPr>
            <a:endParaRPr lang="en-US" altLang="ko-KR" sz="1600" dirty="0" smtClean="0">
              <a:latin typeface="Lucida Console" pitchFamily="49" charset="0"/>
            </a:endParaRPr>
          </a:p>
          <a:p>
            <a:pPr>
              <a:lnSpc>
                <a:spcPct val="150000"/>
              </a:lnSpc>
            </a:pPr>
            <a:endParaRPr lang="en-US" altLang="ko-KR" sz="1600" dirty="0" smtClean="0">
              <a:latin typeface="Lucida Console" pitchFamily="49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altLang="ko-KR" sz="1600" dirty="0" smtClean="0">
              <a:latin typeface="Lucida Console" pitchFamily="49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altLang="ko-KR" sz="1600" dirty="0" smtClean="0">
              <a:latin typeface="Lucida Console" pitchFamily="49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altLang="ko-KR" sz="1600" dirty="0" smtClean="0">
              <a:latin typeface="Lucida Console" pitchFamily="49" charset="0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15FA4-1661-48A2-9A8B-A0691DA569A4}" type="slidenum">
              <a:rPr lang="ko-KR" altLang="en-US" smtClean="0"/>
              <a:pPr/>
              <a:t>5</a:t>
            </a:fld>
            <a:endParaRPr lang="ko-KR" altLang="en-US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07546" y="4138392"/>
            <a:ext cx="3286125" cy="24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lc="http://schemas.openxmlformats.org/drawingml/2006/lockedCanvas"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07545" y="4612732"/>
            <a:ext cx="3914775" cy="23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9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lc="http://schemas.openxmlformats.org/drawingml/2006/lockedCanvas"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07545" y="5058438"/>
            <a:ext cx="2019300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11" descr="C:\Users\Chris\AppData\Local\Temp\SNAGHTML6cd4656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lc="http://schemas.openxmlformats.org/drawingml/2006/lockedCanvas"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1161" y="5067962"/>
            <a:ext cx="3200400" cy="628651"/>
          </a:xfrm>
          <a:prstGeom prst="rect">
            <a:avLst/>
          </a:prstGeom>
          <a:noFill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lc="http://schemas.openxmlformats.org/drawingml/2006/lockedCanvas"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87865" y="2786058"/>
            <a:ext cx="1704975" cy="80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1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lc="http://schemas.openxmlformats.org/drawingml/2006/lockedCanvas"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07545" y="2796422"/>
            <a:ext cx="254317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14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lc="http://schemas.openxmlformats.org/drawingml/2006/lockedCanvas"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1161" y="2796422"/>
            <a:ext cx="2971800" cy="217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HTML5</a:t>
            </a:r>
            <a:r>
              <a:rPr lang="ko-KR" altLang="en-US" dirty="0" smtClean="0"/>
              <a:t>의 특징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07209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ko-KR" altLang="en-US" sz="1600" dirty="0" smtClean="0">
                <a:latin typeface="Lucida Console" pitchFamily="49" charset="0"/>
              </a:rPr>
              <a:t>멀티미디어 지원 강화</a:t>
            </a:r>
            <a:endParaRPr lang="en-US" altLang="ko-KR" sz="1600" dirty="0" smtClean="0">
              <a:latin typeface="Lucida Console" pitchFamily="49" charset="0"/>
            </a:endParaRPr>
          </a:p>
          <a:p>
            <a:pPr lvl="1">
              <a:lnSpc>
                <a:spcPct val="150000"/>
              </a:lnSpc>
            </a:pPr>
            <a:r>
              <a:rPr lang="en-US" altLang="ko-KR" sz="1600" dirty="0" smtClean="0">
                <a:latin typeface="Lucida Console" pitchFamily="49" charset="0"/>
              </a:rPr>
              <a:t>Audio, Video, Canvas, </a:t>
            </a:r>
            <a:r>
              <a:rPr lang="en-US" altLang="ko-KR" sz="1600" dirty="0" err="1" smtClean="0">
                <a:latin typeface="Lucida Console" pitchFamily="49" charset="0"/>
              </a:rPr>
              <a:t>WebGL</a:t>
            </a:r>
            <a:endParaRPr lang="en-US" altLang="ko-KR" sz="1600" dirty="0" smtClean="0">
              <a:latin typeface="Lucida Console" pitchFamily="49" charset="0"/>
            </a:endParaRPr>
          </a:p>
          <a:p>
            <a:pPr lvl="2">
              <a:lnSpc>
                <a:spcPct val="150000"/>
              </a:lnSpc>
            </a:pPr>
            <a:r>
              <a:rPr lang="en-US" altLang="ko-KR" sz="1600" dirty="0" smtClean="0">
                <a:latin typeface="Lucida Console" pitchFamily="49" charset="0"/>
                <a:hlinkClick r:id="rId2"/>
              </a:rPr>
              <a:t>Canvas + Video Demo</a:t>
            </a:r>
            <a:endParaRPr lang="en-US" altLang="ko-KR" sz="1600" dirty="0" smtClean="0">
              <a:latin typeface="Lucida Console" pitchFamily="49" charset="0"/>
            </a:endParaRPr>
          </a:p>
          <a:p>
            <a:pPr lvl="2">
              <a:lnSpc>
                <a:spcPct val="150000"/>
              </a:lnSpc>
            </a:pPr>
            <a:r>
              <a:rPr lang="en-US" altLang="ko-KR" sz="1600" dirty="0" err="1" smtClean="0">
                <a:latin typeface="Lucida Console" pitchFamily="49" charset="0"/>
                <a:hlinkClick r:id="rId3"/>
              </a:rPr>
              <a:t>CanvasMol</a:t>
            </a:r>
            <a:r>
              <a:rPr lang="en-US" altLang="ko-KR" sz="1600" dirty="0" smtClean="0">
                <a:latin typeface="Lucida Console" pitchFamily="49" charset="0"/>
              </a:rPr>
              <a:t> – Canvas + 3D</a:t>
            </a:r>
          </a:p>
          <a:p>
            <a:pPr lvl="2">
              <a:lnSpc>
                <a:spcPct val="150000"/>
              </a:lnSpc>
            </a:pPr>
            <a:r>
              <a:rPr lang="en-US" altLang="ko-KR" sz="1600" dirty="0" err="1" smtClean="0">
                <a:latin typeface="Lucida Console" pitchFamily="49" charset="0"/>
                <a:hlinkClick r:id="rId4"/>
              </a:rPr>
              <a:t>WebGL</a:t>
            </a:r>
            <a:r>
              <a:rPr lang="en-US" altLang="ko-KR" sz="1600" dirty="0" smtClean="0">
                <a:latin typeface="Lucida Console" pitchFamily="49" charset="0"/>
                <a:hlinkClick r:id="rId4"/>
              </a:rPr>
              <a:t> Musical Solar System</a:t>
            </a:r>
            <a:endParaRPr lang="en-US" altLang="ko-KR" sz="1600" dirty="0" smtClean="0">
              <a:latin typeface="Lucida Console" pitchFamily="49" charset="0"/>
            </a:endParaRPr>
          </a:p>
          <a:p>
            <a:pPr lvl="2">
              <a:lnSpc>
                <a:spcPct val="150000"/>
              </a:lnSpc>
            </a:pPr>
            <a:r>
              <a:rPr lang="en-US" altLang="ko-KR" sz="1600" dirty="0" smtClean="0">
                <a:latin typeface="Lucida Console" pitchFamily="49" charset="0"/>
                <a:hlinkClick r:id="rId5"/>
              </a:rPr>
              <a:t>Sketchpad</a:t>
            </a:r>
            <a:endParaRPr lang="en-US" altLang="ko-KR" sz="1600" dirty="0" smtClean="0">
              <a:latin typeface="Lucida Console" pitchFamily="49" charset="0"/>
            </a:endParaRPr>
          </a:p>
          <a:p>
            <a:pPr lvl="2">
              <a:lnSpc>
                <a:spcPct val="150000"/>
              </a:lnSpc>
            </a:pPr>
            <a:r>
              <a:rPr lang="en-US" altLang="ko-KR" sz="1600" dirty="0" err="1" smtClean="0">
                <a:latin typeface="Lucida Console" pitchFamily="49" charset="0"/>
                <a:hlinkClick r:id="rId6"/>
              </a:rPr>
              <a:t>deviantART</a:t>
            </a:r>
            <a:r>
              <a:rPr lang="en-US" altLang="ko-KR" sz="1600" dirty="0" smtClean="0">
                <a:latin typeface="Lucida Console" pitchFamily="49" charset="0"/>
                <a:hlinkClick r:id="rId6"/>
              </a:rPr>
              <a:t> </a:t>
            </a:r>
            <a:r>
              <a:rPr lang="en-US" altLang="ko-KR" sz="1600" dirty="0" err="1" smtClean="0">
                <a:latin typeface="Lucida Console" pitchFamily="49" charset="0"/>
                <a:hlinkClick r:id="rId6"/>
              </a:rPr>
              <a:t>muro</a:t>
            </a:r>
            <a:endParaRPr lang="en-US" altLang="ko-KR" sz="1600" dirty="0" smtClean="0">
              <a:latin typeface="Lucida Console" pitchFamily="49" charset="0"/>
            </a:endParaRPr>
          </a:p>
          <a:p>
            <a:pPr lvl="2">
              <a:lnSpc>
                <a:spcPct val="150000"/>
              </a:lnSpc>
            </a:pPr>
            <a:r>
              <a:rPr lang="en-US" altLang="ko-KR" sz="1600" dirty="0" smtClean="0">
                <a:latin typeface="Lucida Console" pitchFamily="49" charset="0"/>
                <a:hlinkClick r:id="rId7"/>
              </a:rPr>
              <a:t>Galactic Plunder</a:t>
            </a:r>
            <a:endParaRPr lang="en-US" altLang="ko-KR" sz="1600" dirty="0" smtClean="0">
              <a:latin typeface="Lucida Console" pitchFamily="49" charset="0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15FA4-1661-48A2-9A8B-A0691DA569A4}" type="slidenum">
              <a:rPr lang="ko-KR" altLang="en-US" smtClean="0"/>
              <a:pPr/>
              <a:t>6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HTML5 </a:t>
            </a:r>
            <a:r>
              <a:rPr lang="ko-KR" altLang="en-US" dirty="0" smtClean="0"/>
              <a:t>디자인 원칙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072098"/>
          </a:xfrm>
        </p:spPr>
        <p:txBody>
          <a:bodyPr/>
          <a:lstStyle/>
          <a:p>
            <a:r>
              <a:rPr lang="ko-KR" altLang="en-US" sz="1600" b="1" dirty="0" smtClean="0">
                <a:latin typeface="Lucida Console" pitchFamily="49" charset="0"/>
              </a:rPr>
              <a:t>포인트</a:t>
            </a:r>
            <a:r>
              <a:rPr lang="en-US" altLang="ko-KR" sz="1600" b="1" dirty="0" smtClean="0">
                <a:latin typeface="Lucida Console" pitchFamily="49" charset="0"/>
              </a:rPr>
              <a:t> 1: </a:t>
            </a:r>
            <a:r>
              <a:rPr lang="ko-KR" altLang="en-US" sz="1600" b="1" dirty="0" smtClean="0">
                <a:latin typeface="Lucida Console" pitchFamily="49" charset="0"/>
              </a:rPr>
              <a:t>호환성</a:t>
            </a:r>
            <a:endParaRPr lang="en-US" altLang="ko-KR" sz="1600" b="1" dirty="0" smtClean="0">
              <a:latin typeface="Lucida Console" pitchFamily="49" charset="0"/>
            </a:endParaRPr>
          </a:p>
          <a:p>
            <a:pPr lvl="1"/>
            <a:r>
              <a:rPr lang="ko-KR" altLang="en-US" sz="1600" dirty="0" err="1" smtClean="0">
                <a:latin typeface="Lucida Console" pitchFamily="49" charset="0"/>
              </a:rPr>
              <a:t>콘텐츠의</a:t>
            </a:r>
            <a:r>
              <a:rPr lang="ko-KR" altLang="en-US" sz="1600" dirty="0" smtClean="0">
                <a:latin typeface="Lucida Console" pitchFamily="49" charset="0"/>
              </a:rPr>
              <a:t> 호환성</a:t>
            </a:r>
            <a:endParaRPr lang="en-US" altLang="ko-KR" sz="1600" dirty="0" smtClean="0">
              <a:latin typeface="Lucida Console" pitchFamily="49" charset="0"/>
            </a:endParaRPr>
          </a:p>
          <a:p>
            <a:pPr lvl="2"/>
            <a:r>
              <a:rPr lang="ko-KR" altLang="en-US" sz="1600" dirty="0" smtClean="0">
                <a:latin typeface="Lucida Console" pitchFamily="49" charset="0"/>
              </a:rPr>
              <a:t>과거에 만들어진 웹사이트를 문제없이 이용할 수 있어야 하는 점을 고려</a:t>
            </a:r>
            <a:endParaRPr lang="en-US" altLang="ko-KR" sz="1600" dirty="0" smtClean="0">
              <a:latin typeface="Lucida Console" pitchFamily="49" charset="0"/>
            </a:endParaRPr>
          </a:p>
          <a:p>
            <a:pPr lvl="2"/>
            <a:r>
              <a:rPr lang="ko-KR" altLang="en-US" sz="1600" dirty="0" smtClean="0">
                <a:latin typeface="Lucida Console" pitchFamily="49" charset="0"/>
              </a:rPr>
              <a:t>일반적으로 사용되는 </a:t>
            </a:r>
            <a:r>
              <a:rPr lang="ko-KR" altLang="en-US" sz="1600" dirty="0" err="1" smtClean="0">
                <a:latin typeface="Lucida Console" pitchFamily="49" charset="0"/>
              </a:rPr>
              <a:t>콘텐츠를</a:t>
            </a:r>
            <a:r>
              <a:rPr lang="ko-KR" altLang="en-US" sz="1600" dirty="0" smtClean="0">
                <a:latin typeface="Lucida Console" pitchFamily="49" charset="0"/>
              </a:rPr>
              <a:t> </a:t>
            </a:r>
            <a:r>
              <a:rPr lang="en-US" altLang="ko-KR" sz="1600" dirty="0" smtClean="0">
                <a:latin typeface="Lucida Console" pitchFamily="49" charset="0"/>
              </a:rPr>
              <a:t>HTML5</a:t>
            </a:r>
            <a:r>
              <a:rPr lang="ko-KR" altLang="en-US" sz="1600" dirty="0" smtClean="0">
                <a:latin typeface="Lucida Console" pitchFamily="49" charset="0"/>
              </a:rPr>
              <a:t>에 포함</a:t>
            </a:r>
            <a:endParaRPr lang="en-US" altLang="ko-KR" sz="1600" dirty="0" smtClean="0">
              <a:latin typeface="Lucida Console" pitchFamily="49" charset="0"/>
            </a:endParaRPr>
          </a:p>
          <a:p>
            <a:pPr lvl="1"/>
            <a:r>
              <a:rPr lang="ko-KR" altLang="en-US" sz="1600" dirty="0" smtClean="0">
                <a:latin typeface="Lucida Console" pitchFamily="49" charset="0"/>
              </a:rPr>
              <a:t>이전 브라우저와의 호환성</a:t>
            </a:r>
            <a:endParaRPr lang="en-US" altLang="ko-KR" sz="1600" dirty="0" smtClean="0">
              <a:latin typeface="Lucida Console" pitchFamily="49" charset="0"/>
            </a:endParaRPr>
          </a:p>
          <a:p>
            <a:pPr lvl="2"/>
            <a:r>
              <a:rPr lang="en-US" altLang="ko-KR" sz="1600" dirty="0" smtClean="0">
                <a:latin typeface="Lucida Console" pitchFamily="49" charset="0"/>
              </a:rPr>
              <a:t>HTML5</a:t>
            </a:r>
            <a:r>
              <a:rPr lang="ko-KR" altLang="en-US" sz="1600" dirty="0" smtClean="0">
                <a:latin typeface="Lucida Console" pitchFamily="49" charset="0"/>
              </a:rPr>
              <a:t>에는 새로운 기능이 많이 추가되었음</a:t>
            </a:r>
            <a:endParaRPr lang="en-US" altLang="ko-KR" sz="1600" dirty="0" smtClean="0">
              <a:latin typeface="Lucida Console" pitchFamily="49" charset="0"/>
            </a:endParaRPr>
          </a:p>
          <a:p>
            <a:pPr lvl="2"/>
            <a:r>
              <a:rPr lang="ko-KR" altLang="en-US" sz="1600" dirty="0" smtClean="0">
                <a:latin typeface="Lucida Console" pitchFamily="49" charset="0"/>
              </a:rPr>
              <a:t>이를 지원하지 않는 예전 브라우저를 통해 접근하여도 어느 정도는 그 기능을 제공할 수 있던지 </a:t>
            </a:r>
            <a:r>
              <a:rPr lang="en-US" altLang="ko-KR" sz="1600" dirty="0" smtClean="0">
                <a:latin typeface="Lucida Console" pitchFamily="49" charset="0"/>
              </a:rPr>
              <a:t>Fallback </a:t>
            </a:r>
            <a:r>
              <a:rPr lang="ko-KR" altLang="en-US" sz="1600" dirty="0" err="1" smtClean="0">
                <a:latin typeface="Lucida Console" pitchFamily="49" charset="0"/>
              </a:rPr>
              <a:t>콘텐츠를</a:t>
            </a:r>
            <a:r>
              <a:rPr lang="ko-KR" altLang="en-US" sz="1600" dirty="0" smtClean="0">
                <a:latin typeface="Lucida Console" pitchFamily="49" charset="0"/>
              </a:rPr>
              <a:t> 표시하도록 고려</a:t>
            </a:r>
            <a:endParaRPr lang="en-US" altLang="ko-KR" sz="1600" dirty="0" smtClean="0">
              <a:latin typeface="Lucida Console" pitchFamily="49" charset="0"/>
            </a:endParaRPr>
          </a:p>
          <a:p>
            <a:pPr lvl="1"/>
            <a:r>
              <a:rPr lang="ko-KR" altLang="en-US" sz="1600" dirty="0" smtClean="0">
                <a:latin typeface="Lucida Console" pitchFamily="49" charset="0"/>
              </a:rPr>
              <a:t>기존 기능의 재사용 </a:t>
            </a:r>
            <a:endParaRPr lang="en-US" altLang="ko-KR" sz="1600" dirty="0" smtClean="0">
              <a:latin typeface="Lucida Console" pitchFamily="49" charset="0"/>
            </a:endParaRPr>
          </a:p>
          <a:p>
            <a:pPr lvl="1"/>
            <a:r>
              <a:rPr lang="ko-KR" altLang="en-US" sz="1600" dirty="0" smtClean="0">
                <a:latin typeface="Lucida Console" pitchFamily="49" charset="0"/>
              </a:rPr>
              <a:t>이용 방법 호환성</a:t>
            </a:r>
            <a:endParaRPr lang="en-US" altLang="ko-KR" sz="1600" dirty="0" smtClean="0">
              <a:latin typeface="Lucida Console" pitchFamily="49" charset="0"/>
            </a:endParaRPr>
          </a:p>
          <a:p>
            <a:pPr lvl="2"/>
            <a:r>
              <a:rPr lang="ko-KR" altLang="en-US" sz="1600" dirty="0" smtClean="0">
                <a:latin typeface="Lucida Console" pitchFamily="49" charset="0"/>
              </a:rPr>
              <a:t>브라우저마다 독자적인 기능을 사양화 하여 브라우저간 호환성을 실현하고자 함</a:t>
            </a:r>
            <a:endParaRPr lang="en-US" altLang="ko-KR" sz="1600" dirty="0" smtClean="0">
              <a:latin typeface="Lucida Console" pitchFamily="49" charset="0"/>
            </a:endParaRPr>
          </a:p>
          <a:p>
            <a:pPr lvl="1"/>
            <a:r>
              <a:rPr lang="ko-KR" altLang="en-US" sz="1600" dirty="0" smtClean="0">
                <a:latin typeface="Lucida Console" pitchFamily="49" charset="0"/>
              </a:rPr>
              <a:t>혁신보다 발전을 우선함</a:t>
            </a:r>
            <a:endParaRPr lang="en-US" altLang="ko-KR" sz="1600" dirty="0" smtClean="0">
              <a:latin typeface="Lucida Console" pitchFamily="49" charset="0"/>
            </a:endParaRPr>
          </a:p>
          <a:p>
            <a:pPr lvl="2"/>
            <a:r>
              <a:rPr lang="ko-KR" altLang="en-US" sz="1600" dirty="0" smtClean="0">
                <a:latin typeface="Lucida Console" pitchFamily="49" charset="0"/>
              </a:rPr>
              <a:t>이상을 추구하여 새로운 것을 개발하는 것이 아닌 현재 있는 것을 개량하고자 함</a:t>
            </a:r>
            <a:r>
              <a:rPr lang="en-US" altLang="ko-KR" sz="1600" dirty="0" smtClean="0">
                <a:latin typeface="Lucida Console" pitchFamily="49" charset="0"/>
              </a:rPr>
              <a:t>.</a:t>
            </a:r>
          </a:p>
          <a:p>
            <a:pPr lvl="2"/>
            <a:endParaRPr lang="ko-KR" altLang="en-US" sz="1600" dirty="0">
              <a:latin typeface="Lucida Console" pitchFamily="49" charset="0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15FA4-1661-48A2-9A8B-A0691DA569A4}" type="slidenum">
              <a:rPr lang="ko-KR" altLang="en-US" smtClean="0"/>
              <a:pPr/>
              <a:t>7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HTML5 </a:t>
            </a:r>
            <a:r>
              <a:rPr lang="ko-KR" altLang="en-US" dirty="0" smtClean="0"/>
              <a:t>디자인 원칙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072098"/>
          </a:xfrm>
        </p:spPr>
        <p:txBody>
          <a:bodyPr/>
          <a:lstStyle/>
          <a:p>
            <a:r>
              <a:rPr lang="ko-KR" altLang="en-US" sz="1600" b="1" dirty="0" smtClean="0">
                <a:latin typeface="Lucida Console" pitchFamily="49" charset="0"/>
              </a:rPr>
              <a:t>포인트 </a:t>
            </a:r>
            <a:r>
              <a:rPr lang="en-US" altLang="ko-KR" sz="1600" b="1" dirty="0" smtClean="0">
                <a:latin typeface="Lucida Console" pitchFamily="49" charset="0"/>
              </a:rPr>
              <a:t>2: </a:t>
            </a:r>
            <a:r>
              <a:rPr lang="ko-KR" altLang="en-US" sz="1600" b="1" dirty="0" smtClean="0">
                <a:latin typeface="Lucida Console" pitchFamily="49" charset="0"/>
              </a:rPr>
              <a:t>실용성</a:t>
            </a:r>
            <a:endParaRPr lang="en-US" altLang="ko-KR" sz="1600" b="1" dirty="0" smtClean="0">
              <a:latin typeface="Lucida Console" pitchFamily="49" charset="0"/>
            </a:endParaRPr>
          </a:p>
          <a:p>
            <a:pPr lvl="1"/>
            <a:r>
              <a:rPr lang="ko-KR" altLang="en-US" sz="1600" dirty="0" smtClean="0">
                <a:latin typeface="Lucida Console" pitchFamily="49" charset="0"/>
              </a:rPr>
              <a:t>이상만을 추구하는 것이 아닌 현재 웹 환경에서 요구하는 것을 개발하고자 함</a:t>
            </a:r>
            <a:r>
              <a:rPr lang="en-US" altLang="ko-KR" sz="1600" dirty="0" smtClean="0">
                <a:latin typeface="Lucida Console" pitchFamily="49" charset="0"/>
              </a:rPr>
              <a:t>.</a:t>
            </a:r>
          </a:p>
          <a:p>
            <a:pPr lvl="1"/>
            <a:r>
              <a:rPr lang="ko-KR" altLang="en-US" sz="1600" dirty="0" smtClean="0">
                <a:latin typeface="Lucida Console" pitchFamily="49" charset="0"/>
              </a:rPr>
              <a:t>사용자</a:t>
            </a:r>
            <a:r>
              <a:rPr lang="en-US" altLang="ko-KR" sz="1600" dirty="0" smtClean="0">
                <a:latin typeface="Lucida Console" pitchFamily="49" charset="0"/>
              </a:rPr>
              <a:t>, </a:t>
            </a:r>
            <a:r>
              <a:rPr lang="ko-KR" altLang="en-US" sz="1600" dirty="0" smtClean="0">
                <a:latin typeface="Lucida Console" pitchFamily="49" charset="0"/>
              </a:rPr>
              <a:t>개발자</a:t>
            </a:r>
            <a:r>
              <a:rPr lang="en-US" altLang="ko-KR" sz="1600" dirty="0" smtClean="0">
                <a:latin typeface="Lucida Console" pitchFamily="49" charset="0"/>
              </a:rPr>
              <a:t>, </a:t>
            </a:r>
            <a:r>
              <a:rPr lang="ko-KR" altLang="en-US" sz="1600" dirty="0" smtClean="0">
                <a:latin typeface="Lucida Console" pitchFamily="49" charset="0"/>
              </a:rPr>
              <a:t>브라우저 개발자</a:t>
            </a:r>
            <a:r>
              <a:rPr lang="en-US" altLang="ko-KR" sz="1600" dirty="0" smtClean="0">
                <a:latin typeface="Lucida Console" pitchFamily="49" charset="0"/>
              </a:rPr>
              <a:t>, </a:t>
            </a:r>
            <a:r>
              <a:rPr lang="ko-KR" altLang="en-US" sz="1600" dirty="0" smtClean="0">
                <a:latin typeface="Lucida Console" pitchFamily="49" charset="0"/>
              </a:rPr>
              <a:t>사양서</a:t>
            </a:r>
            <a:r>
              <a:rPr lang="en-US" altLang="ko-KR" sz="1600" dirty="0" smtClean="0">
                <a:latin typeface="Lucida Console" pitchFamily="49" charset="0"/>
              </a:rPr>
              <a:t>, </a:t>
            </a:r>
            <a:r>
              <a:rPr lang="ko-KR" altLang="en-US" sz="1600" dirty="0" smtClean="0">
                <a:latin typeface="Lucida Console" pitchFamily="49" charset="0"/>
              </a:rPr>
              <a:t>이론의 우선순위를 정함</a:t>
            </a:r>
            <a:endParaRPr lang="en-US" altLang="ko-KR" sz="1600" dirty="0" smtClean="0">
              <a:latin typeface="Lucida Console" pitchFamily="49" charset="0"/>
            </a:endParaRPr>
          </a:p>
          <a:p>
            <a:pPr lvl="1"/>
            <a:endParaRPr lang="en-US" altLang="ko-KR" sz="1600" dirty="0" smtClean="0">
              <a:latin typeface="Lucida Console" pitchFamily="49" charset="0"/>
            </a:endParaRPr>
          </a:p>
          <a:p>
            <a:r>
              <a:rPr lang="ko-KR" altLang="en-US" sz="1600" b="1" dirty="0" smtClean="0">
                <a:latin typeface="Lucida Console" pitchFamily="49" charset="0"/>
              </a:rPr>
              <a:t>포인트 </a:t>
            </a:r>
            <a:r>
              <a:rPr lang="en-US" altLang="ko-KR" sz="1600" b="1" dirty="0" smtClean="0">
                <a:latin typeface="Lucida Console" pitchFamily="49" charset="0"/>
              </a:rPr>
              <a:t>3: </a:t>
            </a:r>
            <a:r>
              <a:rPr lang="ko-KR" altLang="en-US" sz="1600" b="1" dirty="0" smtClean="0">
                <a:latin typeface="Lucida Console" pitchFamily="49" charset="0"/>
              </a:rPr>
              <a:t>상호 </a:t>
            </a:r>
            <a:r>
              <a:rPr lang="ko-KR" altLang="en-US" sz="1600" b="1" dirty="0" err="1" smtClean="0">
                <a:latin typeface="Lucida Console" pitchFamily="49" charset="0"/>
              </a:rPr>
              <a:t>운용성</a:t>
            </a:r>
            <a:endParaRPr lang="en-US" altLang="ko-KR" sz="1600" b="1" dirty="0" smtClean="0">
              <a:latin typeface="Lucida Console" pitchFamily="49" charset="0"/>
            </a:endParaRPr>
          </a:p>
          <a:p>
            <a:pPr lvl="1"/>
            <a:r>
              <a:rPr lang="ko-KR" altLang="en-US" sz="1600" dirty="0" smtClean="0">
                <a:latin typeface="Lucida Console" pitchFamily="49" charset="0"/>
              </a:rPr>
              <a:t>웹 개발자가 브라우저의 차이를 의식하지 않고 개발할 수 있도록 함</a:t>
            </a:r>
            <a:endParaRPr lang="en-US" altLang="ko-KR" sz="1600" dirty="0" smtClean="0">
              <a:latin typeface="Lucida Console" pitchFamily="49" charset="0"/>
            </a:endParaRPr>
          </a:p>
          <a:p>
            <a:pPr lvl="1"/>
            <a:r>
              <a:rPr lang="ko-KR" altLang="en-US" sz="1600" dirty="0" smtClean="0">
                <a:latin typeface="Lucida Console" pitchFamily="49" charset="0"/>
              </a:rPr>
              <a:t>쓸데없이 복잡한 것을 없애도록 분명한 원칙을 정함</a:t>
            </a:r>
            <a:endParaRPr lang="en-US" altLang="ko-KR" sz="1600" dirty="0" smtClean="0">
              <a:latin typeface="Lucida Console" pitchFamily="49" charset="0"/>
            </a:endParaRPr>
          </a:p>
          <a:p>
            <a:pPr lvl="1"/>
            <a:endParaRPr lang="en-US" altLang="ko-KR" sz="1600" dirty="0" smtClean="0">
              <a:latin typeface="Lucida Console" pitchFamily="49" charset="0"/>
            </a:endParaRPr>
          </a:p>
          <a:p>
            <a:r>
              <a:rPr lang="ko-KR" altLang="en-US" sz="1600" b="1" dirty="0" smtClean="0">
                <a:latin typeface="Lucida Console" pitchFamily="49" charset="0"/>
              </a:rPr>
              <a:t>포인트 </a:t>
            </a:r>
            <a:r>
              <a:rPr lang="en-US" altLang="ko-KR" sz="1600" b="1" dirty="0" smtClean="0">
                <a:latin typeface="Lucida Console" pitchFamily="49" charset="0"/>
              </a:rPr>
              <a:t>4: </a:t>
            </a:r>
            <a:r>
              <a:rPr lang="ko-KR" altLang="en-US" sz="1600" b="1" dirty="0" smtClean="0">
                <a:latin typeface="Lucida Console" pitchFamily="49" charset="0"/>
              </a:rPr>
              <a:t>보편적 </a:t>
            </a:r>
            <a:r>
              <a:rPr lang="ko-KR" altLang="en-US" sz="1600" b="1" dirty="0" err="1" smtClean="0">
                <a:latin typeface="Lucida Console" pitchFamily="49" charset="0"/>
              </a:rPr>
              <a:t>접근성</a:t>
            </a:r>
            <a:endParaRPr lang="en-US" altLang="ko-KR" sz="1600" b="1" dirty="0" smtClean="0">
              <a:latin typeface="Lucida Console" pitchFamily="49" charset="0"/>
            </a:endParaRPr>
          </a:p>
          <a:p>
            <a:pPr lvl="1"/>
            <a:r>
              <a:rPr lang="ko-KR" altLang="en-US" sz="1600" dirty="0" smtClean="0">
                <a:latin typeface="Lucida Console" pitchFamily="49" charset="0"/>
              </a:rPr>
              <a:t>모든 미디어</a:t>
            </a:r>
            <a:r>
              <a:rPr lang="en-US" altLang="ko-KR" sz="1600" dirty="0" smtClean="0">
                <a:latin typeface="Lucida Console" pitchFamily="49" charset="0"/>
              </a:rPr>
              <a:t>(PC, </a:t>
            </a:r>
            <a:r>
              <a:rPr lang="ko-KR" altLang="en-US" sz="1600" dirty="0" smtClean="0">
                <a:latin typeface="Lucida Console" pitchFamily="49" charset="0"/>
              </a:rPr>
              <a:t>휴대용 장치</a:t>
            </a:r>
            <a:r>
              <a:rPr lang="en-US" altLang="ko-KR" sz="1600" dirty="0" smtClean="0">
                <a:latin typeface="Lucida Console" pitchFamily="49" charset="0"/>
              </a:rPr>
              <a:t>, </a:t>
            </a:r>
            <a:r>
              <a:rPr lang="ko-KR" altLang="en-US" sz="1600" dirty="0" smtClean="0">
                <a:latin typeface="Lucida Console" pitchFamily="49" charset="0"/>
              </a:rPr>
              <a:t>게임기</a:t>
            </a:r>
            <a:r>
              <a:rPr lang="en-US" altLang="ko-KR" sz="1600" dirty="0" smtClean="0">
                <a:latin typeface="Lucida Console" pitchFamily="49" charset="0"/>
              </a:rPr>
              <a:t> </a:t>
            </a:r>
            <a:r>
              <a:rPr lang="ko-KR" altLang="en-US" sz="1600" dirty="0" smtClean="0">
                <a:latin typeface="Lucida Console" pitchFamily="49" charset="0"/>
              </a:rPr>
              <a:t>등</a:t>
            </a:r>
            <a:r>
              <a:rPr lang="en-US" altLang="ko-KR" sz="1600" dirty="0" smtClean="0">
                <a:latin typeface="Lucida Console" pitchFamily="49" charset="0"/>
              </a:rPr>
              <a:t>), </a:t>
            </a:r>
            <a:r>
              <a:rPr lang="ko-KR" altLang="en-US" sz="1600" dirty="0" smtClean="0">
                <a:latin typeface="Lucida Console" pitchFamily="49" charset="0"/>
              </a:rPr>
              <a:t>모든 언어</a:t>
            </a:r>
            <a:r>
              <a:rPr lang="en-US" altLang="ko-KR" sz="1600" dirty="0" smtClean="0">
                <a:latin typeface="Lucida Console" pitchFamily="49" charset="0"/>
              </a:rPr>
              <a:t>, </a:t>
            </a:r>
            <a:r>
              <a:rPr lang="ko-KR" altLang="en-US" sz="1600" dirty="0" smtClean="0">
                <a:latin typeface="Lucida Console" pitchFamily="49" charset="0"/>
              </a:rPr>
              <a:t>모든 사람이 접근할 수 있도록 기능을 개발하도록 함</a:t>
            </a:r>
            <a:endParaRPr lang="en-US" altLang="ko-KR" sz="1600" dirty="0" smtClean="0">
              <a:latin typeface="Lucida Console" pitchFamily="49" charset="0"/>
            </a:endParaRPr>
          </a:p>
          <a:p>
            <a:pPr lvl="1"/>
            <a:r>
              <a:rPr lang="en-US" altLang="ko-KR" sz="1600" smtClean="0">
                <a:latin typeface="Lucida Console" pitchFamily="49" charset="0"/>
              </a:rPr>
              <a:t> img</a:t>
            </a:r>
            <a:r>
              <a:rPr lang="ko-KR" altLang="en-US" sz="1600" dirty="0" smtClean="0">
                <a:latin typeface="Lucida Console" pitchFamily="49" charset="0"/>
              </a:rPr>
              <a:t>요소</a:t>
            </a:r>
            <a:r>
              <a:rPr lang="en-US" altLang="ko-KR" sz="1600" dirty="0" smtClean="0">
                <a:latin typeface="Lucida Console" pitchFamily="49" charset="0"/>
              </a:rPr>
              <a:t>, video</a:t>
            </a:r>
            <a:r>
              <a:rPr lang="ko-KR" altLang="en-US" sz="1600" dirty="0" smtClean="0">
                <a:latin typeface="Lucida Console" pitchFamily="49" charset="0"/>
              </a:rPr>
              <a:t>요소</a:t>
            </a:r>
            <a:r>
              <a:rPr lang="en-US" altLang="ko-KR" sz="1600" dirty="0" smtClean="0">
                <a:latin typeface="Lucida Console" pitchFamily="49" charset="0"/>
              </a:rPr>
              <a:t>,</a:t>
            </a:r>
            <a:r>
              <a:rPr lang="ko-KR" altLang="en-US" sz="1600" dirty="0" smtClean="0">
                <a:latin typeface="Lucida Console" pitchFamily="49" charset="0"/>
              </a:rPr>
              <a:t> </a:t>
            </a:r>
            <a:r>
              <a:rPr lang="en-US" altLang="ko-KR" sz="1600" dirty="0" smtClean="0">
                <a:latin typeface="Lucida Console" pitchFamily="49" charset="0"/>
              </a:rPr>
              <a:t>audio</a:t>
            </a:r>
            <a:r>
              <a:rPr lang="ko-KR" altLang="en-US" sz="1600" dirty="0" smtClean="0">
                <a:latin typeface="Lucida Console" pitchFamily="49" charset="0"/>
              </a:rPr>
              <a:t>요소를 여러 상황에서 사용할 수 있도록 </a:t>
            </a:r>
            <a:r>
              <a:rPr lang="ko-KR" altLang="en-US" sz="1600" dirty="0" err="1" smtClean="0">
                <a:latin typeface="Lucida Console" pitchFamily="49" charset="0"/>
              </a:rPr>
              <a:t>콘텐츠</a:t>
            </a:r>
            <a:r>
              <a:rPr lang="ko-KR" altLang="en-US" sz="1600" dirty="0" smtClean="0">
                <a:latin typeface="Lucida Console" pitchFamily="49" charset="0"/>
              </a:rPr>
              <a:t> 사용에 대해 규정하고 있음</a:t>
            </a:r>
            <a:endParaRPr lang="ko-KR" altLang="en-US" sz="1600" dirty="0">
              <a:latin typeface="Lucida Console" pitchFamily="49" charset="0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15FA4-1661-48A2-9A8B-A0691DA569A4}" type="slidenum">
              <a:rPr lang="ko-KR" altLang="en-US" smtClean="0"/>
              <a:pPr/>
              <a:t>8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HTML5 </a:t>
            </a:r>
            <a:r>
              <a:rPr lang="ko-KR" altLang="en-US" dirty="0" smtClean="0"/>
              <a:t>시작하기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072098"/>
          </a:xfrm>
        </p:spPr>
        <p:txBody>
          <a:bodyPr/>
          <a:lstStyle/>
          <a:p>
            <a:r>
              <a:rPr lang="en-US" altLang="ko-KR" sz="2000" dirty="0" smtClean="0">
                <a:latin typeface="Lucida Console" pitchFamily="49" charset="0"/>
              </a:rPr>
              <a:t>HTML4</a:t>
            </a:r>
            <a:r>
              <a:rPr lang="ko-KR" altLang="en-US" sz="2000" dirty="0" smtClean="0">
                <a:latin typeface="Lucida Console" pitchFamily="49" charset="0"/>
              </a:rPr>
              <a:t>와 </a:t>
            </a:r>
            <a:r>
              <a:rPr lang="en-US" altLang="ko-KR" sz="2000" dirty="0" smtClean="0">
                <a:latin typeface="Lucida Console" pitchFamily="49" charset="0"/>
              </a:rPr>
              <a:t>HTML5</a:t>
            </a:r>
            <a:r>
              <a:rPr lang="ko-KR" altLang="en-US" sz="2000" dirty="0" smtClean="0">
                <a:latin typeface="Lucida Console" pitchFamily="49" charset="0"/>
              </a:rPr>
              <a:t>의 차이점</a:t>
            </a:r>
            <a:endParaRPr lang="en-US" altLang="ko-KR" sz="2000" dirty="0" smtClean="0">
              <a:latin typeface="Lucida Console" pitchFamily="49" charset="0"/>
            </a:endParaRPr>
          </a:p>
          <a:p>
            <a:pPr lvl="1"/>
            <a:r>
              <a:rPr lang="en-US" altLang="ko-KR" sz="1800" dirty="0" smtClean="0">
                <a:latin typeface="Lucida Console" pitchFamily="49" charset="0"/>
                <a:hlinkClick r:id="rId2"/>
              </a:rPr>
              <a:t>http://channy.creation.net/project/html5/html4-differences</a:t>
            </a:r>
            <a:r>
              <a:rPr lang="en-US" altLang="ko-KR" sz="1800" dirty="0" smtClean="0">
                <a:latin typeface="Lucida Console" pitchFamily="49" charset="0"/>
                <a:hlinkClick r:id="rId2"/>
              </a:rPr>
              <a:t>/</a:t>
            </a:r>
            <a:endParaRPr lang="en-US" altLang="ko-KR" sz="1800" dirty="0" smtClean="0">
              <a:latin typeface="Lucida Console" pitchFamily="49" charset="0"/>
            </a:endParaRPr>
          </a:p>
          <a:p>
            <a:pPr lvl="1"/>
            <a:endParaRPr lang="en-US" altLang="ko-KR" sz="1800" dirty="0" smtClean="0">
              <a:latin typeface="Lucida Console" pitchFamily="49" charset="0"/>
            </a:endParaRPr>
          </a:p>
          <a:p>
            <a:r>
              <a:rPr lang="ko-KR" altLang="en-US" sz="2000" dirty="0" smtClean="0">
                <a:latin typeface="Lucida Console" pitchFamily="49" charset="0"/>
              </a:rPr>
              <a:t>실전 </a:t>
            </a:r>
            <a:r>
              <a:rPr lang="en-US" altLang="ko-KR" sz="2000" dirty="0" smtClean="0">
                <a:latin typeface="Lucida Console" pitchFamily="49" charset="0"/>
              </a:rPr>
              <a:t>HTML5 </a:t>
            </a:r>
            <a:r>
              <a:rPr lang="ko-KR" altLang="en-US" sz="2000" dirty="0" smtClean="0">
                <a:latin typeface="Lucida Console" pitchFamily="49" charset="0"/>
              </a:rPr>
              <a:t>가이드</a:t>
            </a:r>
            <a:endParaRPr lang="en-US" altLang="ko-KR" sz="2000" dirty="0" smtClean="0">
              <a:latin typeface="Lucida Console" pitchFamily="49" charset="0"/>
            </a:endParaRPr>
          </a:p>
          <a:p>
            <a:pPr lvl="1"/>
            <a:r>
              <a:rPr lang="en-US" altLang="ko-KR" sz="1800" dirty="0" smtClean="0">
                <a:latin typeface="Lucida Console" pitchFamily="49" charset="0"/>
                <a:hlinkClick r:id="rId3"/>
              </a:rPr>
              <a:t>http://html5.creation.net/html5-guide.pdf</a:t>
            </a:r>
            <a:endParaRPr lang="en-US" altLang="ko-KR" sz="1800" dirty="0" smtClean="0">
              <a:latin typeface="Lucida Console" pitchFamily="49" charset="0"/>
            </a:endParaRPr>
          </a:p>
          <a:p>
            <a:endParaRPr lang="en-US" altLang="ko-KR" sz="2000" dirty="0" smtClean="0">
              <a:latin typeface="Lucida Console" pitchFamily="49" charset="0"/>
            </a:endParaRPr>
          </a:p>
          <a:p>
            <a:r>
              <a:rPr lang="en-US" altLang="ko-KR" sz="2000" dirty="0" smtClean="0">
                <a:latin typeface="Lucida Console" pitchFamily="49" charset="0"/>
              </a:rPr>
              <a:t>DOCTYPE</a:t>
            </a:r>
          </a:p>
          <a:p>
            <a:pPr lvl="1"/>
            <a:r>
              <a:rPr lang="ko-KR" altLang="en-US" sz="1800" dirty="0" smtClean="0">
                <a:latin typeface="Lucida Console" pitchFamily="49" charset="0"/>
              </a:rPr>
              <a:t>이전 </a:t>
            </a:r>
            <a:r>
              <a:rPr lang="en-US" altLang="ko-KR" sz="1800" dirty="0" smtClean="0">
                <a:latin typeface="Lucida Console" pitchFamily="49" charset="0"/>
              </a:rPr>
              <a:t>HTML</a:t>
            </a:r>
            <a:r>
              <a:rPr lang="ko-KR" altLang="en-US" sz="1800" dirty="0" smtClean="0">
                <a:latin typeface="Lucida Console" pitchFamily="49" charset="0"/>
              </a:rPr>
              <a:t>이나 </a:t>
            </a:r>
            <a:r>
              <a:rPr lang="en-US" altLang="ko-KR" sz="1800" dirty="0" smtClean="0">
                <a:latin typeface="Lucida Console" pitchFamily="49" charset="0"/>
              </a:rPr>
              <a:t>XHTML</a:t>
            </a:r>
            <a:r>
              <a:rPr lang="ko-KR" altLang="en-US" sz="1800" dirty="0" smtClean="0">
                <a:latin typeface="Lucida Console" pitchFamily="49" charset="0"/>
              </a:rPr>
              <a:t>은 긴 </a:t>
            </a:r>
            <a:r>
              <a:rPr lang="en-US" altLang="ko-KR" sz="1800" dirty="0" smtClean="0">
                <a:latin typeface="Lucida Console" pitchFamily="49" charset="0"/>
              </a:rPr>
              <a:t>DOCTYPE</a:t>
            </a:r>
            <a:r>
              <a:rPr lang="ko-KR" altLang="en-US" sz="1800" dirty="0" smtClean="0">
                <a:latin typeface="Lucida Console" pitchFamily="49" charset="0"/>
              </a:rPr>
              <a:t> 선언을 정의</a:t>
            </a:r>
            <a:endParaRPr lang="en-US" altLang="ko-KR" sz="1800" dirty="0" smtClean="0">
              <a:latin typeface="Lucida Console" pitchFamily="49" charset="0"/>
            </a:endParaRPr>
          </a:p>
          <a:p>
            <a:endParaRPr lang="en-US" altLang="ko-KR" sz="2000" dirty="0" smtClean="0">
              <a:latin typeface="Lucida Console" pitchFamily="49" charset="0"/>
            </a:endParaRPr>
          </a:p>
          <a:p>
            <a:endParaRPr lang="en-US" altLang="ko-KR" sz="1800" dirty="0" smtClean="0">
              <a:latin typeface="Lucida Console" pitchFamily="49" charset="0"/>
            </a:endParaRPr>
          </a:p>
          <a:p>
            <a:pPr lvl="1"/>
            <a:r>
              <a:rPr lang="en-US" altLang="ko-KR" sz="1800" dirty="0" smtClean="0">
                <a:latin typeface="Lucida Console" pitchFamily="49" charset="0"/>
              </a:rPr>
              <a:t>HTML5</a:t>
            </a:r>
            <a:r>
              <a:rPr lang="ko-KR" altLang="en-US" sz="1800" dirty="0" smtClean="0">
                <a:latin typeface="Lucida Console" pitchFamily="49" charset="0"/>
              </a:rPr>
              <a:t>에서의 </a:t>
            </a:r>
            <a:r>
              <a:rPr lang="en-US" altLang="ko-KR" sz="1800" dirty="0" smtClean="0">
                <a:latin typeface="Lucida Console" pitchFamily="49" charset="0"/>
              </a:rPr>
              <a:t>DOCTYPE </a:t>
            </a:r>
            <a:r>
              <a:rPr lang="ko-KR" altLang="en-US" sz="1800" dirty="0" smtClean="0">
                <a:latin typeface="Lucida Console" pitchFamily="49" charset="0"/>
              </a:rPr>
              <a:t>선언</a:t>
            </a:r>
            <a:endParaRPr lang="en-US" altLang="ko-KR" sz="1800" dirty="0" smtClean="0">
              <a:latin typeface="Lucida Console" pitchFamily="49" charset="0"/>
            </a:endParaRPr>
          </a:p>
          <a:p>
            <a:pPr lvl="2"/>
            <a:r>
              <a:rPr lang="en-US" altLang="ko-KR" sz="1600" dirty="0" smtClean="0">
                <a:latin typeface="Lucida Console" pitchFamily="49" charset="0"/>
              </a:rPr>
              <a:t>&lt;!DOCTYPE html&gt;</a:t>
            </a:r>
          </a:p>
          <a:p>
            <a:pPr lvl="2"/>
            <a:r>
              <a:rPr lang="en-US" altLang="ko-KR" sz="1600" dirty="0" smtClean="0">
                <a:latin typeface="Lucida Console" pitchFamily="49" charset="0"/>
              </a:rPr>
              <a:t>DTD</a:t>
            </a:r>
            <a:r>
              <a:rPr lang="ko-KR" altLang="en-US" sz="1600" dirty="0" smtClean="0">
                <a:latin typeface="Lucida Console" pitchFamily="49" charset="0"/>
              </a:rPr>
              <a:t>를 선언하는 부분이 존재하지 않음 </a:t>
            </a:r>
            <a:endParaRPr lang="en-US" altLang="ko-KR" sz="1600" dirty="0" smtClean="0">
              <a:latin typeface="Lucida Console" pitchFamily="49" charset="0"/>
            </a:endParaRPr>
          </a:p>
          <a:p>
            <a:pPr lvl="3"/>
            <a:r>
              <a:rPr lang="en-US" altLang="ko-KR" sz="1400" dirty="0" smtClean="0">
                <a:latin typeface="Lucida Console" pitchFamily="49" charset="0"/>
              </a:rPr>
              <a:t>HTML5 DOCTYPE</a:t>
            </a:r>
            <a:r>
              <a:rPr lang="ko-KR" altLang="en-US" sz="1400" dirty="0" smtClean="0">
                <a:latin typeface="Lucida Console" pitchFamily="49" charset="0"/>
              </a:rPr>
              <a:t>이 브라우저의 표준 모드</a:t>
            </a:r>
            <a:endParaRPr lang="en-US" altLang="ko-KR" sz="1400" dirty="0" smtClean="0">
              <a:latin typeface="Lucida Console" pitchFamily="49" charset="0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15FA4-1661-48A2-9A8B-A0691DA569A4}" type="slidenum">
              <a:rPr lang="ko-KR" altLang="en-US" smtClean="0"/>
              <a:pPr/>
              <a:t>9</a:t>
            </a:fld>
            <a:endParaRPr lang="ko-KR" altLang="en-US"/>
          </a:p>
        </p:txBody>
      </p:sp>
      <p:pic>
        <p:nvPicPr>
          <p:cNvPr id="5" name="Picture 3" descr="C:\Documents and Settings\luxurypmy\바탕 화면\사본 -doctype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85852" y="4286256"/>
            <a:ext cx="6912768" cy="5151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I_skyblue">
  <a:themeElements>
    <a:clrScheme name="AI_skyblu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I_skyblue">
      <a:majorFont>
        <a:latin typeface="휴먼옛체"/>
        <a:ea typeface="휴먼옛체"/>
        <a:cs typeface=""/>
      </a:majorFont>
      <a:minorFont>
        <a:latin typeface="굴림체"/>
        <a:ea typeface="굴림체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I_skyblu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I_skyblu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I_skyblu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I_skyblu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I_skyblu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I_skyblu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I_skyblu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I_skyblu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I_skyblu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I_skyblu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I_skyblu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I_skyblu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2012_exper_week12 - 복사본</Template>
  <TotalTime>4137</TotalTime>
  <Words>1258</Words>
  <Application>Microsoft Office PowerPoint</Application>
  <PresentationFormat>화면 슬라이드 쇼(4:3)</PresentationFormat>
  <Paragraphs>257</Paragraphs>
  <Slides>23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23</vt:i4>
      </vt:variant>
    </vt:vector>
  </HeadingPairs>
  <TitlesOfParts>
    <vt:vector size="24" baseType="lpstr">
      <vt:lpstr>AI_skyblue</vt:lpstr>
      <vt:lpstr>HTML5 입문</vt:lpstr>
      <vt:lpstr>HTML5</vt:lpstr>
      <vt:lpstr>HTML5 지원 정보</vt:lpstr>
      <vt:lpstr>HTML5의 특징</vt:lpstr>
      <vt:lpstr>HTML5의 특징</vt:lpstr>
      <vt:lpstr>HTML5의 특징</vt:lpstr>
      <vt:lpstr>HTML5 디자인 원칙</vt:lpstr>
      <vt:lpstr>HTML5 디자인 원칙</vt:lpstr>
      <vt:lpstr>HTML5 시작하기</vt:lpstr>
      <vt:lpstr>HTML5 마크업 작성 방법</vt:lpstr>
      <vt:lpstr>HTML5 마크업 작성 방법</vt:lpstr>
      <vt:lpstr>HTML5 마크업 작성 방법</vt:lpstr>
      <vt:lpstr>HTML5 문자 인코딩</vt:lpstr>
      <vt:lpstr>HTML5 문자 인코딩</vt:lpstr>
      <vt:lpstr>HTML 구문 검증</vt:lpstr>
      <vt:lpstr>Web Form</vt:lpstr>
      <vt:lpstr>Video/Audio</vt:lpstr>
      <vt:lpstr>Video/Audio</vt:lpstr>
      <vt:lpstr>Canvas</vt:lpstr>
      <vt:lpstr>Canvas</vt:lpstr>
      <vt:lpstr>Canvas</vt:lpstr>
      <vt:lpstr>Canvas</vt:lpstr>
      <vt:lpstr>실습 과제</vt:lpstr>
    </vt:vector>
  </TitlesOfParts>
  <Company>pnu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pnuuser</dc:creator>
  <cp:lastModifiedBy>reimemuber</cp:lastModifiedBy>
  <cp:revision>321</cp:revision>
  <dcterms:created xsi:type="dcterms:W3CDTF">2011-02-11T01:22:37Z</dcterms:created>
  <dcterms:modified xsi:type="dcterms:W3CDTF">2012-06-04T06:39:39Z</dcterms:modified>
</cp:coreProperties>
</file>