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6" r:id="rId3"/>
    <p:sldId id="259" r:id="rId4"/>
    <p:sldId id="264" r:id="rId5"/>
    <p:sldId id="265" r:id="rId6"/>
    <p:sldId id="258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5" r:id="rId15"/>
    <p:sldId id="260" r:id="rId16"/>
    <p:sldId id="274" r:id="rId17"/>
    <p:sldId id="276" r:id="rId18"/>
    <p:sldId id="277" r:id="rId19"/>
    <p:sldId id="280" r:id="rId20"/>
    <p:sldId id="278" r:id="rId21"/>
    <p:sldId id="279" r:id="rId22"/>
    <p:sldId id="281" r:id="rId23"/>
    <p:sldId id="282" r:id="rId24"/>
    <p:sldId id="283" r:id="rId25"/>
    <p:sldId id="284" r:id="rId26"/>
    <p:sldId id="289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9144000" cy="6858000" type="screen4x3"/>
  <p:notesSz cx="6797675" cy="98742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59" autoAdjust="0"/>
    <p:restoredTop sz="92169" autoAdjust="0"/>
  </p:normalViewPr>
  <p:slideViewPr>
    <p:cSldViewPr>
      <p:cViewPr>
        <p:scale>
          <a:sx n="100" d="100"/>
          <a:sy n="100" d="100"/>
        </p:scale>
        <p:origin x="-194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DF1D3-32E3-47ED-BEB6-EA7FDBB65D44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D1E53-9763-4D35-83B4-1B5976CED7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8F9D4-55C2-42E4-9566-C578D80EF192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02CCB-AAD0-497D-9E8C-471A6D8D68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2CCB-AAD0-497D-9E8C-471A6D8D682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표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87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6313" y="692150"/>
            <a:ext cx="7772400" cy="1470025"/>
          </a:xfrm>
        </p:spPr>
        <p:txBody>
          <a:bodyPr/>
          <a:lstStyle>
            <a:lvl1pPr algn="ctr">
              <a:defRPr sz="2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0526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rgbClr val="014B79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FE844-ABF4-40C0-9B91-D48A52F9B9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8880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8880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133B-4311-4C06-8021-0EE36F36D8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238125"/>
            <a:ext cx="8207375" cy="63341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9BEAB-857F-49F7-9292-AE928191013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238125"/>
            <a:ext cx="8207375" cy="63341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5BB0A-D598-4F8F-8FAE-259663E6E1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B01F7-393E-4304-913B-107D9DC294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83A0B-2EB7-4CCA-A652-9C8151087A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A11F-6CFF-49AF-B6EA-40A75D0BCF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BB1F2-5083-42C6-839A-DE952D76E2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46C25-47AA-4B98-B70B-218876935B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E7523-9B4D-4654-869A-580AB53F57A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3FC50-9BE0-40EF-AA8C-E8BFF0E9F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078DF-BC5D-47B2-BDC5-271EBF25C9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파워포인트배경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8" y="-1588"/>
            <a:ext cx="91487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38125"/>
            <a:ext cx="82073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바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바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바탕" pitchFamily="18" charset="-127"/>
              </a:defRPr>
            </a:lvl1pPr>
          </a:lstStyle>
          <a:p>
            <a:pPr>
              <a:defRPr/>
            </a:pPr>
            <a:fld id="{99258CF2-969B-4F0A-BC45-B7D1107A50C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951538" y="6269038"/>
            <a:ext cx="2365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b="1">
                <a:solidFill>
                  <a:srgbClr val="014B79"/>
                </a:solidFill>
                <a:latin typeface="Times New Roman" pitchFamily="18" charset="0"/>
                <a:ea typeface="바탕" pitchFamily="18" charset="-127"/>
              </a:rPr>
              <a:t>Artificial Intelligence Laboratory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014B79"/>
        </a:buClr>
        <a:buFont typeface="굴림" charset="-127"/>
        <a:buChar char="-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14B79"/>
        </a:buClr>
        <a:buFont typeface="굴림" charset="-127"/>
        <a:buChar char="-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borame.cs.pusan.ac.k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tomcat.apache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Web Programming </a:t>
            </a:r>
            <a:r>
              <a:rPr lang="ko-KR" altLang="en-US" dirty="0" smtClean="0"/>
              <a:t>소개</a:t>
            </a:r>
          </a:p>
        </p:txBody>
      </p:sp>
      <p:sp>
        <p:nvSpPr>
          <p:cNvPr id="307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인공지능 연구실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70" y="2143116"/>
            <a:ext cx="3990986" cy="311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Apache Tomcat </a:t>
            </a:r>
            <a:r>
              <a:rPr lang="ko-KR" altLang="en-US" dirty="0" smtClean="0"/>
              <a:t>설치하기 </a:t>
            </a:r>
            <a:r>
              <a:rPr lang="en-US" altLang="ko-KR" dirty="0" smtClean="0"/>
              <a:t>(</a:t>
            </a:r>
            <a:r>
              <a:rPr lang="en-US" altLang="ko-KR" dirty="0" smtClean="0"/>
              <a:t>4/8)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90335"/>
            <a:ext cx="4005273" cy="309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오른쪽 화살표 6"/>
          <p:cNvSpPr/>
          <p:nvPr/>
        </p:nvSpPr>
        <p:spPr>
          <a:xfrm>
            <a:off x="4500562" y="3000372"/>
            <a:ext cx="285752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000760" y="550070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User Name: admin</a:t>
            </a:r>
          </a:p>
          <a:p>
            <a:r>
              <a:rPr lang="en-US" altLang="ko-KR" dirty="0" smtClean="0"/>
              <a:t>Password: 1234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929454" y="4071942"/>
            <a:ext cx="1428760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꺾인 연결선 11"/>
          <p:cNvCxnSpPr>
            <a:stCxn id="9" idx="1"/>
            <a:endCxn id="8" idx="1"/>
          </p:cNvCxnSpPr>
          <p:nvPr/>
        </p:nvCxnSpPr>
        <p:spPr>
          <a:xfrm rot="10800000" flipV="1">
            <a:off x="6000760" y="4321974"/>
            <a:ext cx="928694" cy="1501893"/>
          </a:xfrm>
          <a:prstGeom prst="bentConnector3">
            <a:avLst>
              <a:gd name="adj1" fmla="val 124615"/>
            </a:avLst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모서리가 둥근 직사각형 14"/>
          <p:cNvSpPr/>
          <p:nvPr/>
        </p:nvSpPr>
        <p:spPr>
          <a:xfrm>
            <a:off x="1500166" y="3500438"/>
            <a:ext cx="1428760" cy="8572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Apache Tomcat </a:t>
            </a:r>
            <a:r>
              <a:rPr lang="ko-KR" altLang="en-US" dirty="0" smtClean="0"/>
              <a:t>설치하기 </a:t>
            </a:r>
            <a:r>
              <a:rPr lang="en-US" altLang="ko-KR" dirty="0" smtClean="0"/>
              <a:t>(</a:t>
            </a:r>
            <a:r>
              <a:rPr lang="en-US" altLang="ko-KR" dirty="0" smtClean="0"/>
              <a:t>5/8)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3929090" cy="305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오른쪽 화살표 7"/>
          <p:cNvSpPr/>
          <p:nvPr/>
        </p:nvSpPr>
        <p:spPr>
          <a:xfrm>
            <a:off x="4429124" y="3000372"/>
            <a:ext cx="285752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28950"/>
            <a:ext cx="4071966" cy="318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Apache Tomcat </a:t>
            </a:r>
            <a:r>
              <a:rPr lang="ko-KR" altLang="en-US" dirty="0" smtClean="0"/>
              <a:t>설치하기 </a:t>
            </a:r>
            <a:r>
              <a:rPr lang="en-US" altLang="ko-KR" dirty="0" smtClean="0"/>
              <a:t>(</a:t>
            </a:r>
            <a:r>
              <a:rPr lang="en-US" altLang="ko-KR" dirty="0" smtClean="0"/>
              <a:t>6/8)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7" name="오른쪽 화살표 6"/>
          <p:cNvSpPr/>
          <p:nvPr/>
        </p:nvSpPr>
        <p:spPr>
          <a:xfrm>
            <a:off x="4429124" y="3000372"/>
            <a:ext cx="285752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81229"/>
            <a:ext cx="4080767" cy="31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82897"/>
            <a:ext cx="4071966" cy="316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Apache Tomcat </a:t>
            </a:r>
            <a:r>
              <a:rPr lang="ko-KR" altLang="en-US" dirty="0" smtClean="0"/>
              <a:t>설치하기 </a:t>
            </a:r>
            <a:r>
              <a:rPr lang="en-US" altLang="ko-KR" dirty="0" smtClean="0"/>
              <a:t>(7/8)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29190" y="1600200"/>
            <a:ext cx="3757610" cy="4525963"/>
          </a:xfrm>
        </p:spPr>
        <p:txBody>
          <a:bodyPr/>
          <a:lstStyle/>
          <a:p>
            <a:r>
              <a:rPr lang="en-US" altLang="ko-KR" dirty="0" smtClean="0"/>
              <a:t>Apache Tomcat</a:t>
            </a:r>
            <a:r>
              <a:rPr lang="ko-KR" altLang="en-US" dirty="0" smtClean="0"/>
              <a:t>을 설치한 폴더를 새 시스템 변수 </a:t>
            </a:r>
            <a:r>
              <a:rPr lang="en-US" altLang="ko-KR" dirty="0" smtClean="0"/>
              <a:t>CATALINA_HOME</a:t>
            </a:r>
            <a:r>
              <a:rPr lang="ko-KR" altLang="en-US" dirty="0" smtClean="0"/>
              <a:t> 을 추가합니다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43053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Apache Tomcat </a:t>
            </a:r>
            <a:r>
              <a:rPr lang="ko-KR" altLang="en-US" dirty="0" smtClean="0"/>
              <a:t>설치하기 </a:t>
            </a:r>
            <a:r>
              <a:rPr lang="en-US" altLang="ko-KR" dirty="0" smtClean="0"/>
              <a:t>(8/8)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857364"/>
            <a:ext cx="40005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모서리가 둥근 직사각형 5"/>
          <p:cNvSpPr/>
          <p:nvPr/>
        </p:nvSpPr>
        <p:spPr>
          <a:xfrm>
            <a:off x="2928926" y="4786322"/>
            <a:ext cx="928694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Eclipse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Tomcat </a:t>
            </a:r>
            <a:r>
              <a:rPr lang="ko-KR" altLang="en-US" dirty="0" smtClean="0"/>
              <a:t>연동 </a:t>
            </a:r>
            <a:r>
              <a:rPr lang="en-US" altLang="ko-KR" dirty="0" smtClean="0"/>
              <a:t>(1/8)</a:t>
            </a:r>
            <a:endParaRPr lang="ko-KR" altLang="en-US" dirty="0" smtClean="0"/>
          </a:p>
        </p:txBody>
      </p:sp>
      <p:sp>
        <p:nvSpPr>
          <p:cNvPr id="7171" name="내용 개체 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/>
          <a:lstStyle/>
          <a:p>
            <a:r>
              <a:rPr lang="en-US" altLang="ko-KR" dirty="0" smtClean="0">
                <a:hlinkClick r:id="rId2"/>
              </a:rPr>
              <a:t>http://borame.cs.pusan.ac.kr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수업 강의자료 페이지에서 </a:t>
            </a:r>
            <a:r>
              <a:rPr lang="en-US" altLang="ko-KR" dirty="0" smtClean="0"/>
              <a:t>Eclipse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내려 받아 실행합니다</a:t>
            </a:r>
            <a:r>
              <a:rPr lang="en-US" altLang="ko-KR" dirty="0" smtClean="0"/>
              <a:t>. (Eclipse IDE for Java EE </a:t>
            </a:r>
            <a:r>
              <a:rPr lang="en-US" altLang="ko-KR" dirty="0" smtClean="0"/>
              <a:t>Developers</a:t>
            </a:r>
            <a:r>
              <a:rPr lang="ko-KR" altLang="en-US" dirty="0" smtClean="0"/>
              <a:t>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필요합니다</a:t>
            </a:r>
            <a:r>
              <a:rPr lang="en-US" altLang="ko-KR" dirty="0" smtClean="0"/>
              <a:t>.)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Workspace</a:t>
            </a:r>
            <a:r>
              <a:rPr lang="ko-KR" altLang="en-US" dirty="0" smtClean="0"/>
              <a:t>는 자유롭게 설정합니다</a:t>
            </a:r>
            <a:r>
              <a:rPr lang="en-US" altLang="ko-KR" dirty="0" smtClean="0"/>
              <a:t>.</a:t>
            </a:r>
          </a:p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500438"/>
            <a:ext cx="4857784" cy="2221595"/>
          </a:xfrm>
          <a:prstGeom prst="rect">
            <a:avLst/>
          </a:prstGeom>
          <a:noFill/>
          <a:ln w="1270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Eclipse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Tomcat </a:t>
            </a:r>
            <a:r>
              <a:rPr lang="ko-KR" altLang="en-US" dirty="0" smtClean="0"/>
              <a:t>연동 </a:t>
            </a:r>
            <a:r>
              <a:rPr lang="en-US" altLang="ko-KR" dirty="0" smtClean="0"/>
              <a:t>(2/8)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1600200"/>
            <a:ext cx="3400420" cy="4525963"/>
          </a:xfrm>
        </p:spPr>
        <p:txBody>
          <a:bodyPr/>
          <a:lstStyle/>
          <a:p>
            <a:r>
              <a:rPr lang="en-US" altLang="ko-KR" dirty="0" smtClean="0"/>
              <a:t>File &gt; New &gt; Other &gt; Server &gt; Sever </a:t>
            </a:r>
            <a:r>
              <a:rPr lang="ko-KR" altLang="en-US" dirty="0" smtClean="0"/>
              <a:t>선택 후 </a:t>
            </a:r>
            <a:r>
              <a:rPr lang="en-US" altLang="ko-KR" dirty="0" smtClean="0"/>
              <a:t>Next.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00174"/>
            <a:ext cx="47617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모서리가 둥근 직사각형 8"/>
          <p:cNvSpPr/>
          <p:nvPr/>
        </p:nvSpPr>
        <p:spPr>
          <a:xfrm>
            <a:off x="4500562" y="3714752"/>
            <a:ext cx="928694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Eclipse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Tomcat </a:t>
            </a:r>
            <a:r>
              <a:rPr lang="ko-KR" altLang="en-US" dirty="0" smtClean="0"/>
              <a:t>연동 </a:t>
            </a:r>
            <a:r>
              <a:rPr lang="en-US" altLang="ko-KR" dirty="0" smtClean="0"/>
              <a:t>(3/8)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49625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모서리가 둥근 직사각형 6"/>
          <p:cNvSpPr/>
          <p:nvPr/>
        </p:nvSpPr>
        <p:spPr>
          <a:xfrm>
            <a:off x="1285852" y="3500438"/>
            <a:ext cx="1285884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929190" y="4857760"/>
            <a:ext cx="714380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43636" y="471488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Add </a:t>
            </a:r>
            <a:r>
              <a:rPr lang="ko-KR" altLang="en-US" dirty="0" smtClean="0"/>
              <a:t>버튼이 없다면 </a:t>
            </a:r>
            <a:r>
              <a:rPr lang="en-US" altLang="ko-KR" dirty="0" smtClean="0"/>
              <a:t>Next </a:t>
            </a:r>
            <a:r>
              <a:rPr lang="ko-KR" altLang="en-US" dirty="0" smtClean="0"/>
              <a:t>버튼을 누르세요</a:t>
            </a:r>
            <a:endParaRPr lang="ko-KR" altLang="en-US" dirty="0"/>
          </a:p>
        </p:txBody>
      </p:sp>
      <p:cxnSp>
        <p:nvCxnSpPr>
          <p:cNvPr id="11" name="직선 화살표 연결선 10"/>
          <p:cNvCxnSpPr>
            <a:stCxn id="10" idx="3"/>
            <a:endCxn id="8" idx="1"/>
          </p:cNvCxnSpPr>
          <p:nvPr/>
        </p:nvCxnSpPr>
        <p:spPr>
          <a:xfrm>
            <a:off x="5643570" y="5036355"/>
            <a:ext cx="500066" cy="1695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30" y="1357298"/>
            <a:ext cx="4953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Eclipse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Tomcat </a:t>
            </a:r>
            <a:r>
              <a:rPr lang="ko-KR" altLang="en-US" dirty="0" smtClean="0"/>
              <a:t>연동 </a:t>
            </a:r>
            <a:r>
              <a:rPr lang="en-US" altLang="ko-KR" dirty="0" smtClean="0"/>
              <a:t>(4/8)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  <p:sp>
        <p:nvSpPr>
          <p:cNvPr id="7" name="모서리가 둥근 직사각형 6"/>
          <p:cNvSpPr/>
          <p:nvPr/>
        </p:nvSpPr>
        <p:spPr>
          <a:xfrm>
            <a:off x="2500330" y="2928934"/>
            <a:ext cx="3714776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786446" y="421481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Browse </a:t>
            </a:r>
            <a:r>
              <a:rPr lang="ko-KR" altLang="en-US" dirty="0" smtClean="0"/>
              <a:t>버튼을 눌러 </a:t>
            </a:r>
            <a:r>
              <a:rPr lang="en-US" altLang="ko-KR" dirty="0" smtClean="0"/>
              <a:t>Tomcat</a:t>
            </a:r>
            <a:r>
              <a:rPr lang="ko-KR" altLang="en-US" dirty="0" smtClean="0"/>
              <a:t>이 설치된 폴더를 선택합니다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cxnSp>
        <p:nvCxnSpPr>
          <p:cNvPr id="10" name="꺾인 연결선 9"/>
          <p:cNvCxnSpPr>
            <a:stCxn id="7" idx="0"/>
            <a:endCxn id="8" idx="0"/>
          </p:cNvCxnSpPr>
          <p:nvPr/>
        </p:nvCxnSpPr>
        <p:spPr>
          <a:xfrm rot="16200000" flipH="1">
            <a:off x="5339974" y="1946678"/>
            <a:ext cx="1285884" cy="3250397"/>
          </a:xfrm>
          <a:prstGeom prst="bentConnector3">
            <a:avLst>
              <a:gd name="adj1" fmla="val -17778"/>
            </a:avLst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8"/>
          <p:cNvSpPr/>
          <p:nvPr/>
        </p:nvSpPr>
        <p:spPr>
          <a:xfrm>
            <a:off x="2500330" y="3714752"/>
            <a:ext cx="3714776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14282" y="442913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JRE</a:t>
            </a:r>
            <a:r>
              <a:rPr lang="ko-KR" altLang="en-US" dirty="0" smtClean="0"/>
              <a:t>를 현재 컴퓨터에 설치된 버전으로 선택합니다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cxnSp>
        <p:nvCxnSpPr>
          <p:cNvPr id="13" name="꺾인 연결선 12"/>
          <p:cNvCxnSpPr>
            <a:stCxn id="19" idx="1"/>
            <a:endCxn id="12" idx="0"/>
          </p:cNvCxnSpPr>
          <p:nvPr/>
        </p:nvCxnSpPr>
        <p:spPr>
          <a:xfrm rot="10800000" flipV="1">
            <a:off x="1857356" y="3893346"/>
            <a:ext cx="642974" cy="535785"/>
          </a:xfrm>
          <a:prstGeom prst="bentConnector2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Eclipse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Tomcat </a:t>
            </a:r>
            <a:r>
              <a:rPr lang="ko-KR" altLang="en-US" dirty="0" smtClean="0"/>
              <a:t>연동 </a:t>
            </a:r>
            <a:r>
              <a:rPr lang="en-US" altLang="ko-KR" dirty="0" smtClean="0"/>
              <a:t>(5/8)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928670"/>
            <a:ext cx="49625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모서리가 둥근 직사각형 9"/>
          <p:cNvSpPr/>
          <p:nvPr/>
        </p:nvSpPr>
        <p:spPr>
          <a:xfrm>
            <a:off x="5214942" y="6000768"/>
            <a:ext cx="1000132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목차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1. Web Programming</a:t>
            </a:r>
          </a:p>
          <a:p>
            <a:pPr eaLnBrk="1" hangingPunct="1"/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개발 환경 구축</a:t>
            </a:r>
            <a:endParaRPr lang="en-US" altLang="ko-KR" sz="3200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3. Language</a:t>
            </a:r>
          </a:p>
          <a:p>
            <a:pPr eaLnBrk="1" hangingPunct="1"/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실습</a:t>
            </a:r>
            <a:endParaRPr lang="en-US" altLang="ko-KR" sz="3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Eclipse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Tomcat </a:t>
            </a:r>
            <a:r>
              <a:rPr lang="ko-KR" altLang="en-US" dirty="0" smtClean="0"/>
              <a:t>연동 </a:t>
            </a:r>
            <a:r>
              <a:rPr lang="en-US" altLang="ko-KR" dirty="0" smtClean="0"/>
              <a:t>(6/8)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3116"/>
            <a:ext cx="6362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모서리가 둥근 직사각형 7"/>
          <p:cNvSpPr/>
          <p:nvPr/>
        </p:nvSpPr>
        <p:spPr>
          <a:xfrm>
            <a:off x="1357290" y="2428868"/>
            <a:ext cx="4143404" cy="2857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429124" y="357187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더블 클릭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  <p:cxnSp>
        <p:nvCxnSpPr>
          <p:cNvPr id="10" name="꺾인 연결선 12"/>
          <p:cNvCxnSpPr>
            <a:stCxn id="8" idx="2"/>
            <a:endCxn id="9" idx="0"/>
          </p:cNvCxnSpPr>
          <p:nvPr/>
        </p:nvCxnSpPr>
        <p:spPr>
          <a:xfrm rot="16200000" flipH="1">
            <a:off x="3857620" y="2285992"/>
            <a:ext cx="857256" cy="1714512"/>
          </a:xfrm>
          <a:prstGeom prst="bentConnector3">
            <a:avLst>
              <a:gd name="adj1" fmla="val 50000"/>
            </a:avLst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Eclipse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Tomcat </a:t>
            </a:r>
            <a:r>
              <a:rPr lang="ko-KR" altLang="en-US" dirty="0" smtClean="0"/>
              <a:t>연동 </a:t>
            </a:r>
            <a:r>
              <a:rPr lang="en-US" altLang="ko-KR" dirty="0" smtClean="0"/>
              <a:t>(7/8)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785938"/>
            <a:ext cx="7524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모서리가 둥근 직사각형 5"/>
          <p:cNvSpPr/>
          <p:nvPr/>
        </p:nvSpPr>
        <p:spPr>
          <a:xfrm>
            <a:off x="5500694" y="3286124"/>
            <a:ext cx="2714644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Eclipse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Tomcat </a:t>
            </a:r>
            <a:r>
              <a:rPr lang="ko-KR" altLang="en-US" dirty="0" smtClean="0"/>
              <a:t>연동 </a:t>
            </a:r>
            <a:r>
              <a:rPr lang="en-US" altLang="ko-KR" dirty="0" smtClean="0"/>
              <a:t>(7/8)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00108"/>
            <a:ext cx="5453080" cy="532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모서리가 둥근 직사각형 5"/>
          <p:cNvSpPr/>
          <p:nvPr/>
        </p:nvSpPr>
        <p:spPr>
          <a:xfrm>
            <a:off x="5143504" y="4286256"/>
            <a:ext cx="2071702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Eclipse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Tomcat </a:t>
            </a:r>
            <a:r>
              <a:rPr lang="ko-KR" altLang="en-US" dirty="0" smtClean="0"/>
              <a:t>연동 </a:t>
            </a:r>
            <a:r>
              <a:rPr lang="en-US" altLang="ko-KR" dirty="0" smtClean="0"/>
              <a:t>(8/8)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  <p:grpSp>
        <p:nvGrpSpPr>
          <p:cNvPr id="8" name="그룹 7"/>
          <p:cNvGrpSpPr/>
          <p:nvPr/>
        </p:nvGrpSpPr>
        <p:grpSpPr>
          <a:xfrm>
            <a:off x="357158" y="1571612"/>
            <a:ext cx="5072098" cy="4126581"/>
            <a:chOff x="1142976" y="1142984"/>
            <a:chExt cx="7034233" cy="5198151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976" y="1142984"/>
              <a:ext cx="7034233" cy="5198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모서리가 둥근 직사각형 5"/>
            <p:cNvSpPr/>
            <p:nvPr/>
          </p:nvSpPr>
          <p:spPr>
            <a:xfrm>
              <a:off x="1214414" y="2357430"/>
              <a:ext cx="2071702" cy="35719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6500826" y="5929330"/>
              <a:ext cx="857256" cy="35719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429132"/>
            <a:ext cx="3214710" cy="85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아래로 구부러진 화살표 10"/>
          <p:cNvSpPr/>
          <p:nvPr/>
        </p:nvSpPr>
        <p:spPr>
          <a:xfrm rot="1909379">
            <a:off x="5788467" y="2981753"/>
            <a:ext cx="1779153" cy="785818"/>
          </a:xfrm>
          <a:prstGeom prst="curvedDownArrow">
            <a:avLst>
              <a:gd name="adj1" fmla="val 25000"/>
              <a:gd name="adj2" fmla="val 50000"/>
              <a:gd name="adj3" fmla="val 34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722313" y="3000361"/>
            <a:ext cx="7772400" cy="1362075"/>
          </a:xfrm>
        </p:spPr>
        <p:txBody>
          <a:bodyPr/>
          <a:lstStyle/>
          <a:p>
            <a:r>
              <a:rPr lang="en-US" altLang="ko-KR" dirty="0" smtClean="0"/>
              <a:t>Language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722313" y="1500174"/>
            <a:ext cx="7772400" cy="1500187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JSP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자바를 서버환경에서 사용하는 스크립트 방식의 언어로 단일 </a:t>
            </a:r>
            <a:r>
              <a:rPr lang="ko-KR" altLang="en-US" dirty="0" err="1" smtClean="0"/>
              <a:t>스레드로</a:t>
            </a:r>
            <a:r>
              <a:rPr lang="ko-KR" altLang="en-US" dirty="0" smtClean="0"/>
              <a:t> 클라이언트의 요청에 서비스한다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요청이 있을 때마다 프로세스를 생성하는 기존의 </a:t>
            </a:r>
            <a:r>
              <a:rPr lang="en-US" altLang="ko-KR" dirty="0" smtClean="0"/>
              <a:t>CGI</a:t>
            </a:r>
            <a:r>
              <a:rPr lang="ko-KR" altLang="en-US" dirty="0" smtClean="0"/>
              <a:t>와는 달리 하나의 메모리를 공유하면서 서비스되는 원리는 서버 측에 부하를 줄여주며</a:t>
            </a:r>
            <a:r>
              <a:rPr lang="en-US" altLang="ko-KR" dirty="0" smtClean="0"/>
              <a:t>, JSP </a:t>
            </a:r>
            <a:r>
              <a:rPr lang="ko-KR" altLang="en-US" dirty="0" smtClean="0"/>
              <a:t>내부에는 보여주는 코드만 작성하고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직접 작업하는 부분은 자바 빈으로 구성하여 분리 할 수 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이것은 서로 영향을 주지 않고 수정할 수 있는 장점을 가지고 있으며</a:t>
            </a:r>
            <a:r>
              <a:rPr lang="en-US" altLang="ko-KR" dirty="0" smtClean="0"/>
              <a:t>, JAVA</a:t>
            </a:r>
            <a:r>
              <a:rPr lang="ko-KR" altLang="en-US" dirty="0" smtClean="0"/>
              <a:t>의 장점인 재사용성을 높일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83A0B-2EB7-4CCA-A652-9C8151087AFE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JSP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b="1" dirty="0" smtClean="0"/>
              <a:t>JSP</a:t>
            </a: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en-US" altLang="ko-KR" sz="1800" dirty="0" smtClean="0"/>
              <a:t>- </a:t>
            </a:r>
            <a:r>
              <a:rPr lang="ko-KR" altLang="en-US" sz="1800" dirty="0" smtClean="0"/>
              <a:t>장점 </a:t>
            </a:r>
            <a:r>
              <a:rPr lang="en-US" altLang="ko-KR" sz="1800" dirty="0" smtClean="0"/>
              <a:t>: HTML</a:t>
            </a:r>
            <a:r>
              <a:rPr lang="ko-KR" altLang="en-US" sz="1800" dirty="0" smtClean="0"/>
              <a:t>중심의 코드구조이므로 디자인 작업에 바로 사용 가능하다</a:t>
            </a:r>
            <a:r>
              <a:rPr lang="en-US" altLang="ko-KR" sz="1800" dirty="0" smtClean="0"/>
              <a:t> 	   </a:t>
            </a:r>
            <a:r>
              <a:rPr lang="ko-KR" altLang="en-US" sz="1800" dirty="0" smtClean="0"/>
              <a:t>그리고 그 일이 끝나면 바로 프로그램 </a:t>
            </a:r>
            <a:r>
              <a:rPr lang="ko-KR" altLang="en-US" sz="1800" dirty="0" err="1" smtClean="0"/>
              <a:t>로직을</a:t>
            </a:r>
            <a:r>
              <a:rPr lang="ko-KR" altLang="en-US" sz="1800" dirty="0" smtClean="0"/>
              <a:t> 고칠 수 있다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설</a:t>
            </a:r>
            <a:r>
              <a:rPr lang="en-US" altLang="ko-KR" sz="1800" dirty="0" smtClean="0"/>
              <a:t>	   </a:t>
            </a:r>
            <a:r>
              <a:rPr lang="ko-KR" altLang="en-US" sz="1800" dirty="0" smtClean="0"/>
              <a:t>치 과정이 간단하다</a:t>
            </a:r>
            <a:br>
              <a:rPr lang="ko-KR" altLang="en-US" sz="1800" dirty="0" smtClean="0"/>
            </a:br>
            <a:r>
              <a:rPr lang="en-US" altLang="ko-KR" sz="1800" dirty="0" smtClean="0"/>
              <a:t>- </a:t>
            </a:r>
            <a:r>
              <a:rPr lang="ko-KR" altLang="en-US" sz="1800" dirty="0" smtClean="0"/>
              <a:t>단점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프로그램 </a:t>
            </a:r>
            <a:r>
              <a:rPr lang="ko-KR" altLang="en-US" sz="1800" dirty="0" err="1" smtClean="0"/>
              <a:t>로직이</a:t>
            </a:r>
            <a:r>
              <a:rPr lang="ko-KR" altLang="en-US" sz="1800" dirty="0" smtClean="0"/>
              <a:t> 복잡할 경우 자바코드의 논리적 구조를 알아</a:t>
            </a:r>
            <a:r>
              <a:rPr lang="en-US" altLang="ko-KR" sz="1800" dirty="0" smtClean="0"/>
              <a:t>	   </a:t>
            </a:r>
            <a:r>
              <a:rPr lang="ko-KR" altLang="en-US" sz="1800" dirty="0" smtClean="0"/>
              <a:t>보기가 힘들다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소스코드가 공개되며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프로그래머가 아닌 다른 </a:t>
            </a:r>
            <a:r>
              <a:rPr lang="en-US" altLang="ko-KR" sz="1800" dirty="0" smtClean="0"/>
              <a:t>	   </a:t>
            </a:r>
            <a:r>
              <a:rPr lang="ko-KR" altLang="en-US" sz="1800" dirty="0" smtClean="0"/>
              <a:t>사람이 소스코드를 만져서 손상시킬 위험성이 있다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r>
              <a:rPr lang="ko-KR" altLang="en-US" sz="1800" dirty="0" smtClean="0"/>
              <a:t>프로그램의 복잡한 </a:t>
            </a:r>
            <a:r>
              <a:rPr lang="ko-KR" altLang="en-US" sz="1800" dirty="0" err="1" smtClean="0"/>
              <a:t>로직을</a:t>
            </a:r>
            <a:r>
              <a:rPr lang="ko-KR" altLang="en-US" sz="1800" dirty="0" smtClean="0"/>
              <a:t> 구사하는 코드는 </a:t>
            </a:r>
            <a:r>
              <a:rPr lang="ko-KR" altLang="en-US" sz="1800" dirty="0" err="1" smtClean="0"/>
              <a:t>서블릿</a:t>
            </a:r>
            <a:r>
              <a:rPr lang="ko-KR" altLang="en-US" sz="1800" dirty="0" smtClean="0"/>
              <a:t> 클래스 안에 기술하고 프로그램의 결과를 보여주는 </a:t>
            </a:r>
            <a:r>
              <a:rPr lang="en-US" altLang="ko-KR" sz="1800" dirty="0" smtClean="0"/>
              <a:t>HTML</a:t>
            </a:r>
            <a:r>
              <a:rPr lang="ko-KR" altLang="en-US" sz="1800" dirty="0" smtClean="0"/>
              <a:t>중심의 코드만 </a:t>
            </a:r>
            <a:r>
              <a:rPr lang="en-US" altLang="ko-KR" sz="1800" dirty="0" smtClean="0"/>
              <a:t>JSP </a:t>
            </a:r>
            <a:r>
              <a:rPr lang="ko-KR" altLang="en-US" sz="1800" dirty="0" smtClean="0"/>
              <a:t>페이지 안에 </a:t>
            </a:r>
            <a:r>
              <a:rPr lang="ko-KR" altLang="en-US" sz="1800" dirty="0" err="1" smtClean="0"/>
              <a:t>작성하는것이</a:t>
            </a:r>
            <a:r>
              <a:rPr lang="ko-KR" altLang="en-US" sz="1800" dirty="0" smtClean="0"/>
              <a:t> 좋다</a:t>
            </a:r>
            <a:r>
              <a:rPr lang="en-US" altLang="ko-KR" sz="1800" dirty="0" smtClean="0"/>
              <a:t>. </a:t>
            </a:r>
            <a:br>
              <a:rPr lang="en-US" altLang="ko-KR" sz="1800" dirty="0" smtClean="0"/>
            </a:br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JSP</a:t>
            </a:r>
            <a:r>
              <a:rPr lang="ko-KR" altLang="en-US" dirty="0" smtClean="0"/>
              <a:t>의 동작 원리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  <p:pic>
        <p:nvPicPr>
          <p:cNvPr id="17410" name="Picture 2" descr="http://postfiles11.naver.net/20111024_250/park7671_13194463420110QA34_JPEG/1.jpg?type=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869881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JSP</a:t>
            </a:r>
            <a:r>
              <a:rPr lang="ko-KR" altLang="en-US" dirty="0" smtClean="0"/>
              <a:t> </a:t>
            </a:r>
            <a:r>
              <a:rPr lang="en-US" altLang="ko-KR" dirty="0" smtClean="0"/>
              <a:t>Life Cycle (1/2)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  <p:pic>
        <p:nvPicPr>
          <p:cNvPr id="16386" name="Picture 2" descr="http://postfiles13.naver.net/20111024_252/park7671_13194465697907BHfv_JPEG/1.jpg?type=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00108"/>
            <a:ext cx="451485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JSP</a:t>
            </a:r>
            <a:r>
              <a:rPr lang="ko-KR" altLang="en-US" dirty="0" smtClean="0"/>
              <a:t> </a:t>
            </a:r>
            <a:r>
              <a:rPr lang="en-US" altLang="ko-KR" dirty="0" smtClean="0"/>
              <a:t>Life Cycle (2/2)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 err="1" smtClean="0"/>
              <a:t>jspInit</a:t>
            </a:r>
            <a:r>
              <a:rPr lang="en-US" altLang="ko-KR" sz="1800" dirty="0" smtClean="0"/>
              <a:t>() </a:t>
            </a:r>
            <a:r>
              <a:rPr lang="ko-KR" altLang="en-US" sz="1800" dirty="0" err="1" smtClean="0"/>
              <a:t>메소드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dirty="0" smtClean="0"/>
              <a:t>	- JSP </a:t>
            </a:r>
            <a:r>
              <a:rPr lang="ko-KR" altLang="en-US" sz="1800" dirty="0" smtClean="0"/>
              <a:t>에 대한 첫 요청이 올 경우 서블릿으로 변환된 후 한번 호출되는 </a:t>
            </a:r>
            <a:r>
              <a:rPr lang="ko-KR" altLang="en-US" sz="1800" dirty="0" err="1" smtClean="0"/>
              <a:t>메소드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dirty="0" smtClean="0"/>
              <a:t>	- </a:t>
            </a:r>
            <a:r>
              <a:rPr lang="ko-KR" altLang="en-US" sz="1800" dirty="0" err="1" smtClean="0"/>
              <a:t>서블릿의</a:t>
            </a:r>
            <a:r>
              <a:rPr lang="ko-KR" altLang="en-US" sz="1800" dirty="0" smtClean="0"/>
              <a:t> 초기화 및 서비스를 시작하기 취한 준비</a:t>
            </a:r>
          </a:p>
          <a:p>
            <a:pPr>
              <a:buNone/>
            </a:pPr>
            <a:r>
              <a:rPr lang="en-US" altLang="ko-KR" sz="1800" dirty="0" smtClean="0"/>
              <a:t>	- _</a:t>
            </a:r>
            <a:r>
              <a:rPr lang="en-US" altLang="ko-KR" sz="1800" dirty="0" err="1" smtClean="0"/>
              <a:t>jspService</a:t>
            </a:r>
            <a:r>
              <a:rPr lang="en-US" altLang="ko-KR" sz="1800" dirty="0" smtClean="0"/>
              <a:t>() </a:t>
            </a:r>
            <a:r>
              <a:rPr lang="ko-KR" altLang="en-US" sz="1800" dirty="0" err="1" smtClean="0"/>
              <a:t>메소드</a:t>
            </a:r>
            <a:r>
              <a:rPr lang="ko-KR" altLang="en-US" sz="1800" dirty="0" smtClean="0"/>
              <a:t> 호출</a:t>
            </a:r>
          </a:p>
          <a:p>
            <a:r>
              <a:rPr lang="en-US" altLang="ko-KR" sz="1800" dirty="0" err="1" smtClean="0"/>
              <a:t>jspService</a:t>
            </a:r>
            <a:r>
              <a:rPr lang="en-US" altLang="ko-KR" sz="1800" dirty="0" smtClean="0"/>
              <a:t>() </a:t>
            </a:r>
            <a:r>
              <a:rPr lang="ko-KR" altLang="en-US" sz="1800" dirty="0" err="1" smtClean="0"/>
              <a:t>메소드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dirty="0" smtClean="0"/>
              <a:t>	- </a:t>
            </a:r>
            <a:r>
              <a:rPr lang="ko-KR" altLang="en-US" sz="1800" dirty="0" smtClean="0"/>
              <a:t>클라이언트의 요청을 처리하는 </a:t>
            </a:r>
            <a:r>
              <a:rPr lang="ko-KR" altLang="en-US" sz="1800" dirty="0" err="1" smtClean="0"/>
              <a:t>메소드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dirty="0" smtClean="0"/>
              <a:t>	- GET </a:t>
            </a:r>
            <a:r>
              <a:rPr lang="ko-KR" altLang="en-US" sz="1800" dirty="0" smtClean="0"/>
              <a:t>과 </a:t>
            </a:r>
            <a:r>
              <a:rPr lang="en-US" altLang="ko-KR" sz="1800" dirty="0" smtClean="0"/>
              <a:t>POST </a:t>
            </a:r>
            <a:r>
              <a:rPr lang="ko-KR" altLang="en-US" sz="1800" dirty="0" smtClean="0"/>
              <a:t>방식을 모두 처리</a:t>
            </a:r>
          </a:p>
          <a:p>
            <a:r>
              <a:rPr lang="en-US" altLang="ko-KR" sz="1800" dirty="0" err="1" smtClean="0"/>
              <a:t>jspDestory</a:t>
            </a:r>
            <a:r>
              <a:rPr lang="en-US" altLang="ko-KR" sz="1800" dirty="0" smtClean="0"/>
              <a:t>() </a:t>
            </a:r>
            <a:r>
              <a:rPr lang="ko-KR" altLang="en-US" sz="1800" dirty="0" err="1" smtClean="0"/>
              <a:t>메소드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dirty="0" smtClean="0"/>
              <a:t>	- </a:t>
            </a:r>
            <a:r>
              <a:rPr lang="ko-KR" altLang="en-US" sz="1800" dirty="0" err="1" smtClean="0"/>
              <a:t>서블릿</a:t>
            </a:r>
            <a:r>
              <a:rPr lang="ko-KR" altLang="en-US" sz="1800" dirty="0" smtClean="0"/>
              <a:t> 객체가 메모리에서 제거될 때 호출되는 </a:t>
            </a:r>
            <a:r>
              <a:rPr lang="ko-KR" altLang="en-US" sz="1800" dirty="0" err="1" smtClean="0"/>
              <a:t>메소드</a:t>
            </a:r>
            <a:endParaRPr lang="ko-KR" altLang="en-US" sz="1800" dirty="0" smtClean="0"/>
          </a:p>
          <a:p>
            <a:r>
              <a:rPr lang="en-US" altLang="ko-KR" sz="1800" dirty="0" err="1" smtClean="0"/>
              <a:t>jspInit</a:t>
            </a:r>
            <a:r>
              <a:rPr lang="en-US" altLang="ko-KR" sz="1800" dirty="0" smtClean="0"/>
              <a:t>() </a:t>
            </a:r>
            <a:r>
              <a:rPr lang="ko-KR" altLang="en-US" sz="1800" dirty="0" smtClean="0"/>
              <a:t>과 </a:t>
            </a:r>
            <a:r>
              <a:rPr lang="en-US" altLang="ko-KR" sz="1800" dirty="0" err="1" smtClean="0"/>
              <a:t>jspDestory</a:t>
            </a:r>
            <a:r>
              <a:rPr lang="en-US" altLang="ko-KR" sz="1800" dirty="0" smtClean="0"/>
              <a:t>() </a:t>
            </a:r>
            <a:r>
              <a:rPr lang="ko-KR" altLang="en-US" sz="1800" dirty="0" err="1" smtClean="0"/>
              <a:t>메소드는</a:t>
            </a:r>
            <a:r>
              <a:rPr lang="ko-KR" altLang="en-US" sz="1800" dirty="0" smtClean="0"/>
              <a:t> 단 한번 호출되며</a:t>
            </a:r>
            <a:r>
              <a:rPr lang="en-US" altLang="ko-KR" sz="1800" dirty="0" smtClean="0"/>
              <a:t>, </a:t>
            </a:r>
            <a:r>
              <a:rPr lang="en-US" altLang="ko-KR" sz="1800" dirty="0" err="1" smtClean="0"/>
              <a:t>jspService</a:t>
            </a:r>
            <a:r>
              <a:rPr lang="en-US" altLang="ko-KR" sz="1800" dirty="0" smtClean="0"/>
              <a:t>() </a:t>
            </a:r>
            <a:r>
              <a:rPr lang="ko-KR" altLang="en-US" sz="1800" dirty="0" err="1" smtClean="0"/>
              <a:t>메소드는</a:t>
            </a:r>
            <a:r>
              <a:rPr lang="ko-KR" altLang="en-US" sz="1800" dirty="0" smtClean="0"/>
              <a:t> 클라이언트의 요청이 </a:t>
            </a:r>
            <a:r>
              <a:rPr lang="ko-KR" altLang="en-US" sz="1800" dirty="0" err="1" smtClean="0"/>
              <a:t>있을때</a:t>
            </a:r>
            <a:r>
              <a:rPr lang="ko-KR" altLang="en-US" sz="1800" dirty="0" smtClean="0"/>
              <a:t> 마다 호출되어 실행한다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722313" y="2709867"/>
            <a:ext cx="7772400" cy="1362075"/>
          </a:xfrm>
        </p:spPr>
        <p:txBody>
          <a:bodyPr/>
          <a:lstStyle/>
          <a:p>
            <a:r>
              <a:rPr lang="en-US" altLang="ko-KR" dirty="0" smtClean="0"/>
              <a:t>WEB PROGRAMMING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xfrm>
            <a:off x="722313" y="1209680"/>
            <a:ext cx="7772400" cy="1500187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JSP </a:t>
            </a:r>
            <a:r>
              <a:rPr lang="ko-KR" altLang="en-US" dirty="0" smtClean="0"/>
              <a:t>기본 문법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JSP</a:t>
            </a:r>
            <a:r>
              <a:rPr lang="ko-KR" altLang="en-US" sz="2000" dirty="0" smtClean="0"/>
              <a:t>는 </a:t>
            </a:r>
            <a:r>
              <a:rPr lang="en-US" altLang="ko-KR" sz="2000" dirty="0" smtClean="0"/>
              <a:t>HTML</a:t>
            </a:r>
            <a:r>
              <a:rPr lang="ko-KR" altLang="en-US" sz="2000" dirty="0" smtClean="0"/>
              <a:t>문서 사이에 </a:t>
            </a:r>
            <a:r>
              <a:rPr lang="en-US" altLang="ko-KR" sz="2000" dirty="0" smtClean="0"/>
              <a:t>JSP</a:t>
            </a:r>
            <a:r>
              <a:rPr lang="ko-KR" altLang="en-US" sz="2000" dirty="0" smtClean="0"/>
              <a:t>문법코드가 삽입된 형태로 작성된다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&lt;%   %&gt; - </a:t>
            </a:r>
            <a:r>
              <a:rPr lang="ko-KR" altLang="en-US" sz="2000" dirty="0" err="1" smtClean="0"/>
              <a:t>스크립트릿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이 안에 자바 코드 쓸수 있다</a:t>
            </a:r>
            <a:r>
              <a:rPr lang="en-US" altLang="ko-KR" sz="2000" dirty="0" smtClean="0"/>
              <a:t>.</a:t>
            </a:r>
          </a:p>
          <a:p>
            <a:r>
              <a:rPr lang="en-US" altLang="ko-KR" sz="2000" dirty="0" smtClean="0"/>
              <a:t>&lt;%=   %&gt; - </a:t>
            </a:r>
            <a:r>
              <a:rPr lang="ko-KR" altLang="en-US" sz="2000" dirty="0" err="1" smtClean="0"/>
              <a:t>익스프레션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자바식</a:t>
            </a:r>
            <a:r>
              <a:rPr lang="ko-KR" altLang="en-US" sz="2000" dirty="0" smtClean="0"/>
              <a:t> 출력</a:t>
            </a:r>
            <a:endParaRPr lang="en-US" altLang="ko-KR" sz="2000" dirty="0" smtClean="0"/>
          </a:p>
          <a:p>
            <a:r>
              <a:rPr lang="en-US" altLang="ko-KR" sz="2000" dirty="0" smtClean="0"/>
              <a:t>&lt;%@   %&gt; - </a:t>
            </a:r>
            <a:r>
              <a:rPr lang="ko-KR" altLang="en-US" sz="2000" dirty="0" smtClean="0"/>
              <a:t>지시자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웹컨테이너가</a:t>
            </a:r>
            <a:r>
              <a:rPr lang="ko-KR" altLang="en-US" sz="2000" dirty="0" smtClean="0"/>
              <a:t> </a:t>
            </a:r>
            <a:r>
              <a:rPr lang="en-US" altLang="ko-KR" sz="2000" dirty="0" err="1" smtClean="0"/>
              <a:t>jsp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페이지를 처리할 때 필요한 정보를 기술</a:t>
            </a:r>
            <a:endParaRPr lang="en-US" altLang="ko-KR" sz="2000" dirty="0" smtClean="0"/>
          </a:p>
          <a:p>
            <a:r>
              <a:rPr lang="en-US" altLang="ko-KR" sz="2000" dirty="0" smtClean="0"/>
              <a:t>&lt;%!    %&gt; - </a:t>
            </a:r>
            <a:r>
              <a:rPr lang="ko-KR" altLang="en-US" sz="2000" dirty="0" err="1" smtClean="0"/>
              <a:t>선언부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변수선언이나 </a:t>
            </a:r>
            <a:r>
              <a:rPr lang="ko-KR" altLang="en-US" sz="2000" dirty="0" err="1" smtClean="0"/>
              <a:t>메서드를</a:t>
            </a:r>
            <a:r>
              <a:rPr lang="ko-KR" altLang="en-US" sz="2000" dirty="0" smtClean="0"/>
              <a:t> 선언</a:t>
            </a:r>
            <a:endParaRPr lang="en-US" altLang="ko-KR" sz="2000" dirty="0" smtClean="0"/>
          </a:p>
          <a:p>
            <a:r>
              <a:rPr lang="en-US" altLang="ko-KR" sz="2000" dirty="0" smtClean="0"/>
              <a:t>&amp;{ } - </a:t>
            </a:r>
            <a:r>
              <a:rPr lang="ko-KR" altLang="en-US" sz="2000" dirty="0" err="1" smtClean="0"/>
              <a:t>익스프레션</a:t>
            </a:r>
            <a:r>
              <a:rPr lang="ko-KR" altLang="en-US" sz="2000" dirty="0" smtClean="0"/>
              <a:t> 언어</a:t>
            </a:r>
            <a:r>
              <a:rPr lang="en-US" altLang="ko-KR" sz="2000" dirty="0" smtClean="0"/>
              <a:t>(EL)</a:t>
            </a:r>
          </a:p>
          <a:p>
            <a:r>
              <a:rPr lang="en-US" altLang="ko-KR" sz="2000" dirty="0" smtClean="0"/>
              <a:t>&lt;</a:t>
            </a:r>
            <a:r>
              <a:rPr lang="en-US" altLang="ko-KR" sz="2000" dirty="0" err="1" smtClean="0"/>
              <a:t>jsp</a:t>
            </a:r>
            <a:r>
              <a:rPr lang="en-US" altLang="ko-KR" sz="2000" dirty="0" smtClean="0"/>
              <a:t>:~~/&gt;, &lt;c:~~/&gt; - </a:t>
            </a:r>
            <a:r>
              <a:rPr lang="ko-KR" altLang="en-US" sz="2000" dirty="0" smtClean="0"/>
              <a:t>액션 태그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JSP </a:t>
            </a:r>
            <a:r>
              <a:rPr lang="ko-KR" altLang="en-US" dirty="0" smtClean="0"/>
              <a:t>기본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문법 </a:t>
            </a:r>
            <a:r>
              <a:rPr lang="en-US" altLang="ko-KR" dirty="0" smtClean="0"/>
              <a:t>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400" dirty="0" smtClean="0"/>
              <a:t>&lt;%@   %&gt;</a:t>
            </a:r>
            <a:br>
              <a:rPr lang="en-US" altLang="ko-KR" sz="1400" dirty="0" smtClean="0"/>
            </a:br>
            <a:r>
              <a:rPr lang="ko-KR" altLang="en-US" sz="1400" dirty="0" smtClean="0"/>
              <a:t>지시자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웹 컨테이너가 </a:t>
            </a:r>
            <a:r>
              <a:rPr lang="en-US" altLang="ko-KR" sz="1400" dirty="0" smtClean="0"/>
              <a:t>JSP</a:t>
            </a:r>
            <a:r>
              <a:rPr lang="ko-KR" altLang="en-US" sz="1400" dirty="0" smtClean="0"/>
              <a:t>페이지를 </a:t>
            </a:r>
            <a:r>
              <a:rPr lang="ko-KR" altLang="en-US" sz="1400" dirty="0" err="1" smtClean="0"/>
              <a:t>서블릿</a:t>
            </a:r>
            <a:r>
              <a:rPr lang="ko-KR" altLang="en-US" sz="1400" dirty="0" smtClean="0"/>
              <a:t> 클래스로 변환할 때 필요한 여러 가지 정보들   </a:t>
            </a:r>
            <a:endParaRPr lang="en-US" altLang="ko-KR" sz="1400" dirty="0" smtClean="0"/>
          </a:p>
          <a:p>
            <a:pPr>
              <a:buNone/>
            </a:pPr>
            <a:r>
              <a:rPr lang="en-US" altLang="ko-KR" sz="1400" dirty="0" smtClean="0"/>
              <a:t>    </a:t>
            </a:r>
            <a:r>
              <a:rPr lang="ko-KR" altLang="en-US" sz="1400" dirty="0" smtClean="0"/>
              <a:t>은 기술하기 위해 사용하는 문법이다</a:t>
            </a:r>
            <a:r>
              <a:rPr lang="en-US" altLang="ko-KR" sz="1400" dirty="0" smtClean="0"/>
              <a:t>.</a:t>
            </a:r>
            <a:br>
              <a:rPr lang="en-US" altLang="ko-KR" sz="1400" dirty="0" smtClean="0"/>
            </a:br>
            <a:r>
              <a:rPr lang="en-US" altLang="ko-KR" sz="1400" dirty="0" smtClean="0"/>
              <a:t>	- </a:t>
            </a:r>
            <a:r>
              <a:rPr lang="ko-KR" altLang="en-US" sz="1400" dirty="0" smtClean="0"/>
              <a:t>지시자 종류 </a:t>
            </a:r>
            <a:r>
              <a:rPr lang="en-US" altLang="ko-KR" sz="1400" dirty="0" smtClean="0"/>
              <a:t>-</a:t>
            </a:r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r>
              <a:rPr lang="en-US" altLang="ko-KR" sz="1400" dirty="0" smtClean="0"/>
              <a:t>	</a:t>
            </a:r>
            <a:r>
              <a:rPr lang="ko-KR" altLang="en-US" sz="1400" dirty="0" smtClean="0"/>
              <a:t>①</a:t>
            </a:r>
            <a:r>
              <a:rPr lang="en-US" altLang="ko-KR" sz="1400" dirty="0" smtClean="0"/>
              <a:t>&lt;%@ page  </a:t>
            </a:r>
            <a:r>
              <a:rPr lang="ko-KR" altLang="en-US" sz="1400" dirty="0" err="1" smtClean="0"/>
              <a:t>어트리뷰트목록</a:t>
            </a:r>
            <a:r>
              <a:rPr lang="ko-KR" altLang="en-US" sz="1400" dirty="0" smtClean="0"/>
              <a:t>  </a:t>
            </a:r>
            <a:r>
              <a:rPr lang="en-US" altLang="ko-KR" sz="1400" dirty="0" smtClean="0"/>
              <a:t>%&gt;</a:t>
            </a:r>
            <a:br>
              <a:rPr lang="en-US" altLang="ko-KR" sz="1400" dirty="0" smtClean="0"/>
            </a:br>
            <a:r>
              <a:rPr lang="en-US" altLang="ko-KR" sz="1400" dirty="0" smtClean="0"/>
              <a:t>	②&lt;%@ include  </a:t>
            </a:r>
            <a:r>
              <a:rPr lang="ko-KR" altLang="en-US" sz="1400" dirty="0" err="1" smtClean="0"/>
              <a:t>어트리뷰트목록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%&gt;</a:t>
            </a:r>
            <a:br>
              <a:rPr lang="en-US" altLang="ko-KR" sz="1400" dirty="0" smtClean="0"/>
            </a:br>
            <a:r>
              <a:rPr lang="en-US" altLang="ko-KR" sz="1400" dirty="0" smtClean="0"/>
              <a:t>	③&lt;%@ </a:t>
            </a:r>
            <a:r>
              <a:rPr lang="en-US" altLang="ko-KR" sz="1400" dirty="0" err="1" smtClean="0"/>
              <a:t>taglib</a:t>
            </a:r>
            <a:r>
              <a:rPr lang="en-US" altLang="ko-KR" sz="1400" dirty="0" smtClean="0"/>
              <a:t>  </a:t>
            </a:r>
            <a:r>
              <a:rPr lang="ko-KR" altLang="en-US" sz="1400" dirty="0" err="1" smtClean="0"/>
              <a:t>어트리뷰트목록</a:t>
            </a:r>
            <a:r>
              <a:rPr lang="ko-KR" altLang="en-US" sz="1400" dirty="0" smtClean="0"/>
              <a:t>  </a:t>
            </a:r>
            <a:r>
              <a:rPr lang="en-US" altLang="ko-KR" sz="1400" dirty="0" smtClean="0"/>
              <a:t>%&gt;</a:t>
            </a:r>
          </a:p>
          <a:p>
            <a:r>
              <a:rPr lang="en-US" altLang="ko-KR" sz="1400" dirty="0" smtClean="0"/>
              <a:t>page </a:t>
            </a:r>
            <a:r>
              <a:rPr lang="ko-KR" altLang="en-US" sz="1400" dirty="0" smtClean="0"/>
              <a:t>지시자 </a:t>
            </a:r>
            <a:r>
              <a:rPr lang="en-US" altLang="ko-KR" sz="1400" dirty="0" smtClean="0"/>
              <a:t>- </a:t>
            </a:r>
            <a:r>
              <a:rPr lang="en-US" altLang="ko-KR" sz="1400" dirty="0" err="1" smtClean="0"/>
              <a:t>jsp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전체에 적용되는 정보를 기술한다</a:t>
            </a:r>
            <a:r>
              <a:rPr lang="en-US" altLang="ko-KR" sz="1400" dirty="0" smtClean="0"/>
              <a:t>.</a:t>
            </a:r>
            <a:br>
              <a:rPr lang="en-US" altLang="ko-KR" sz="1400" dirty="0" smtClean="0"/>
            </a:br>
            <a:r>
              <a:rPr lang="en-US" altLang="ko-KR" sz="1400" dirty="0" smtClean="0"/>
              <a:t>ex)</a:t>
            </a:r>
            <a:br>
              <a:rPr lang="en-US" altLang="ko-KR" sz="1400" dirty="0" smtClean="0"/>
            </a:br>
            <a:r>
              <a:rPr lang="en-US" altLang="ko-KR" sz="1400" dirty="0" smtClean="0"/>
              <a:t>&lt;%@ page  </a:t>
            </a:r>
            <a:r>
              <a:rPr lang="en-US" altLang="ko-KR" sz="1400" dirty="0" err="1" smtClean="0"/>
              <a:t>contentType</a:t>
            </a:r>
            <a:r>
              <a:rPr lang="en-US" altLang="ko-KR" sz="1400" dirty="0" smtClean="0"/>
              <a:t> = "text/html; </a:t>
            </a:r>
            <a:r>
              <a:rPr lang="en-US" altLang="ko-KR" sz="1400" dirty="0" err="1" smtClean="0"/>
              <a:t>charset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euc-kr</a:t>
            </a:r>
            <a:r>
              <a:rPr lang="en-US" altLang="ko-KR" sz="1400" dirty="0" smtClean="0"/>
              <a:t>"  %&gt;</a:t>
            </a:r>
            <a:br>
              <a:rPr lang="en-US" altLang="ko-KR" sz="1400" dirty="0" smtClean="0"/>
            </a:br>
            <a:r>
              <a:rPr lang="en-US" altLang="ko-KR" sz="1400" dirty="0" smtClean="0"/>
              <a:t>&lt;%@ page  import = "</a:t>
            </a:r>
            <a:r>
              <a:rPr lang="en-US" altLang="ko-KR" sz="1400" dirty="0" err="1" smtClean="0"/>
              <a:t>java.util</a:t>
            </a:r>
            <a:r>
              <a:rPr lang="en-US" altLang="ko-KR" sz="1400" dirty="0" smtClean="0"/>
              <a:t>.*" %&gt;</a:t>
            </a:r>
          </a:p>
          <a:p>
            <a:r>
              <a:rPr lang="en-US" altLang="ko-KR" sz="1400" dirty="0" smtClean="0"/>
              <a:t>include </a:t>
            </a:r>
            <a:r>
              <a:rPr lang="ko-KR" altLang="en-US" sz="1400" dirty="0" smtClean="0"/>
              <a:t>지시자</a:t>
            </a:r>
            <a:br>
              <a:rPr lang="ko-KR" altLang="en-US" sz="1400" dirty="0" smtClean="0"/>
            </a:br>
            <a:r>
              <a:rPr lang="en-US" altLang="ko-KR" sz="1400" dirty="0" smtClean="0"/>
              <a:t>-  </a:t>
            </a:r>
            <a:r>
              <a:rPr lang="ko-KR" altLang="en-US" sz="1400" dirty="0" smtClean="0"/>
              <a:t>다른 페이지를 불러다 현재 </a:t>
            </a:r>
            <a:r>
              <a:rPr lang="en-US" altLang="ko-KR" sz="1400" dirty="0" err="1" smtClean="0"/>
              <a:t>jsp</a:t>
            </a:r>
            <a:r>
              <a:rPr lang="ko-KR" altLang="en-US" sz="1400" dirty="0" smtClean="0"/>
              <a:t>페이지의 일부로 만들기 위해 사용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현재 </a:t>
            </a:r>
            <a:r>
              <a:rPr lang="en-US" altLang="ko-KR" sz="1400" dirty="0" err="1" smtClean="0"/>
              <a:t>jsp</a:t>
            </a:r>
            <a:r>
              <a:rPr lang="ko-KR" altLang="en-US" sz="1400" dirty="0" smtClean="0"/>
              <a:t>페이지를 기준으로 상대적인 </a:t>
            </a:r>
            <a:r>
              <a:rPr lang="en-US" altLang="ko-KR" sz="1400" dirty="0" err="1" smtClean="0"/>
              <a:t>url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사용</a:t>
            </a:r>
            <a:br>
              <a:rPr lang="ko-KR" altLang="en-US" sz="1400" dirty="0" smtClean="0"/>
            </a:br>
            <a:r>
              <a:rPr lang="en-US" altLang="ko-KR" sz="1400" dirty="0" smtClean="0"/>
              <a:t>ex)</a:t>
            </a:r>
            <a:br>
              <a:rPr lang="en-US" altLang="ko-KR" sz="1400" dirty="0" smtClean="0"/>
            </a:br>
            <a:r>
              <a:rPr lang="en-US" altLang="ko-KR" sz="1400" dirty="0" smtClean="0"/>
              <a:t>&lt;%@ include  file = "Today.jsp" %&gt;</a:t>
            </a:r>
          </a:p>
          <a:p>
            <a:r>
              <a:rPr lang="en-US" altLang="ko-KR" sz="1400" dirty="0" smtClean="0"/>
              <a:t>html </a:t>
            </a:r>
            <a:r>
              <a:rPr lang="ko-KR" altLang="en-US" sz="1400" dirty="0" smtClean="0"/>
              <a:t>주석</a:t>
            </a:r>
            <a:br>
              <a:rPr lang="ko-KR" altLang="en-US" sz="1400" dirty="0" smtClean="0"/>
            </a:br>
            <a:r>
              <a:rPr lang="en-US" altLang="ko-KR" sz="1400" dirty="0" smtClean="0"/>
              <a:t>&lt;!--    </a:t>
            </a:r>
            <a:r>
              <a:rPr lang="ko-KR" altLang="en-US" sz="1400" dirty="0" smtClean="0"/>
              <a:t>주석내용   </a:t>
            </a:r>
            <a:r>
              <a:rPr lang="en-US" altLang="ko-KR" sz="1400" dirty="0" smtClean="0"/>
              <a:t>--&gt;</a:t>
            </a:r>
          </a:p>
          <a:p>
            <a:r>
              <a:rPr lang="en-US" altLang="ko-KR" sz="1400" dirty="0" err="1" smtClean="0"/>
              <a:t>jsp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주석</a:t>
            </a:r>
            <a:br>
              <a:rPr lang="ko-KR" altLang="en-US" sz="1400" dirty="0" smtClean="0"/>
            </a:br>
            <a:r>
              <a:rPr lang="en-US" altLang="ko-KR" sz="1400" dirty="0" smtClean="0"/>
              <a:t>&lt;%--   </a:t>
            </a:r>
            <a:r>
              <a:rPr lang="ko-KR" altLang="en-US" sz="1400" dirty="0" smtClean="0"/>
              <a:t>주석내용   </a:t>
            </a:r>
            <a:r>
              <a:rPr lang="en-US" altLang="ko-KR" sz="1400" dirty="0" smtClean="0"/>
              <a:t>--%&gt;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Eclipse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JSP </a:t>
            </a:r>
            <a:r>
              <a:rPr lang="ko-KR" altLang="en-US" dirty="0" smtClean="0"/>
              <a:t>프로젝트 생성하기 </a:t>
            </a:r>
            <a:r>
              <a:rPr lang="en-US" altLang="ko-KR" dirty="0" smtClean="0"/>
              <a:t>(1/6)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142984"/>
            <a:ext cx="49149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모서리가 둥근 직사각형 5"/>
          <p:cNvSpPr/>
          <p:nvPr/>
        </p:nvSpPr>
        <p:spPr>
          <a:xfrm>
            <a:off x="2357422" y="4214818"/>
            <a:ext cx="2000264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Eclipse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JSP </a:t>
            </a:r>
            <a:r>
              <a:rPr lang="ko-KR" altLang="en-US" dirty="0" smtClean="0"/>
              <a:t>프로젝트 생성하기 </a:t>
            </a:r>
            <a:r>
              <a:rPr lang="en-US" altLang="ko-KR" dirty="0" smtClean="0"/>
              <a:t>(2/6)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71546"/>
            <a:ext cx="4114811" cy="562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Eclipse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JSP </a:t>
            </a:r>
            <a:r>
              <a:rPr lang="ko-KR" altLang="en-US" dirty="0" smtClean="0"/>
              <a:t>프로젝트 생성하기 </a:t>
            </a:r>
            <a:r>
              <a:rPr lang="en-US" altLang="ko-KR" dirty="0" smtClean="0"/>
              <a:t>(3/6)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14422"/>
            <a:ext cx="4910150" cy="506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모서리가 둥근 직사각형 5"/>
          <p:cNvSpPr/>
          <p:nvPr/>
        </p:nvSpPr>
        <p:spPr>
          <a:xfrm>
            <a:off x="4643438" y="3786190"/>
            <a:ext cx="2357454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Eclipse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JSP </a:t>
            </a:r>
            <a:r>
              <a:rPr lang="ko-KR" altLang="en-US" dirty="0" smtClean="0"/>
              <a:t>프로젝트 생성하기 </a:t>
            </a:r>
            <a:r>
              <a:rPr lang="en-US" altLang="ko-KR" dirty="0" smtClean="0"/>
              <a:t>(2/6)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1210849"/>
            <a:ext cx="4405326" cy="506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Eclipse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JSP </a:t>
            </a:r>
            <a:r>
              <a:rPr lang="ko-KR" altLang="en-US" dirty="0" smtClean="0"/>
              <a:t>프로젝트 생성하기 </a:t>
            </a:r>
            <a:r>
              <a:rPr lang="en-US" altLang="ko-KR" dirty="0" smtClean="0"/>
              <a:t>(2/6)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2262188"/>
            <a:ext cx="72771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JSP Hello World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HelloWorld.java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86058"/>
            <a:ext cx="35528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JSP Hello World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Main.jsp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52578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화면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357430"/>
            <a:ext cx="5295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Web Programming</a:t>
            </a:r>
            <a:endParaRPr lang="ko-KR" altLang="en-US" dirty="0" smtClean="0"/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300" dirty="0" smtClean="0">
                <a:latin typeface="맑은 고딕" pitchFamily="50" charset="-127"/>
                <a:ea typeface="맑은 고딕" pitchFamily="50" charset="-127"/>
              </a:rPr>
              <a:t>Homepage(Web)</a:t>
            </a: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을</a:t>
            </a:r>
            <a:r>
              <a:rPr lang="en-US" altLang="ko-KR" sz="2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지원하는 여러 기술 중에 하나</a:t>
            </a:r>
            <a:r>
              <a:rPr lang="en-US" altLang="ko-KR" sz="23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sz="2300" dirty="0" smtClean="0">
                <a:latin typeface="맑은 고딕" pitchFamily="50" charset="-127"/>
                <a:ea typeface="맑은 고딕" pitchFamily="50" charset="-127"/>
              </a:rPr>
              <a:t>HTML</a:t>
            </a: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만을 활용하면 정적인</a:t>
            </a:r>
            <a:r>
              <a:rPr lang="en-US" altLang="ko-KR" sz="2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모양의 홈페이지만 만들 수 있음</a:t>
            </a:r>
            <a:r>
              <a:rPr lang="en-US" altLang="ko-KR" sz="23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lvl="1"/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Ex)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단순한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그림과 문자만을 보여주는 홈페이지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따라서 정적인 홈페이지를 동적으로 작동할 수 있게 도와주는 기술을 말함</a:t>
            </a:r>
            <a:r>
              <a:rPr lang="en-US" altLang="ko-KR" sz="23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현재 모든 홈페이지는 동적인 홈페이지라 판단하면 됨</a:t>
            </a:r>
            <a:r>
              <a:rPr lang="en-US" altLang="ko-KR" sz="23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lvl="1"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722313" y="3000361"/>
            <a:ext cx="7772400" cy="1362075"/>
          </a:xfrm>
        </p:spPr>
        <p:txBody>
          <a:bodyPr/>
          <a:lstStyle/>
          <a:p>
            <a:r>
              <a:rPr lang="ko-KR" altLang="en-US" dirty="0" smtClean="0"/>
              <a:t>실습 과제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722313" y="2709867"/>
            <a:ext cx="7772400" cy="1362075"/>
          </a:xfrm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개발 환경 구축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xfrm>
            <a:off x="722313" y="1209680"/>
            <a:ext cx="7772400" cy="1500187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여러가지</a:t>
            </a:r>
            <a:r>
              <a:rPr lang="ko-KR" altLang="en-US" dirty="0" smtClean="0"/>
              <a:t> </a:t>
            </a:r>
            <a:r>
              <a:rPr lang="en-US" altLang="ko-KR" dirty="0" smtClean="0"/>
              <a:t>Development Tool</a:t>
            </a:r>
            <a:endParaRPr lang="ko-KR" altLang="en-US" dirty="0" smtClean="0"/>
          </a:p>
        </p:txBody>
      </p:sp>
      <p:sp>
        <p:nvSpPr>
          <p:cNvPr id="614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Editplus</a:t>
            </a:r>
            <a:endParaRPr lang="en-US" altLang="ko-KR" dirty="0" smtClean="0"/>
          </a:p>
          <a:p>
            <a:r>
              <a:rPr lang="en-US" altLang="ko-KR" dirty="0" smtClean="0"/>
              <a:t>Ultra edit</a:t>
            </a:r>
          </a:p>
          <a:p>
            <a:r>
              <a:rPr lang="en-US" altLang="ko-KR" dirty="0" err="1" smtClean="0"/>
              <a:t>NetBeans</a:t>
            </a:r>
            <a:endParaRPr lang="en-US" altLang="ko-KR" dirty="0" smtClean="0"/>
          </a:p>
          <a:p>
            <a:r>
              <a:rPr lang="en-US" altLang="ko-KR" dirty="0" smtClean="0"/>
              <a:t>Eclipse</a:t>
            </a:r>
          </a:p>
          <a:p>
            <a:r>
              <a:rPr lang="ko-KR" altLang="en-US" dirty="0" smtClean="0"/>
              <a:t>기타 등등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웹 개발 수업에서 사용할 </a:t>
            </a:r>
            <a:r>
              <a:rPr lang="en-US" altLang="ko-KR" dirty="0" smtClean="0"/>
              <a:t>Tool</a:t>
            </a:r>
            <a:r>
              <a:rPr lang="ko-KR" altLang="en-US" dirty="0" smtClean="0"/>
              <a:t>은 </a:t>
            </a:r>
            <a:r>
              <a:rPr lang="en-US" altLang="ko-KR" b="1" dirty="0" smtClean="0"/>
              <a:t>Eclipse!</a:t>
            </a:r>
            <a:endParaRPr lang="ko-KR" altLang="en-US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Apache Tomcat </a:t>
            </a:r>
            <a:r>
              <a:rPr lang="ko-KR" altLang="en-US" dirty="0" smtClean="0"/>
              <a:t>설치하기 </a:t>
            </a:r>
            <a:r>
              <a:rPr lang="en-US" altLang="ko-KR" dirty="0" smtClean="0"/>
              <a:t>(</a:t>
            </a:r>
            <a:r>
              <a:rPr lang="en-US" altLang="ko-KR" dirty="0" smtClean="0"/>
              <a:t>1/8)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http://tomcat.apache.org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grpSp>
        <p:nvGrpSpPr>
          <p:cNvPr id="7" name="그룹 6"/>
          <p:cNvGrpSpPr/>
          <p:nvPr/>
        </p:nvGrpSpPr>
        <p:grpSpPr>
          <a:xfrm>
            <a:off x="2000232" y="2143116"/>
            <a:ext cx="5286412" cy="4090361"/>
            <a:chOff x="2000232" y="2143116"/>
            <a:chExt cx="5286412" cy="40903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0232" y="2143116"/>
              <a:ext cx="5286412" cy="4090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모서리가 둥근 직사각형 5"/>
            <p:cNvSpPr/>
            <p:nvPr/>
          </p:nvSpPr>
          <p:spPr>
            <a:xfrm>
              <a:off x="2143108" y="4286256"/>
              <a:ext cx="785818" cy="14287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Apache Tomcat </a:t>
            </a:r>
            <a:r>
              <a:rPr lang="ko-KR" altLang="en-US" dirty="0" smtClean="0"/>
              <a:t>설치하기 </a:t>
            </a:r>
            <a:r>
              <a:rPr lang="en-US" altLang="ko-KR" dirty="0" smtClean="0"/>
              <a:t>(</a:t>
            </a:r>
            <a:r>
              <a:rPr lang="en-US" altLang="ko-KR" dirty="0" smtClean="0"/>
              <a:t>2/8)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12" y="1943894"/>
            <a:ext cx="56673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모서리가 둥근 직사각형 6"/>
          <p:cNvSpPr/>
          <p:nvPr/>
        </p:nvSpPr>
        <p:spPr>
          <a:xfrm>
            <a:off x="2928926" y="3214686"/>
            <a:ext cx="2714644" cy="2143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Apache Tomcat </a:t>
            </a:r>
            <a:r>
              <a:rPr lang="ko-KR" altLang="en-US" dirty="0" smtClean="0"/>
              <a:t>설치하기 </a:t>
            </a:r>
            <a:r>
              <a:rPr lang="en-US" altLang="ko-KR" dirty="0" smtClean="0"/>
              <a:t>(</a:t>
            </a:r>
            <a:r>
              <a:rPr lang="en-US" altLang="ko-KR" dirty="0" smtClean="0"/>
              <a:t>3/8)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1F7-393E-4304-913B-107D9DC294CA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4000764" cy="31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오른쪽 화살표 6"/>
          <p:cNvSpPr/>
          <p:nvPr/>
        </p:nvSpPr>
        <p:spPr>
          <a:xfrm>
            <a:off x="4500562" y="3000372"/>
            <a:ext cx="285752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14554"/>
            <a:ext cx="4000528" cy="311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I_skyblue">
  <a:themeElements>
    <a:clrScheme name="AI_sky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I_skyblue">
      <a:majorFont>
        <a:latin typeface="휴먼옛체"/>
        <a:ea typeface="휴먼옛체"/>
        <a:cs typeface=""/>
      </a:majorFont>
      <a:minorFont>
        <a:latin typeface="굴림체"/>
        <a:ea typeface="굴림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I_sky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_sky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_sky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_sky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_sky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_sky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인공지능연구실1</Template>
  <TotalTime>3661</TotalTime>
  <Words>498</Words>
  <Application>Microsoft Office PowerPoint</Application>
  <PresentationFormat>화면 슬라이드 쇼(4:3)</PresentationFormat>
  <Paragraphs>141</Paragraphs>
  <Slides>40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AI_skyblue</vt:lpstr>
      <vt:lpstr>Web Programming 소개</vt:lpstr>
      <vt:lpstr>목차</vt:lpstr>
      <vt:lpstr>WEB PROGRAMMING</vt:lpstr>
      <vt:lpstr>Web Programming</vt:lpstr>
      <vt:lpstr>개발 환경 구축</vt:lpstr>
      <vt:lpstr>여러가지 Development Tool</vt:lpstr>
      <vt:lpstr>Apache Tomcat 설치하기 (1/8)</vt:lpstr>
      <vt:lpstr>Apache Tomcat 설치하기 (2/8)</vt:lpstr>
      <vt:lpstr>Apache Tomcat 설치하기 (3/8)</vt:lpstr>
      <vt:lpstr>Apache Tomcat 설치하기 (4/8)</vt:lpstr>
      <vt:lpstr>Apache Tomcat 설치하기 (5/8)</vt:lpstr>
      <vt:lpstr>Apache Tomcat 설치하기 (6/8)</vt:lpstr>
      <vt:lpstr>Apache Tomcat 설치하기 (7/8)</vt:lpstr>
      <vt:lpstr>Apache Tomcat 설치하기 (8/8)</vt:lpstr>
      <vt:lpstr>Eclipse와 Tomcat 연동 (1/8)</vt:lpstr>
      <vt:lpstr>Eclipse와 Tomcat 연동 (2/8)</vt:lpstr>
      <vt:lpstr>Eclipse와 Tomcat 연동 (3/8)</vt:lpstr>
      <vt:lpstr>Eclipse와 Tomcat 연동 (4/8)</vt:lpstr>
      <vt:lpstr>Eclipse와 Tomcat 연동 (5/8)</vt:lpstr>
      <vt:lpstr>Eclipse와 Tomcat 연동 (6/8)</vt:lpstr>
      <vt:lpstr>Eclipse와 Tomcat 연동 (7/8)</vt:lpstr>
      <vt:lpstr>Eclipse와 Tomcat 연동 (7/8)</vt:lpstr>
      <vt:lpstr>Eclipse와 Tomcat 연동 (8/8)</vt:lpstr>
      <vt:lpstr>Language</vt:lpstr>
      <vt:lpstr>JSP</vt:lpstr>
      <vt:lpstr>JSP (cont.)</vt:lpstr>
      <vt:lpstr>JSP의 동작 원리</vt:lpstr>
      <vt:lpstr>JSP Life Cycle (1/2)</vt:lpstr>
      <vt:lpstr>JSP Life Cycle (2/2)</vt:lpstr>
      <vt:lpstr>JSP 기본 문법</vt:lpstr>
      <vt:lpstr>JSP 기본 문법 (cont.)</vt:lpstr>
      <vt:lpstr>Eclipse에서 JSP 프로젝트 생성하기 (1/6)</vt:lpstr>
      <vt:lpstr>Eclipse에서 JSP 프로젝트 생성하기 (2/6)</vt:lpstr>
      <vt:lpstr>Eclipse에서 JSP 프로젝트 생성하기 (3/6)</vt:lpstr>
      <vt:lpstr>Eclipse에서 JSP 프로젝트 생성하기 (2/6)</vt:lpstr>
      <vt:lpstr>Eclipse에서 JSP 프로젝트 생성하기 (2/6)</vt:lpstr>
      <vt:lpstr>JSP Hello World</vt:lpstr>
      <vt:lpstr>JSP Hello World</vt:lpstr>
      <vt:lpstr>결과 화면</vt:lpstr>
      <vt:lpstr>실습 과제</vt:lpstr>
    </vt:vector>
  </TitlesOfParts>
  <Company>kjwkor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컴퓨터공학실험(I) 강의 소개</dc:title>
  <dc:creator>임경업</dc:creator>
  <cp:lastModifiedBy>reimemuber</cp:lastModifiedBy>
  <cp:revision>249</cp:revision>
  <dcterms:created xsi:type="dcterms:W3CDTF">2006-02-28T13:36:48Z</dcterms:created>
  <dcterms:modified xsi:type="dcterms:W3CDTF">2012-05-15T02:26:22Z</dcterms:modified>
</cp:coreProperties>
</file>