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8" r:id="rId3"/>
    <p:sldId id="300" r:id="rId4"/>
    <p:sldId id="301" r:id="rId5"/>
    <p:sldId id="321" r:id="rId6"/>
    <p:sldId id="305" r:id="rId7"/>
    <p:sldId id="306" r:id="rId8"/>
    <p:sldId id="308" r:id="rId9"/>
    <p:sldId id="309" r:id="rId10"/>
    <p:sldId id="311" r:id="rId11"/>
    <p:sldId id="302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288" r:id="rId21"/>
    <p:sldId id="278" r:id="rId22"/>
    <p:sldId id="264" r:id="rId23"/>
    <p:sldId id="283" r:id="rId24"/>
    <p:sldId id="284" r:id="rId25"/>
    <p:sldId id="285" r:id="rId26"/>
    <p:sldId id="267" r:id="rId27"/>
    <p:sldId id="286" r:id="rId28"/>
    <p:sldId id="282" r:id="rId29"/>
    <p:sldId id="289" r:id="rId30"/>
    <p:sldId id="287" r:id="rId31"/>
    <p:sldId id="322" r:id="rId32"/>
    <p:sldId id="293" r:id="rId33"/>
    <p:sldId id="324" r:id="rId34"/>
    <p:sldId id="294" r:id="rId35"/>
    <p:sldId id="295" r:id="rId36"/>
    <p:sldId id="323" r:id="rId37"/>
    <p:sldId id="296" r:id="rId38"/>
    <p:sldId id="291" r:id="rId39"/>
    <p:sldId id="292" r:id="rId40"/>
    <p:sldId id="281" r:id="rId4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3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3796" autoAdjust="0"/>
  </p:normalViewPr>
  <p:slideViewPr>
    <p:cSldViewPr>
      <p:cViewPr>
        <p:scale>
          <a:sx n="100" d="100"/>
          <a:sy n="100" d="100"/>
        </p:scale>
        <p:origin x="-96" y="-16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574-9881-4084-A91F-10F006C5E18B}" type="datetimeFigureOut">
              <a:rPr lang="ko-KR" altLang="en-US" smtClean="0"/>
              <a:pPr/>
              <a:t>2012-05-07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5B9D6-0A13-4730-9B67-46A3C1763D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6132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Native</a:t>
            </a:r>
            <a:r>
              <a:rPr lang="en-US" altLang="ko-KR" baseline="0" dirty="0" smtClean="0"/>
              <a:t> code : </a:t>
            </a:r>
            <a:r>
              <a:rPr lang="ko-KR" altLang="en-US" baseline="0" dirty="0" smtClean="0"/>
              <a:t>플랫폼에 종속적인 기계언어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B9D6-0A13-4730-9B67-46A3C1763DEE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Native</a:t>
            </a:r>
            <a:r>
              <a:rPr lang="en-US" altLang="ko-KR" baseline="0" dirty="0" smtClean="0"/>
              <a:t> code : </a:t>
            </a:r>
            <a:r>
              <a:rPr lang="ko-KR" altLang="en-US" baseline="0" dirty="0" smtClean="0"/>
              <a:t>플랫폼에 종속적인 기계언어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B9D6-0A13-4730-9B67-46A3C1763DEE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CC1040-5429-4F63-8E6D-9D322CD3FF88}" type="datetimeFigureOut">
              <a:rPr lang="ko-KR" altLang="en-US" smtClean="0"/>
              <a:pPr/>
              <a:t>2012-05-07</a:t>
            </a:fld>
            <a:endParaRPr lang="ko-KR" altLang="en-US" dirty="0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2012-05-07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2012-05-07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200000"/>
              </a:lnSpc>
              <a:buFont typeface="Arial" pitchFamily="34" charset="0"/>
              <a:buChar char="•"/>
              <a:defRPr sz="2000"/>
            </a:lvl1pPr>
            <a:lvl2pPr>
              <a:lnSpc>
                <a:spcPct val="200000"/>
              </a:lnSpc>
              <a:buFont typeface="Wingdings" pitchFamily="2" charset="2"/>
              <a:buChar char="Ø"/>
              <a:defRPr sz="1800"/>
            </a:lvl2pPr>
            <a:lvl3pPr>
              <a:lnSpc>
                <a:spcPct val="200000"/>
              </a:lnSpc>
              <a:defRPr sz="1600"/>
            </a:lvl3pPr>
            <a:lvl4pPr>
              <a:lnSpc>
                <a:spcPct val="200000"/>
              </a:lnSpc>
              <a:defRPr sz="1400"/>
            </a:lvl4pPr>
            <a:lvl5pPr>
              <a:lnSpc>
                <a:spcPct val="200000"/>
              </a:lnSpc>
              <a:defRPr sz="1400"/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2012-05-07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buFont typeface="Wingdings" pitchFamily="2" charset="2"/>
              <a:buChar char="§"/>
              <a:defRPr sz="3600"/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2012-05-07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2012-05-07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2012-05-07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2012-05-07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2012-05-07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2012-05-07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CC1040-5429-4F63-8E6D-9D322CD3FF88}" type="datetimeFigureOut">
              <a:rPr lang="ko-KR" altLang="en-US" smtClean="0"/>
              <a:pPr/>
              <a:t>2012-05-07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CC1040-5429-4F63-8E6D-9D322CD3FF88}" type="datetimeFigureOut">
              <a:rPr lang="ko-KR" altLang="en-US" smtClean="0"/>
              <a:pPr/>
              <a:t>2012-05-07</a:t>
            </a:fld>
            <a:endParaRPr lang="ko-KR" altLang="en-US" dirty="0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lnSpc>
          <a:spcPct val="150000"/>
        </a:lnSpc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lnSpc>
          <a:spcPct val="150000"/>
        </a:lnSpc>
        <a:spcBef>
          <a:spcPts val="324"/>
        </a:spcBef>
        <a:buClr>
          <a:schemeClr val="accent1"/>
        </a:buClr>
        <a:buFont typeface="Verdana"/>
        <a:buChar char="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lnSpc>
          <a:spcPct val="150000"/>
        </a:lnSpc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lnSpc>
          <a:spcPct val="150000"/>
        </a:lnSpc>
        <a:spcBef>
          <a:spcPts val="350"/>
        </a:spcBef>
        <a:buClr>
          <a:schemeClr val="accent2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lnSpc>
          <a:spcPct val="150000"/>
        </a:lnSpc>
        <a:spcBef>
          <a:spcPts val="350"/>
        </a:spcBef>
        <a:buClr>
          <a:schemeClr val="accent2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developer.android.com/sdk/ndk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ygwin.com/install.html" TargetMode="External"/><Relationship Id="rId2" Type="http://schemas.openxmlformats.org/officeDocument/2006/relationships/hyperlink" Target="http://borame.cs.pusan.ac.kr/ai_home/lecture/java2011/cygwin_package.zi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6600" dirty="0" smtClean="0"/>
              <a:t/>
            </a:r>
            <a:br>
              <a:rPr lang="en-US" altLang="ko-KR" sz="6600" dirty="0" smtClean="0"/>
            </a:br>
            <a:r>
              <a:rPr lang="en-US" altLang="ko-KR" sz="6600" dirty="0" smtClean="0"/>
              <a:t>JNI</a:t>
            </a:r>
            <a:endParaRPr lang="ko-KR" altLang="en-US" sz="6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59632" y="3645024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2012</a:t>
            </a:r>
            <a:r>
              <a:rPr lang="ko-KR" altLang="en-US" sz="2000" dirty="0" smtClean="0"/>
              <a:t>년 봄학기</a:t>
            </a:r>
            <a:endParaRPr lang="en-US" altLang="ko-KR" sz="2000" dirty="0" smtClean="0"/>
          </a:p>
          <a:p>
            <a:r>
              <a:rPr lang="ko-KR" altLang="en-US" sz="2000" dirty="0" smtClean="0"/>
              <a:t>정보컴퓨터공학</a:t>
            </a:r>
            <a:r>
              <a:rPr lang="ko-KR" altLang="en-US" sz="2000" dirty="0"/>
              <a:t>부</a:t>
            </a:r>
            <a:endParaRPr lang="en-US" altLang="ko-KR" sz="2000" dirty="0" smtClean="0"/>
          </a:p>
          <a:p>
            <a:r>
              <a:rPr lang="ko-KR" altLang="en-US" sz="2000" dirty="0" smtClean="0"/>
              <a:t>컴퓨터 소프트웨어 설계 및 실험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인스톨 완료 후 체크박스 선택 후 마침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시작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프로그램</a:t>
            </a:r>
            <a:r>
              <a:rPr lang="en-US" altLang="ko-KR" dirty="0" smtClean="0"/>
              <a:t>-&gt;</a:t>
            </a:r>
            <a:r>
              <a:rPr lang="en-US" altLang="ko-KR" dirty="0" err="1" smtClean="0"/>
              <a:t>cygwin</a:t>
            </a:r>
            <a:r>
              <a:rPr lang="en-US" altLang="ko-KR" dirty="0" smtClean="0"/>
              <a:t>-&gt;</a:t>
            </a:r>
            <a:r>
              <a:rPr lang="en-US" altLang="ko-KR" dirty="0" err="1" smtClean="0"/>
              <a:t>mintty</a:t>
            </a:r>
            <a:r>
              <a:rPr lang="en-US" altLang="ko-KR" dirty="0" smtClean="0"/>
              <a:t> </a:t>
            </a:r>
            <a:r>
              <a:rPr lang="ko-KR" altLang="en-US" dirty="0" smtClean="0"/>
              <a:t>가 있는 걸 확인할 수 있음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Cygwin</a:t>
            </a:r>
            <a:r>
              <a:rPr lang="ko-KR" altLang="en-US" dirty="0" smtClean="0"/>
              <a:t>설치</a:t>
            </a:r>
            <a:endParaRPr lang="ko-KR" altLang="en-US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383920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483768" y="5805264"/>
            <a:ext cx="864096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146" name="Picture 2" descr="C:\Users\Chris\AppData\Local\Temp\SNAGHTML17a149d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05" y="3408798"/>
            <a:ext cx="4688083" cy="2887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 </a:t>
            </a:r>
            <a:r>
              <a:rPr lang="en-US" altLang="ko-KR" dirty="0" smtClean="0"/>
              <a:t>JNI</a:t>
            </a:r>
            <a:r>
              <a:rPr lang="ko-KR" altLang="en-US" dirty="0" smtClean="0"/>
              <a:t>를 사용하기 위해서는 </a:t>
            </a:r>
            <a:r>
              <a:rPr lang="en-US" altLang="ko-KR" dirty="0" smtClean="0"/>
              <a:t>NDK</a:t>
            </a:r>
            <a:r>
              <a:rPr lang="ko-KR" altLang="en-US" dirty="0" smtClean="0"/>
              <a:t>를 설치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Android NDK</a:t>
            </a:r>
            <a:r>
              <a:rPr lang="ko-KR" altLang="en-US" dirty="0" smtClean="0"/>
              <a:t>의 이용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err="1" smtClean="0"/>
              <a:t>안드로이드에서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C/C++</a:t>
            </a:r>
            <a:r>
              <a:rPr lang="ko-KR" altLang="en-US" dirty="0" smtClean="0"/>
              <a:t>로 된 </a:t>
            </a:r>
            <a:r>
              <a:rPr lang="en-US" altLang="ko-KR" dirty="0" smtClean="0"/>
              <a:t>Native </a:t>
            </a:r>
            <a:r>
              <a:rPr lang="ko-KR" altLang="en-US" dirty="0" smtClean="0"/>
              <a:t>코드를 </a:t>
            </a:r>
            <a:r>
              <a:rPr lang="ko-KR" altLang="en-US" dirty="0" err="1" smtClean="0"/>
              <a:t>컴파일해서</a:t>
            </a:r>
            <a:r>
              <a:rPr lang="ko-KR" altLang="en-US" dirty="0" smtClean="0"/>
              <a:t> 수행할 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 </a:t>
            </a:r>
            <a:r>
              <a:rPr lang="en-US" altLang="ko-KR" dirty="0" smtClean="0"/>
              <a:t>JNI</a:t>
            </a:r>
            <a:r>
              <a:rPr lang="ko-KR" altLang="en-US" dirty="0" smtClean="0"/>
              <a:t>를 이용하여 </a:t>
            </a:r>
            <a:r>
              <a:rPr lang="en-US" altLang="ko-KR" dirty="0" smtClean="0"/>
              <a:t>Java class</a:t>
            </a:r>
            <a:r>
              <a:rPr lang="ko-KR" altLang="en-US" dirty="0" smtClean="0"/>
              <a:t>에서 사용하고자 할 때 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NDK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hlinkClick r:id="rId2"/>
              </a:rPr>
              <a:t>http://developer.android.com/sdk/ndk/index.html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에서 다운로드</a:t>
            </a:r>
            <a:endParaRPr lang="en-US" altLang="ko-KR" sz="18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NDK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683568" y="2780928"/>
            <a:ext cx="5591944" cy="4032448"/>
            <a:chOff x="1691680" y="2339820"/>
            <a:chExt cx="5591944" cy="4257532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2339820"/>
              <a:ext cx="5591944" cy="4257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1763688" y="4941168"/>
              <a:ext cx="576064" cy="14401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915816" y="4725144"/>
              <a:ext cx="3024336" cy="21602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653136"/>
            <a:ext cx="3366120" cy="194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7236296" y="5589240"/>
            <a:ext cx="792088" cy="2880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다운로드 한 압축파일을 </a:t>
            </a:r>
            <a:r>
              <a:rPr lang="en-US" altLang="ko-KR" dirty="0" smtClean="0"/>
              <a:t>D:\cygwin\home\</a:t>
            </a:r>
            <a:r>
              <a:rPr lang="ko-KR" altLang="en-US" dirty="0" smtClean="0"/>
              <a:t>사용자이름</a:t>
            </a:r>
            <a:r>
              <a:rPr lang="en-US" altLang="ko-KR" dirty="0" smtClean="0"/>
              <a:t>\ </a:t>
            </a:r>
            <a:r>
              <a:rPr lang="ko-KR" altLang="en-US" dirty="0" smtClean="0"/>
              <a:t>안에 압축해제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NDK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47434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077414" y="4581128"/>
            <a:ext cx="2016224" cy="21602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 smtClean="0"/>
              <a:t>바탕화면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/>
              <a:t>내 컴퓨터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시스템 속성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고급 </a:t>
            </a:r>
            <a:r>
              <a:rPr lang="en-US" altLang="ko-KR" dirty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환경 변수 선택</a:t>
            </a:r>
            <a:endParaRPr lang="en-US" altLang="ko-KR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ko-KR" altLang="en-US" dirty="0" smtClean="0"/>
              <a:t>사용자 변수에 </a:t>
            </a:r>
            <a:r>
              <a:rPr lang="en-US" altLang="ko-KR" dirty="0" smtClean="0"/>
              <a:t>‘Path’</a:t>
            </a:r>
            <a:r>
              <a:rPr lang="ko-KR" altLang="en-US" dirty="0" smtClean="0"/>
              <a:t>가</a:t>
            </a:r>
            <a:r>
              <a:rPr lang="en-US" altLang="ko-KR" dirty="0"/>
              <a:t> </a:t>
            </a:r>
            <a:r>
              <a:rPr lang="ko-KR" altLang="en-US" dirty="0" smtClean="0"/>
              <a:t>있다면</a:t>
            </a:r>
            <a:endParaRPr lang="en-US" altLang="ko-KR" dirty="0" smtClean="0"/>
          </a:p>
          <a:p>
            <a:pPr lvl="1">
              <a:lnSpc>
                <a:spcPct val="100000"/>
              </a:lnSpc>
            </a:pPr>
            <a:r>
              <a:rPr lang="en-US" altLang="ko-KR" dirty="0" smtClean="0"/>
              <a:t>Path </a:t>
            </a:r>
            <a:r>
              <a:rPr lang="ko-KR" altLang="en-US" dirty="0" smtClean="0"/>
              <a:t>변수 선택 후 편집</a:t>
            </a:r>
            <a:r>
              <a:rPr lang="en-US" altLang="ko-KR" dirty="0" smtClean="0"/>
              <a:t>(E)</a:t>
            </a:r>
            <a:r>
              <a:rPr lang="ko-KR" altLang="en-US" dirty="0" smtClean="0"/>
              <a:t> 버튼 클릭</a:t>
            </a:r>
            <a:endParaRPr lang="en-US" altLang="ko-KR" dirty="0" smtClean="0"/>
          </a:p>
          <a:p>
            <a:pPr>
              <a:lnSpc>
                <a:spcPct val="100000"/>
              </a:lnSpc>
            </a:pPr>
            <a:r>
              <a:rPr lang="ko-KR" altLang="en-US" dirty="0" smtClean="0"/>
              <a:t>없다면</a:t>
            </a:r>
            <a:endParaRPr lang="en-US" altLang="ko-KR" dirty="0" smtClean="0"/>
          </a:p>
          <a:p>
            <a:pPr lvl="1">
              <a:lnSpc>
                <a:spcPct val="100000"/>
              </a:lnSpc>
            </a:pPr>
            <a:r>
              <a:rPr lang="ko-KR" altLang="en-US" dirty="0" smtClean="0"/>
              <a:t>새로 만들기</a:t>
            </a:r>
            <a:r>
              <a:rPr lang="en-US" altLang="ko-KR" dirty="0" smtClean="0"/>
              <a:t>(N)</a:t>
            </a:r>
            <a:r>
              <a:rPr lang="ko-KR" altLang="en-US" dirty="0" smtClean="0"/>
              <a:t> 클릭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NDK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773" y="3586764"/>
            <a:ext cx="3518597" cy="315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2915816" y="6093296"/>
            <a:ext cx="1296144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050" name="Picture 2" descr="C:\Users\Chris\AppData\Local\Temp\SNAGHTML14e27a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60563"/>
            <a:ext cx="3580362" cy="3180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364088" y="4790459"/>
            <a:ext cx="1944216" cy="2947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932040" y="4562547"/>
            <a:ext cx="9361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ris\AppData\Local\Temp\SNAGHTML14dde03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871"/>
            <a:ext cx="3933825" cy="1295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편집 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변수 값의 끝에 </a:t>
            </a:r>
            <a:r>
              <a:rPr lang="en-US" altLang="ko-KR" dirty="0" smtClean="0"/>
              <a:t>;</a:t>
            </a:r>
            <a:r>
              <a:rPr lang="ko-KR" altLang="en-US" dirty="0" smtClean="0"/>
              <a:t>가 없다면 </a:t>
            </a:r>
            <a:r>
              <a:rPr lang="en-US" altLang="ko-KR" dirty="0" smtClean="0"/>
              <a:t>;</a:t>
            </a:r>
            <a:r>
              <a:rPr lang="ko-KR" altLang="en-US" dirty="0" smtClean="0"/>
              <a:t>을 입력하고 </a:t>
            </a:r>
            <a:r>
              <a:rPr lang="en-US" altLang="ko-KR" dirty="0" err="1" smtClean="0"/>
              <a:t>ndk</a:t>
            </a:r>
            <a:r>
              <a:rPr lang="en-US" altLang="ko-KR" dirty="0" smtClean="0"/>
              <a:t> </a:t>
            </a:r>
            <a:r>
              <a:rPr lang="ko-KR" altLang="en-US" dirty="0" smtClean="0"/>
              <a:t>경로를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입력 후 확인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 smtClean="0"/>
              <a:t>새로 등록 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변수 이름에  </a:t>
            </a:r>
            <a:r>
              <a:rPr lang="en-US" altLang="ko-KR" dirty="0" smtClean="0"/>
              <a:t>Path</a:t>
            </a:r>
            <a:r>
              <a:rPr lang="ko-KR" altLang="en-US" dirty="0" smtClean="0"/>
              <a:t>를 입력하고 변수 값에 </a:t>
            </a:r>
            <a:r>
              <a:rPr lang="en-US" altLang="ko-KR" dirty="0" err="1" smtClean="0"/>
              <a:t>ndk</a:t>
            </a:r>
            <a:r>
              <a:rPr lang="en-US" altLang="ko-KR" dirty="0" smtClean="0"/>
              <a:t> </a:t>
            </a:r>
            <a:r>
              <a:rPr lang="ko-KR" altLang="en-US" dirty="0" smtClean="0"/>
              <a:t>경로 입력 후</a:t>
            </a:r>
            <a:r>
              <a:rPr lang="en-US" altLang="ko-KR" dirty="0" smtClean="0"/>
              <a:t> </a:t>
            </a:r>
            <a:r>
              <a:rPr lang="ko-KR" altLang="en-US" dirty="0" smtClean="0"/>
              <a:t>확인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NDK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63688" y="4977544"/>
            <a:ext cx="2448272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32" name="Picture 8" descr="C:\Users\Chris\AppData\Local\Temp\SNAGHTML14e54ed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870"/>
            <a:ext cx="3933825" cy="1295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5985545" y="4977543"/>
            <a:ext cx="2448272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m</a:t>
            </a:r>
            <a:r>
              <a:rPr lang="en-US" altLang="ko-KR" dirty="0" err="1" smtClean="0"/>
              <a:t>intty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NDK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pic>
        <p:nvPicPr>
          <p:cNvPr id="8194" name="Picture 2" descr="C:\Users\Chris\AppData\Local\Temp\SNAGHTML17a64a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000750" cy="3695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압축 해제 한 </a:t>
            </a:r>
            <a:r>
              <a:rPr lang="en-US" altLang="ko-KR" dirty="0" err="1" smtClean="0"/>
              <a:t>ndk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 아래 </a:t>
            </a:r>
            <a:r>
              <a:rPr lang="en-US" altLang="ko-KR" dirty="0" smtClean="0"/>
              <a:t>samples/hello-</a:t>
            </a:r>
            <a:r>
              <a:rPr lang="en-US" altLang="ko-KR" dirty="0" err="1" smtClean="0"/>
              <a:t>jni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jni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폴더로 이동</a:t>
            </a:r>
            <a:r>
              <a:rPr lang="en-US" altLang="ko-KR" dirty="0" smtClean="0"/>
              <a:t>.</a:t>
            </a:r>
          </a:p>
          <a:p>
            <a:r>
              <a:rPr lang="en-US" altLang="ko-KR" i="1" dirty="0" err="1" smtClean="0"/>
              <a:t>ndk</a:t>
            </a:r>
            <a:r>
              <a:rPr lang="en-US" altLang="ko-KR" i="1" dirty="0" smtClean="0"/>
              <a:t>-build</a:t>
            </a:r>
            <a:r>
              <a:rPr lang="ko-KR" altLang="en-US" i="1" dirty="0" smtClean="0"/>
              <a:t> </a:t>
            </a:r>
            <a:r>
              <a:rPr lang="ko-KR" altLang="en-US" dirty="0" smtClean="0"/>
              <a:t>명령어 입력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NDK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pic>
        <p:nvPicPr>
          <p:cNvPr id="9220" name="Picture 4" descr="C:\Users\Chris\AppData\Local\Temp\SNAGHTML17a900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480720" cy="3988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Hello-</a:t>
            </a:r>
            <a:r>
              <a:rPr lang="en-US" altLang="ko-KR" dirty="0" err="1" smtClean="0"/>
              <a:t>jni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폴더에 </a:t>
            </a:r>
            <a:r>
              <a:rPr lang="en-US" altLang="ko-KR" dirty="0" err="1" smtClean="0"/>
              <a:t>libs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obj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 생성 확인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NDK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426470"/>
            <a:ext cx="4709546" cy="301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54841"/>
            <a:ext cx="4680520" cy="298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5508104" y="4293096"/>
            <a:ext cx="3096344" cy="36004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829761"/>
          </a:xfrm>
        </p:spPr>
        <p:txBody>
          <a:bodyPr>
            <a:noAutofit/>
          </a:bodyPr>
          <a:lstStyle/>
          <a:p>
            <a:r>
              <a:rPr lang="ko-KR" altLang="en-US" sz="4000" dirty="0" smtClean="0"/>
              <a:t>환경 구축은 완료</a:t>
            </a:r>
            <a:r>
              <a:rPr lang="en-US" altLang="ko-KR" sz="4000" dirty="0" smtClean="0"/>
              <a:t>~!!</a:t>
            </a:r>
            <a:br>
              <a:rPr lang="en-US" altLang="ko-KR" sz="4000" dirty="0" smtClean="0"/>
            </a:br>
            <a:r>
              <a:rPr lang="en-US" altLang="ko-KR" sz="4000" dirty="0" smtClean="0"/>
              <a:t>JNI </a:t>
            </a:r>
            <a:r>
              <a:rPr lang="ko-KR" altLang="en-US" sz="4000" dirty="0" smtClean="0"/>
              <a:t>설명 들어갑니다</a:t>
            </a:r>
            <a:r>
              <a:rPr lang="en-US" altLang="ko-KR" sz="4000" dirty="0" smtClean="0"/>
              <a:t>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300" dirty="0" smtClean="0"/>
              <a:t>JNI </a:t>
            </a:r>
            <a:r>
              <a:rPr lang="ko-KR" altLang="en-US" sz="2300" dirty="0" smtClean="0"/>
              <a:t>환경 구축</a:t>
            </a:r>
            <a:endParaRPr lang="en-US" altLang="ko-KR" sz="2300" dirty="0" smtClean="0"/>
          </a:p>
          <a:p>
            <a:r>
              <a:rPr lang="en-US" altLang="ko-KR" sz="2300" dirty="0" smtClean="0"/>
              <a:t>JNI</a:t>
            </a:r>
            <a:r>
              <a:rPr lang="ko-KR" altLang="en-US" sz="2300" dirty="0" smtClean="0"/>
              <a:t>의 개념</a:t>
            </a:r>
            <a:endParaRPr lang="en-US" altLang="ko-KR" sz="2300" dirty="0" smtClean="0"/>
          </a:p>
          <a:p>
            <a:r>
              <a:rPr lang="en-US" altLang="ko-KR" sz="2300" dirty="0" smtClean="0"/>
              <a:t>JNI </a:t>
            </a:r>
            <a:r>
              <a:rPr lang="ko-KR" altLang="en-US" sz="2300" dirty="0" smtClean="0"/>
              <a:t>사용</a:t>
            </a:r>
            <a:endParaRPr lang="en-US" altLang="ko-KR" sz="2300" dirty="0" smtClean="0"/>
          </a:p>
          <a:p>
            <a:r>
              <a:rPr lang="ko-KR" altLang="en-US" sz="2300" dirty="0" smtClean="0"/>
              <a:t>실습</a:t>
            </a:r>
            <a:endParaRPr lang="en-US" altLang="ko-KR" sz="2300" dirty="0" smtClean="0"/>
          </a:p>
          <a:p>
            <a:endParaRPr lang="en-US" altLang="ko-KR" sz="23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/>
              <a:t> </a:t>
            </a:r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829761"/>
          </a:xfrm>
        </p:spPr>
        <p:txBody>
          <a:bodyPr>
            <a:noAutofit/>
          </a:bodyPr>
          <a:lstStyle/>
          <a:p>
            <a:r>
              <a:rPr lang="en-US" altLang="ko-KR" sz="6000" dirty="0" smtClean="0"/>
              <a:t>JNI</a:t>
            </a:r>
            <a:r>
              <a:rPr lang="ko-KR" altLang="en-US" sz="6000" dirty="0" smtClean="0"/>
              <a:t>의 개념</a:t>
            </a:r>
            <a:endParaRPr lang="en-US" altLang="ko-KR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자바가상 머신 </a:t>
            </a:r>
            <a:r>
              <a:rPr lang="en-US" altLang="ko-KR" dirty="0" smtClean="0"/>
              <a:t>(Java Virtual Machine)</a:t>
            </a:r>
          </a:p>
          <a:p>
            <a:pPr lvl="1"/>
            <a:r>
              <a:rPr lang="ko-KR" altLang="en-US" dirty="0" smtClean="0"/>
              <a:t>자바 바이트코드를 실행할 수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일반적으로 인터프리터 방식으로 실행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자바가상 머신의 특징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스택 기반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C</a:t>
            </a:r>
            <a:r>
              <a:rPr lang="ko-KR" altLang="en-US" dirty="0" smtClean="0"/>
              <a:t>와 같이 주소 값을 임의로 조작하는 포인터 연산 불가능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JVM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Java Native Interface</a:t>
            </a:r>
          </a:p>
          <a:p>
            <a:pPr lvl="1"/>
            <a:r>
              <a:rPr lang="ko-KR" altLang="en-US" dirty="0" smtClean="0"/>
              <a:t>자바 이외의 언어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네이티브</a:t>
            </a:r>
            <a:r>
              <a:rPr lang="ko-KR" altLang="en-US" dirty="0" smtClean="0"/>
              <a:t> 언어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만들어진 모듈이나 애플리케이션과 자바 클래스가 서로 상호작용 할 수 있게 정의한 인터페이스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자바가상 머신</a:t>
            </a:r>
            <a:r>
              <a:rPr lang="en-US" altLang="ko-KR" dirty="0" smtClean="0"/>
              <a:t>(JVM)</a:t>
            </a:r>
            <a:r>
              <a:rPr lang="ko-KR" altLang="en-US" dirty="0" smtClean="0"/>
              <a:t>이 원시 메소드를 적재하고 수행할 수 있도록 함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JNI</a:t>
            </a:r>
            <a:r>
              <a:rPr lang="ko-KR" altLang="en-US" dirty="0" smtClean="0"/>
              <a:t>가 자바가상머신내에 포함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 자바가상 머신이 호스트 운영체제상의 입출력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그래픽스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네트워킹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스레드 같은 기능들을 작동하기 위한 로컬 시스템 호출을 수행할 수 있도록 함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b="1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JNI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4900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dirty="0" err="1" smtClean="0"/>
              <a:t>안드로이드</a:t>
            </a:r>
            <a:r>
              <a:rPr lang="ko-KR" altLang="en-US" dirty="0" smtClean="0"/>
              <a:t> 프레임워크는 </a:t>
            </a:r>
            <a:r>
              <a:rPr lang="en-US" altLang="ko-KR" dirty="0" smtClean="0"/>
              <a:t>C/C++</a:t>
            </a:r>
            <a:r>
              <a:rPr lang="ko-KR" altLang="en-US" dirty="0" smtClean="0"/>
              <a:t>기반 모듈이 계층별로 구성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C/C++</a:t>
            </a:r>
            <a:r>
              <a:rPr lang="ko-KR" altLang="en-US" dirty="0" smtClean="0"/>
              <a:t> </a:t>
            </a:r>
            <a:r>
              <a:rPr lang="en-US" altLang="ko-KR" dirty="0" smtClean="0"/>
              <a:t>Layer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JAVA Layer</a:t>
            </a:r>
            <a:r>
              <a:rPr lang="ko-KR" altLang="en-US" dirty="0" smtClean="0"/>
              <a:t>가 서로 상호작용하면서 동작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C/C++</a:t>
            </a:r>
            <a:r>
              <a:rPr lang="ko-KR" altLang="en-US" dirty="0" smtClean="0"/>
              <a:t>과 자바 레이어가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유기적으로 동작하기 위해 상위 계층과 하위 계층을 연결해주는 매개체가 필요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sz="2200" dirty="0" smtClean="0">
                <a:sym typeface="Wingdings" pitchFamily="2" charset="2"/>
              </a:rPr>
              <a:t>                </a:t>
            </a:r>
            <a:r>
              <a:rPr lang="ko-KR" altLang="en-US" sz="2200" dirty="0" smtClean="0"/>
              <a:t>그 매개체가 </a:t>
            </a:r>
            <a:r>
              <a:rPr lang="en-US" altLang="ko-KR" sz="2200" dirty="0" smtClean="0"/>
              <a:t>JNI !!!!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JNI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(cont)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5076056" y="1556792"/>
            <a:ext cx="3816424" cy="4824536"/>
            <a:chOff x="4067944" y="2666581"/>
            <a:chExt cx="4896544" cy="3830624"/>
          </a:xfrm>
        </p:grpSpPr>
        <p:grpSp>
          <p:nvGrpSpPr>
            <p:cNvPr id="8" name="그룹 7"/>
            <p:cNvGrpSpPr/>
            <p:nvPr/>
          </p:nvGrpSpPr>
          <p:grpSpPr>
            <a:xfrm>
              <a:off x="4067944" y="2666581"/>
              <a:ext cx="4896544" cy="3830624"/>
              <a:chOff x="4067944" y="2666581"/>
              <a:chExt cx="4896544" cy="3830624"/>
            </a:xfrm>
          </p:grpSpPr>
          <p:pic>
            <p:nvPicPr>
              <p:cNvPr id="4" name="Picture 2" descr="http://winghm.wooriweb.net/r0/files/attach/images/1886/892/001/android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2666581"/>
                <a:ext cx="4896544" cy="3830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모서리가 둥근 직사각형 4"/>
              <p:cNvSpPr/>
              <p:nvPr/>
            </p:nvSpPr>
            <p:spPr>
              <a:xfrm>
                <a:off x="5292080" y="4949192"/>
                <a:ext cx="2286594" cy="57606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</a:rPr>
                  <a:t>C/C++ Layer</a:t>
                </a:r>
                <a:endPara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모서리가 둥근 직사각형 5"/>
            <p:cNvSpPr/>
            <p:nvPr/>
          </p:nvSpPr>
          <p:spPr>
            <a:xfrm>
              <a:off x="5292080" y="2723754"/>
              <a:ext cx="2194206" cy="5760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rPr>
                <a:t>JAVA</a:t>
              </a:r>
              <a:r>
                <a:rPr lang="ko-KR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rPr>
                <a:t> </a:t>
              </a:r>
              <a:r>
                <a:rPr lang="en-US" altLang="ko-KR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rPr>
                <a:t>Layer</a:t>
              </a:r>
              <a:endParaRPr lang="ko-KR" alt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위쪽/아래쪽 화살표 6"/>
            <p:cNvSpPr/>
            <p:nvPr/>
          </p:nvSpPr>
          <p:spPr>
            <a:xfrm>
              <a:off x="5730921" y="3456187"/>
              <a:ext cx="1300222" cy="1440160"/>
            </a:xfrm>
            <a:prstGeom prst="up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rPr>
                <a:t>JNI</a:t>
              </a:r>
              <a:endParaRPr lang="ko-KR" alt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4978896" cy="47559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sz="1800" dirty="0" smtClean="0"/>
              <a:t>GPS </a:t>
            </a:r>
            <a:r>
              <a:rPr lang="ko-KR" altLang="en-US" sz="1800" dirty="0" smtClean="0"/>
              <a:t>이용 위치 정보 제공 어플리케이션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예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 </a:t>
            </a:r>
            <a:r>
              <a:rPr lang="en-US" altLang="ko-KR" sz="1600" dirty="0" smtClean="0"/>
              <a:t>App</a:t>
            </a:r>
            <a:r>
              <a:rPr lang="ko-KR" altLang="en-US" sz="1600" dirty="0" smtClean="0"/>
              <a:t>에서는 </a:t>
            </a:r>
            <a:r>
              <a:rPr lang="en-US" altLang="ko-KR" sz="1600" dirty="0" smtClean="0"/>
              <a:t>GPS </a:t>
            </a:r>
            <a:r>
              <a:rPr lang="ko-KR" altLang="en-US" sz="1600" dirty="0" smtClean="0"/>
              <a:t>정보를 얻기 위해 단순히 어플리케이션 프레임워크에서 제공하는 자바 </a:t>
            </a:r>
            <a:r>
              <a:rPr lang="en-US" altLang="ko-KR" sz="1600" dirty="0" smtClean="0"/>
              <a:t>API</a:t>
            </a:r>
            <a:r>
              <a:rPr lang="ko-KR" altLang="en-US" sz="1600" dirty="0" smtClean="0"/>
              <a:t>만 호출 하면 됨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위 호출은 프레임워크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내부의 </a:t>
            </a:r>
            <a:r>
              <a:rPr lang="en-US" altLang="ko-KR" sz="1600" dirty="0" smtClean="0"/>
              <a:t>GPS Library</a:t>
            </a:r>
            <a:r>
              <a:rPr lang="ko-KR" altLang="en-US" sz="1600" dirty="0" smtClean="0"/>
              <a:t>를 통해 </a:t>
            </a:r>
            <a:r>
              <a:rPr lang="en-US" altLang="ko-KR" sz="1600" dirty="0" smtClean="0"/>
              <a:t>GPS </a:t>
            </a:r>
            <a:r>
              <a:rPr lang="ko-KR" altLang="en-US" sz="1600" dirty="0" smtClean="0"/>
              <a:t>디바이스 드라이버에 연결되어 애플리케이션에서 현재 위치 정보 값을 전달해 주는 구조로 동작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즉 </a:t>
            </a:r>
            <a:r>
              <a:rPr lang="en-US" altLang="ko-KR" sz="1600" dirty="0" smtClean="0"/>
              <a:t>C/C++ </a:t>
            </a:r>
            <a:r>
              <a:rPr lang="ko-KR" altLang="en-US" sz="1600" dirty="0" smtClean="0"/>
              <a:t>계층과 자바계층이 서로 상호 작용하면서 동작하는 것을 알 수 있음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JNI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(cont)</a:t>
            </a:r>
            <a:endParaRPr lang="ko-KR" altLang="en-US" dirty="0"/>
          </a:p>
        </p:txBody>
      </p:sp>
      <p:grpSp>
        <p:nvGrpSpPr>
          <p:cNvPr id="35" name="그룹 34"/>
          <p:cNvGrpSpPr/>
          <p:nvPr/>
        </p:nvGrpSpPr>
        <p:grpSpPr>
          <a:xfrm>
            <a:off x="5580112" y="1268760"/>
            <a:ext cx="3528392" cy="4752528"/>
            <a:chOff x="5580112" y="1268760"/>
            <a:chExt cx="3528392" cy="4752528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5652120" y="2204864"/>
              <a:ext cx="3312368" cy="381642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모서리가 둥근 직사각형 3"/>
            <p:cNvSpPr/>
            <p:nvPr/>
          </p:nvSpPr>
          <p:spPr>
            <a:xfrm>
              <a:off x="5940152" y="1268760"/>
              <a:ext cx="2808312" cy="57606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Android Application</a:t>
              </a:r>
            </a:p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(GPS 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활용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)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5940152" y="2420888"/>
              <a:ext cx="2808312" cy="57606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Location manager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5940152" y="3861048"/>
              <a:ext cx="2808312" cy="57606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GPS Library</a:t>
              </a:r>
            </a:p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(</a:t>
              </a:r>
              <a:r>
                <a:rPr lang="en-US" altLang="ko-KR" sz="1600" dirty="0" err="1" smtClean="0">
                  <a:solidFill>
                    <a:schemeClr val="tx1"/>
                  </a:solidFill>
                </a:rPr>
                <a:t>libgps.so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)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5940152" y="5085184"/>
              <a:ext cx="2808312" cy="57606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GPS Device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Driver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5580112" y="3429000"/>
              <a:ext cx="352839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5580112" y="4797152"/>
              <a:ext cx="352839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>
              <a:stCxn id="4" idx="2"/>
              <a:endCxn id="5" idx="0"/>
            </p:cNvCxnSpPr>
            <p:nvPr/>
          </p:nvCxnSpPr>
          <p:spPr>
            <a:xfrm rot="5400000">
              <a:off x="7056276" y="2132856"/>
              <a:ext cx="576064" cy="158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5652120" y="3429000"/>
              <a:ext cx="33123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>
              <a:stCxn id="5" idx="2"/>
              <a:endCxn id="6" idx="0"/>
            </p:cNvCxnSpPr>
            <p:nvPr/>
          </p:nvCxnSpPr>
          <p:spPr>
            <a:xfrm rot="5400000">
              <a:off x="6912260" y="3429000"/>
              <a:ext cx="864096" cy="158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>
              <a:stCxn id="6" idx="2"/>
              <a:endCxn id="7" idx="0"/>
            </p:cNvCxnSpPr>
            <p:nvPr/>
          </p:nvCxnSpPr>
          <p:spPr>
            <a:xfrm rot="5400000">
              <a:off x="7020272" y="4761148"/>
              <a:ext cx="648072" cy="158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타원 30"/>
            <p:cNvSpPr/>
            <p:nvPr/>
          </p:nvSpPr>
          <p:spPr>
            <a:xfrm>
              <a:off x="7668344" y="3068960"/>
              <a:ext cx="1008112" cy="64807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JNI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40152" y="3152001"/>
              <a:ext cx="1512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Framework Layer</a:t>
              </a:r>
              <a:endParaRPr lang="ko-KR" alt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40152" y="4509120"/>
              <a:ext cx="1512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Libraries Layer</a:t>
              </a:r>
              <a:endParaRPr lang="ko-KR" alt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12160" y="5733256"/>
              <a:ext cx="1512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Kernel Layer</a:t>
              </a:r>
              <a:endParaRPr lang="ko-KR" alt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091687"/>
          </a:xfrm>
        </p:spPr>
        <p:txBody>
          <a:bodyPr/>
          <a:lstStyle/>
          <a:p>
            <a:r>
              <a:rPr lang="ko-KR" altLang="en-US" dirty="0" smtClean="0"/>
              <a:t>자바 클래스에서 </a:t>
            </a:r>
            <a:r>
              <a:rPr lang="en-US" altLang="ko-KR" dirty="0" smtClean="0"/>
              <a:t>C</a:t>
            </a:r>
            <a:r>
              <a:rPr lang="ko-KR" altLang="en-US" dirty="0" smtClean="0"/>
              <a:t>언어로 작성 된 라이브러리에 포함된 특정 함수를 사용하고 싶은 경우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C </a:t>
            </a:r>
            <a:r>
              <a:rPr lang="ko-KR" altLang="en-US" dirty="0" smtClean="0"/>
              <a:t>프로그램에서 자바 클래스 라이브러리를 사용하고 싶은 경우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JNI</a:t>
            </a:r>
            <a:r>
              <a:rPr lang="ko-KR" altLang="en-US" dirty="0" smtClean="0"/>
              <a:t>의 활용</a:t>
            </a:r>
            <a:endParaRPr lang="ko-KR" altLang="en-US" dirty="0"/>
          </a:p>
        </p:txBody>
      </p:sp>
      <p:grpSp>
        <p:nvGrpSpPr>
          <p:cNvPr id="28" name="그룹 27"/>
          <p:cNvGrpSpPr/>
          <p:nvPr/>
        </p:nvGrpSpPr>
        <p:grpSpPr>
          <a:xfrm>
            <a:off x="1763688" y="3717032"/>
            <a:ext cx="5544616" cy="2664296"/>
            <a:chOff x="1763688" y="3573016"/>
            <a:chExt cx="5544616" cy="2664296"/>
          </a:xfrm>
        </p:grpSpPr>
        <p:sp>
          <p:nvSpPr>
            <p:cNvPr id="5" name="직사각형 4"/>
            <p:cNvSpPr/>
            <p:nvPr/>
          </p:nvSpPr>
          <p:spPr>
            <a:xfrm>
              <a:off x="1763688" y="3573016"/>
              <a:ext cx="5544616" cy="2664296"/>
            </a:xfrm>
            <a:prstGeom prst="rect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1907704" y="3717032"/>
              <a:ext cx="1512168" cy="237626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측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ko-KR" altLang="en-US" dirty="0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5652120" y="3717032"/>
              <a:ext cx="1512168" cy="237626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자바 측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211960" y="4437112"/>
              <a:ext cx="720080" cy="1512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JNI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2051720" y="5013176"/>
              <a:ext cx="1224136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Functions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2051720" y="5517232"/>
              <a:ext cx="1224136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Libraries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5796136" y="5013176"/>
              <a:ext cx="1224136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Classes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5796136" y="5517232"/>
              <a:ext cx="1224136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VM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5796136" y="4509120"/>
              <a:ext cx="1224136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Exception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직선 연결선 16"/>
            <p:cNvCxnSpPr>
              <a:stCxn id="9" idx="3"/>
              <a:endCxn id="8" idx="1"/>
            </p:cNvCxnSpPr>
            <p:nvPr/>
          </p:nvCxnSpPr>
          <p:spPr>
            <a:xfrm>
              <a:off x="3275856" y="5193196"/>
              <a:ext cx="936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>
              <a:stCxn id="10" idx="3"/>
              <a:endCxn id="8" idx="1"/>
            </p:cNvCxnSpPr>
            <p:nvPr/>
          </p:nvCxnSpPr>
          <p:spPr>
            <a:xfrm flipV="1">
              <a:off x="3275856" y="5193196"/>
              <a:ext cx="936104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>
              <a:stCxn id="13" idx="1"/>
              <a:endCxn id="8" idx="3"/>
            </p:cNvCxnSpPr>
            <p:nvPr/>
          </p:nvCxnSpPr>
          <p:spPr>
            <a:xfrm rot="10800000" flipV="1">
              <a:off x="4932040" y="4689140"/>
              <a:ext cx="864096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>
              <a:stCxn id="11" idx="1"/>
              <a:endCxn id="8" idx="3"/>
            </p:cNvCxnSpPr>
            <p:nvPr/>
          </p:nvCxnSpPr>
          <p:spPr>
            <a:xfrm rot="10800000">
              <a:off x="4932040" y="5193196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>
              <a:stCxn id="12" idx="1"/>
              <a:endCxn id="8" idx="3"/>
            </p:cNvCxnSpPr>
            <p:nvPr/>
          </p:nvCxnSpPr>
          <p:spPr>
            <a:xfrm rot="10800000">
              <a:off x="4932040" y="5193196"/>
              <a:ext cx="864096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0060" indent="-342900"/>
            <a:r>
              <a:rPr lang="ko-KR" altLang="en-US" sz="1700" dirty="0" smtClean="0"/>
              <a:t>속도 문제가 있는 계산 루틴 처리 어려움</a:t>
            </a:r>
            <a:r>
              <a:rPr lang="en-US" altLang="ko-KR" sz="1700" dirty="0" smtClean="0"/>
              <a:t>.</a:t>
            </a:r>
          </a:p>
          <a:p>
            <a:pPr marL="736092" lvl="1" indent="-342900"/>
            <a:r>
              <a:rPr lang="ko-KR" altLang="en-US" sz="1500" dirty="0" smtClean="0"/>
              <a:t>자바가 </a:t>
            </a:r>
            <a:r>
              <a:rPr lang="en-US" altLang="ko-KR" sz="1500" dirty="0" smtClean="0"/>
              <a:t>Native Code</a:t>
            </a:r>
            <a:r>
              <a:rPr lang="ko-KR" altLang="en-US" sz="1500" dirty="0" smtClean="0"/>
              <a:t>에 비해 느림</a:t>
            </a:r>
            <a:r>
              <a:rPr lang="en-US" altLang="ko-KR" sz="1500" dirty="0" smtClean="0"/>
              <a:t>.</a:t>
            </a:r>
          </a:p>
          <a:p>
            <a:pPr marL="480060" indent="-342900"/>
            <a:r>
              <a:rPr lang="ko-KR" altLang="en-US" sz="1700" dirty="0" smtClean="0"/>
              <a:t>자바에서 하드웨어 제어 불가</a:t>
            </a:r>
            <a:r>
              <a:rPr lang="en-US" altLang="ko-KR" sz="1700" dirty="0" smtClean="0"/>
              <a:t>.</a:t>
            </a:r>
          </a:p>
          <a:p>
            <a:pPr marL="480060" indent="-342900"/>
            <a:r>
              <a:rPr lang="ko-KR" altLang="en-US" sz="1700" dirty="0" smtClean="0"/>
              <a:t>자바에서 지원되지 않는 특정 운영체제 서비스 존재</a:t>
            </a:r>
            <a:r>
              <a:rPr lang="en-US" altLang="ko-KR" sz="1700" dirty="0" smtClean="0"/>
              <a:t>.</a:t>
            </a:r>
          </a:p>
          <a:p>
            <a:pPr marL="736092" lvl="1" indent="-342900"/>
            <a:r>
              <a:rPr lang="ko-KR" altLang="en-US" sz="1500" dirty="0" smtClean="0"/>
              <a:t>특정 플랫폼에서 제공하는 고유의 서비스의 기능을 모두 포함할 수 없음</a:t>
            </a:r>
            <a:r>
              <a:rPr lang="en-US" altLang="ko-KR" sz="1500" dirty="0" smtClean="0"/>
              <a:t>.</a:t>
            </a:r>
          </a:p>
          <a:p>
            <a:pPr marL="480060" indent="-342900"/>
            <a:r>
              <a:rPr lang="ko-KR" altLang="en-US" sz="1700" dirty="0" smtClean="0"/>
              <a:t>기존의 프로그램에서 자바가 제공하는 서비스를 이용 한계</a:t>
            </a:r>
            <a:r>
              <a:rPr lang="en-US" altLang="ko-KR" sz="1700" dirty="0" smtClean="0"/>
              <a:t>.</a:t>
            </a:r>
          </a:p>
          <a:p>
            <a:pPr marL="736092" lvl="1" indent="-342900"/>
            <a:r>
              <a:rPr lang="ko-KR" altLang="en-US" sz="1500" dirty="0" smtClean="0"/>
              <a:t>기존에 작성된 프로그램이나 기존의 시스템과의 연계 문제</a:t>
            </a:r>
            <a:r>
              <a:rPr lang="en-US" altLang="ko-KR" sz="1500" dirty="0" smtClean="0"/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JNI</a:t>
            </a:r>
            <a:r>
              <a:rPr lang="ko-KR" altLang="en-US" dirty="0" smtClean="0"/>
              <a:t>의 활용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80060" indent="-342900"/>
            <a:r>
              <a:rPr lang="ko-KR" altLang="en-US" sz="1800" dirty="0" smtClean="0"/>
              <a:t>빠른 처리 속도를 요구하는 루틴 작성</a:t>
            </a:r>
            <a:endParaRPr lang="en-US" altLang="ko-KR" sz="1800" dirty="0" smtClean="0"/>
          </a:p>
          <a:p>
            <a:pPr marL="736092" lvl="1" indent="-342900"/>
            <a:r>
              <a:rPr lang="ko-KR" altLang="en-US" sz="1600" dirty="0" smtClean="0"/>
              <a:t>보통 자바가 </a:t>
            </a:r>
            <a:r>
              <a:rPr lang="en-US" altLang="ko-KR" sz="1600" dirty="0" smtClean="0"/>
              <a:t>Native Code</a:t>
            </a:r>
            <a:r>
              <a:rPr lang="ko-KR" altLang="en-US" sz="1600" dirty="0" smtClean="0"/>
              <a:t>에 비해서 느림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따라서 빠른 처리 속도를 필요로 하는 부분은 </a:t>
            </a:r>
            <a:r>
              <a:rPr lang="en-US" altLang="ko-KR" sz="1600" dirty="0" smtClean="0"/>
              <a:t>C/C++</a:t>
            </a:r>
            <a:r>
              <a:rPr lang="ko-KR" altLang="en-US" sz="1600" dirty="0" smtClean="0"/>
              <a:t>로 작성하고 이를 </a:t>
            </a:r>
            <a:r>
              <a:rPr lang="en-US" altLang="ko-KR" sz="1600" dirty="0" smtClean="0"/>
              <a:t>JNI</a:t>
            </a:r>
            <a:r>
              <a:rPr lang="ko-KR" altLang="en-US" sz="1600" dirty="0" smtClean="0"/>
              <a:t>를 통해 자바에서 호출하는 방식으로 속도 향상을 시킬 수 있음</a:t>
            </a:r>
            <a:r>
              <a:rPr lang="en-US" altLang="ko-KR" sz="1600" dirty="0" smtClean="0"/>
              <a:t>.</a:t>
            </a:r>
          </a:p>
          <a:p>
            <a:pPr marL="480060" indent="-342900"/>
            <a:r>
              <a:rPr lang="ko-KR" altLang="en-US" sz="1800" dirty="0" smtClean="0"/>
              <a:t>하드웨어 제어</a:t>
            </a:r>
            <a:endParaRPr lang="en-US" altLang="ko-KR" sz="1800" dirty="0" smtClean="0"/>
          </a:p>
          <a:p>
            <a:pPr marL="736092" lvl="1" indent="-342900"/>
            <a:r>
              <a:rPr lang="ko-KR" altLang="en-US" sz="1600" dirty="0" smtClean="0"/>
              <a:t>하드웨어 제어 코드를 </a:t>
            </a:r>
            <a:r>
              <a:rPr lang="en-US" altLang="ko-KR" sz="1600" dirty="0" smtClean="0"/>
              <a:t>C</a:t>
            </a:r>
            <a:r>
              <a:rPr lang="ko-KR" altLang="en-US" sz="1600" dirty="0" smtClean="0"/>
              <a:t>로 작성한 다음 </a:t>
            </a:r>
            <a:r>
              <a:rPr lang="en-US" altLang="ko-KR" sz="1600" dirty="0" smtClean="0"/>
              <a:t>JNI</a:t>
            </a:r>
            <a:r>
              <a:rPr lang="ko-KR" altLang="en-US" sz="1600" dirty="0" smtClean="0"/>
              <a:t>를 통해 자바 </a:t>
            </a:r>
            <a:r>
              <a:rPr lang="ko-KR" altLang="en-US" sz="1600" dirty="0" err="1" smtClean="0"/>
              <a:t>레이어와</a:t>
            </a:r>
            <a:r>
              <a:rPr lang="ko-KR" altLang="en-US" sz="1600" dirty="0" smtClean="0"/>
              <a:t> 연결</a:t>
            </a:r>
            <a:r>
              <a:rPr lang="en-US" altLang="ko-KR" sz="1600" dirty="0" smtClean="0"/>
              <a:t>.</a:t>
            </a:r>
          </a:p>
          <a:p>
            <a:pPr marL="480060" indent="-342900"/>
            <a:r>
              <a:rPr lang="ko-KR" altLang="en-US" sz="1800" dirty="0" smtClean="0"/>
              <a:t>기존 </a:t>
            </a:r>
            <a:r>
              <a:rPr lang="en-US" altLang="ko-KR" sz="1800" dirty="0" smtClean="0"/>
              <a:t>C/C++ </a:t>
            </a:r>
            <a:r>
              <a:rPr lang="ko-KR" altLang="en-US" sz="1800" dirty="0" smtClean="0"/>
              <a:t>프로그램의 재사용</a:t>
            </a:r>
            <a:endParaRPr lang="en-US" altLang="ko-KR" sz="1800" dirty="0" smtClean="0"/>
          </a:p>
          <a:p>
            <a:pPr marL="736092" lvl="1" indent="-342900"/>
            <a:r>
              <a:rPr lang="ko-KR" altLang="en-US" sz="1600" dirty="0" smtClean="0"/>
              <a:t>기존의 </a:t>
            </a:r>
            <a:r>
              <a:rPr lang="en-US" altLang="ko-KR" sz="1600" dirty="0" smtClean="0"/>
              <a:t>C/C++ </a:t>
            </a:r>
            <a:r>
              <a:rPr lang="ko-KR" altLang="en-US" sz="1600" dirty="0" smtClean="0"/>
              <a:t>코드를 작성했다면 굳이 자바로 동일한 코드를 작성 할 필요 없이 </a:t>
            </a:r>
            <a:r>
              <a:rPr lang="en-US" altLang="ko-KR" sz="1600" dirty="0" smtClean="0"/>
              <a:t>JNI</a:t>
            </a:r>
            <a:r>
              <a:rPr lang="ko-KR" altLang="en-US" sz="1600" dirty="0" smtClean="0"/>
              <a:t>를 통해 기존 코드를 활용할 수 있음</a:t>
            </a:r>
            <a:r>
              <a:rPr lang="en-US" altLang="ko-KR" sz="1600" dirty="0" smtClean="0"/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JNI</a:t>
            </a:r>
            <a:r>
              <a:rPr lang="ko-KR" altLang="en-US" dirty="0" smtClean="0"/>
              <a:t>의 활용 </a:t>
            </a:r>
            <a:r>
              <a:rPr lang="en-US" altLang="ko-KR" dirty="0" smtClean="0"/>
              <a:t>(cont)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/>
              <a:t> JNI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특징</a:t>
            </a:r>
            <a:endParaRPr lang="ko-KR" altLang="en-US" dirty="0"/>
          </a:p>
        </p:txBody>
      </p:sp>
      <p:sp>
        <p:nvSpPr>
          <p:cNvPr id="4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739759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sz="2300" dirty="0" smtClean="0"/>
              <a:t>Java </a:t>
            </a:r>
            <a:r>
              <a:rPr lang="en-US" altLang="ko-KR" sz="2300" dirty="0" smtClean="0">
                <a:sym typeface="Wingdings" pitchFamily="2" charset="2"/>
              </a:rPr>
              <a:t> Native, Native Java</a:t>
            </a:r>
            <a:r>
              <a:rPr lang="ko-KR" altLang="en-US" sz="2300" dirty="0" smtClean="0">
                <a:sym typeface="Wingdings" pitchFamily="2" charset="2"/>
              </a:rPr>
              <a:t>의 양방향 호출이 가능</a:t>
            </a:r>
            <a:r>
              <a:rPr lang="en-US" altLang="ko-KR" sz="2300" dirty="0" smtClean="0">
                <a:sym typeface="Wingdings" pitchFamily="2" charset="2"/>
              </a:rPr>
              <a:t>.</a:t>
            </a:r>
          </a:p>
          <a:p>
            <a:r>
              <a:rPr lang="en-US" altLang="ko-KR" sz="2300" dirty="0" smtClean="0">
                <a:sym typeface="Wingdings" pitchFamily="2" charset="2"/>
              </a:rPr>
              <a:t>Object</a:t>
            </a:r>
            <a:r>
              <a:rPr lang="ko-KR" altLang="en-US" sz="2300" dirty="0" smtClean="0">
                <a:sym typeface="Wingdings" pitchFamily="2" charset="2"/>
              </a:rPr>
              <a:t>형 까지 인자 또는 리턴으로 사용 할 수 있음</a:t>
            </a:r>
            <a:r>
              <a:rPr lang="en-US" altLang="ko-KR" sz="2300" dirty="0" smtClean="0">
                <a:sym typeface="Wingdings" pitchFamily="2" charset="2"/>
              </a:rPr>
              <a:t>.</a:t>
            </a:r>
          </a:p>
          <a:p>
            <a:r>
              <a:rPr lang="ko-KR" altLang="en-US" sz="2300" dirty="0" smtClean="0">
                <a:sym typeface="Wingdings" pitchFamily="2" charset="2"/>
              </a:rPr>
              <a:t>모든 메소드 이름과 변수 이름들을 문자열로 매칭시켜서 찾음</a:t>
            </a:r>
            <a:r>
              <a:rPr lang="en-US" altLang="ko-KR" sz="2300" dirty="0" smtClean="0">
                <a:sym typeface="Wingdings" pitchFamily="2" charset="2"/>
              </a:rPr>
              <a:t>.</a:t>
            </a:r>
          </a:p>
          <a:p>
            <a:r>
              <a:rPr lang="ko-KR" altLang="en-US" sz="2300" dirty="0" smtClean="0">
                <a:sym typeface="Wingdings" pitchFamily="2" charset="2"/>
              </a:rPr>
              <a:t>자바와 </a:t>
            </a:r>
            <a:r>
              <a:rPr lang="en-US" altLang="ko-KR" sz="2300" dirty="0" smtClean="0">
                <a:sym typeface="Wingdings" pitchFamily="2" charset="2"/>
              </a:rPr>
              <a:t>C/C++</a:t>
            </a:r>
            <a:r>
              <a:rPr lang="ko-KR" altLang="en-US" sz="2300" dirty="0" smtClean="0">
                <a:sym typeface="Wingdings" pitchFamily="2" charset="2"/>
              </a:rPr>
              <a:t>에서 사용하는 케릭터 셋을 포함한 타입까지 모두 맞춰줘야 함</a:t>
            </a:r>
            <a:r>
              <a:rPr lang="en-US" altLang="ko-KR" sz="2300" dirty="0" smtClean="0">
                <a:sym typeface="Wingdings" pitchFamily="2" charset="2"/>
              </a:rPr>
              <a:t>.</a:t>
            </a:r>
          </a:p>
          <a:p>
            <a:r>
              <a:rPr lang="ko-KR" altLang="en-US" sz="2300" dirty="0" smtClean="0">
                <a:sym typeface="Wingdings" pitchFamily="2" charset="2"/>
              </a:rPr>
              <a:t>포인터를 이용해서 접근하기 때문에 </a:t>
            </a:r>
            <a:r>
              <a:rPr lang="en-US" altLang="ko-KR" sz="2300" dirty="0" smtClean="0">
                <a:sym typeface="Wingdings" pitchFamily="2" charset="2"/>
              </a:rPr>
              <a:t>Private </a:t>
            </a:r>
            <a:r>
              <a:rPr lang="ko-KR" altLang="en-US" sz="2300" dirty="0" smtClean="0">
                <a:sym typeface="Wingdings" pitchFamily="2" charset="2"/>
              </a:rPr>
              <a:t>등과 같은 접근 제한자의 제한이 없음</a:t>
            </a:r>
            <a:r>
              <a:rPr lang="en-US" altLang="ko-KR" sz="2300" dirty="0" smtClean="0">
                <a:sym typeface="Wingdings" pitchFamily="2" charset="2"/>
              </a:rPr>
              <a:t>.</a:t>
            </a:r>
            <a:endParaRPr lang="en-US" altLang="ko-KR" sz="23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509120"/>
            <a:ext cx="6048672" cy="214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829761"/>
          </a:xfrm>
        </p:spPr>
        <p:txBody>
          <a:bodyPr>
            <a:noAutofit/>
          </a:bodyPr>
          <a:lstStyle/>
          <a:p>
            <a:r>
              <a:rPr lang="en-US" altLang="ko-KR" sz="6000" dirty="0" smtClean="0"/>
              <a:t>JNI</a:t>
            </a:r>
            <a:r>
              <a:rPr lang="ko-KR" altLang="en-US" sz="6000" dirty="0" smtClean="0"/>
              <a:t> 사용</a:t>
            </a:r>
            <a:endParaRPr lang="en-US" altLang="ko-KR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829761"/>
          </a:xfrm>
        </p:spPr>
        <p:txBody>
          <a:bodyPr>
            <a:noAutofit/>
          </a:bodyPr>
          <a:lstStyle/>
          <a:p>
            <a:r>
              <a:rPr lang="en-US" altLang="ko-KR" sz="6000" dirty="0" smtClean="0"/>
              <a:t>JNI</a:t>
            </a:r>
            <a:r>
              <a:rPr lang="ko-KR" altLang="en-US" sz="6000" dirty="0" smtClean="0"/>
              <a:t> 환경 구축</a:t>
            </a:r>
            <a:endParaRPr lang="en-US" altLang="ko-KR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66928" indent="-457200">
              <a:buFont typeface="+mj-lt"/>
              <a:buAutoNum type="arabicPeriod"/>
            </a:pPr>
            <a:r>
              <a:rPr lang="ko-KR" altLang="en-US" dirty="0" err="1" smtClean="0"/>
              <a:t>안드로이</a:t>
            </a:r>
            <a:r>
              <a:rPr lang="ko-KR" altLang="en-US" dirty="0" err="1"/>
              <a:t>드</a:t>
            </a:r>
            <a:r>
              <a:rPr lang="ko-KR" altLang="en-US" dirty="0" smtClean="0"/>
              <a:t> 코드 작성</a:t>
            </a:r>
            <a:endParaRPr lang="en-US" altLang="ko-KR" dirty="0" smtClean="0"/>
          </a:p>
          <a:p>
            <a:pPr marL="566928" indent="-457200">
              <a:buFont typeface="+mj-lt"/>
              <a:buAutoNum type="arabicPeriod"/>
            </a:pPr>
            <a:r>
              <a:rPr lang="ko-KR" altLang="en-US" dirty="0" err="1" smtClean="0"/>
              <a:t>안드로이</a:t>
            </a:r>
            <a:r>
              <a:rPr lang="ko-KR" altLang="en-US" dirty="0" err="1"/>
              <a:t>드</a:t>
            </a:r>
            <a:r>
              <a:rPr lang="ko-KR" altLang="en-US" dirty="0" smtClean="0"/>
              <a:t> 코드 컴파일</a:t>
            </a:r>
            <a:endParaRPr lang="en-US" altLang="ko-KR" dirty="0" smtClean="0"/>
          </a:p>
          <a:p>
            <a:pPr marL="566928" indent="-457200">
              <a:buFont typeface="+mj-lt"/>
              <a:buAutoNum type="arabicPeriod"/>
            </a:pPr>
            <a:r>
              <a:rPr lang="en-US" altLang="ko-KR" dirty="0" smtClean="0"/>
              <a:t>C </a:t>
            </a:r>
            <a:r>
              <a:rPr lang="ko-KR" altLang="en-US" dirty="0" smtClean="0"/>
              <a:t>헤더 파일 생성</a:t>
            </a:r>
            <a:endParaRPr lang="en-US" altLang="ko-KR" dirty="0" smtClean="0"/>
          </a:p>
          <a:p>
            <a:pPr marL="566928" indent="-457200">
              <a:buFont typeface="+mj-lt"/>
              <a:buAutoNum type="arabicPeriod"/>
            </a:pPr>
            <a:r>
              <a:rPr lang="en-US" altLang="ko-KR" dirty="0" smtClean="0"/>
              <a:t>C </a:t>
            </a:r>
            <a:r>
              <a:rPr lang="ko-KR" altLang="en-US" dirty="0" smtClean="0"/>
              <a:t>코드 작성</a:t>
            </a:r>
            <a:endParaRPr lang="en-US" altLang="ko-KR" dirty="0" smtClean="0"/>
          </a:p>
          <a:p>
            <a:pPr marL="566928" indent="-457200">
              <a:buFont typeface="+mj-lt"/>
              <a:buAutoNum type="arabicPeriod"/>
            </a:pPr>
            <a:r>
              <a:rPr lang="en-US" altLang="ko-KR" dirty="0" err="1" smtClean="0"/>
              <a:t>mk</a:t>
            </a:r>
            <a:r>
              <a:rPr lang="ko-KR" altLang="en-US" dirty="0" smtClean="0"/>
              <a:t> 파일 작성</a:t>
            </a:r>
            <a:endParaRPr lang="en-US" altLang="ko-KR" dirty="0" smtClean="0"/>
          </a:p>
          <a:p>
            <a:pPr marL="566928" indent="-457200">
              <a:buFont typeface="+mj-lt"/>
              <a:buAutoNum type="arabicPeriod"/>
            </a:pPr>
            <a:r>
              <a:rPr lang="en-US" altLang="ko-KR" dirty="0" smtClean="0"/>
              <a:t>so </a:t>
            </a:r>
            <a:r>
              <a:rPr lang="ko-KR" altLang="en-US" dirty="0" smtClean="0"/>
              <a:t>파일 생성</a:t>
            </a:r>
            <a:endParaRPr lang="en-US" altLang="ko-KR" dirty="0" smtClean="0"/>
          </a:p>
          <a:p>
            <a:pPr marL="566928" indent="-457200">
              <a:buFont typeface="+mj-lt"/>
              <a:buAutoNum type="arabicPeriod"/>
            </a:pPr>
            <a:r>
              <a:rPr lang="ko-KR" altLang="en-US" dirty="0" smtClean="0"/>
              <a:t>프로그램 실행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용 </a:t>
            </a:r>
            <a:r>
              <a:rPr lang="en-US" altLang="ko-KR" dirty="0" smtClean="0"/>
              <a:t>JNI </a:t>
            </a:r>
            <a:r>
              <a:rPr lang="ko-KR" altLang="en-US" dirty="0" smtClean="0"/>
              <a:t>개발 순서</a:t>
            </a:r>
            <a:endParaRPr lang="ko-KR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Cygwin</a:t>
            </a:r>
            <a:r>
              <a:rPr lang="ko-KR" altLang="en-US" dirty="0" smtClean="0"/>
              <a:t>안에서는 자기 폴더 밖은 접근 할 수 없다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D:\cygwin </a:t>
            </a:r>
            <a:r>
              <a:rPr lang="ko-KR" altLang="en-US" dirty="0" smtClean="0"/>
              <a:t>안에만 접근할 수 있음</a:t>
            </a:r>
            <a:endParaRPr lang="en-US" altLang="ko-KR" dirty="0" smtClean="0"/>
          </a:p>
          <a:p>
            <a:r>
              <a:rPr lang="ko-KR" altLang="en-US" dirty="0" err="1" smtClean="0"/>
              <a:t>이클립스</a:t>
            </a:r>
            <a:r>
              <a:rPr lang="ko-KR" altLang="en-US" dirty="0" smtClean="0"/>
              <a:t> 시작할 때 </a:t>
            </a:r>
            <a:r>
              <a:rPr lang="en-US" altLang="ko-KR" dirty="0" smtClean="0"/>
              <a:t>workspace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D:\cygwin\home\</a:t>
            </a:r>
            <a:r>
              <a:rPr lang="ko-KR" altLang="en-US" dirty="0" smtClean="0"/>
              <a:t>사용자이름</a:t>
            </a:r>
            <a:r>
              <a:rPr lang="en-US" altLang="ko-KR" dirty="0" smtClean="0"/>
              <a:t>\</a:t>
            </a:r>
            <a:r>
              <a:rPr lang="ko-KR" altLang="en-US" dirty="0" smtClean="0"/>
              <a:t>학번</a:t>
            </a:r>
            <a:r>
              <a:rPr lang="en-US" altLang="ko-KR" dirty="0"/>
              <a:t> </a:t>
            </a:r>
            <a:r>
              <a:rPr lang="ko-KR" altLang="en-US" dirty="0" smtClean="0"/>
              <a:t>으로 하자</a:t>
            </a:r>
            <a:r>
              <a:rPr lang="en-US" altLang="ko-KR" dirty="0" smtClean="0"/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주의할 점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59721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0208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HelloJni.java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ko-KR" altLang="en-US" dirty="0" smtClean="0"/>
              <a:t>자바 코드 작성 </a:t>
            </a:r>
            <a:r>
              <a:rPr lang="en-US" altLang="ko-KR" dirty="0" smtClean="0"/>
              <a:t>(1/2)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634365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723536"/>
          </a:xfrm>
        </p:spPr>
        <p:txBody>
          <a:bodyPr/>
          <a:lstStyle/>
          <a:p>
            <a:r>
              <a:rPr lang="en-US" altLang="ko-KR" dirty="0" smtClean="0"/>
              <a:t>nativeJava.java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자바 코드 작성 </a:t>
            </a:r>
            <a:r>
              <a:rPr lang="en-US" altLang="ko-KR" dirty="0" smtClean="0"/>
              <a:t>(2/2)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2420888"/>
            <a:ext cx="5800725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이클립스에서는</a:t>
            </a:r>
            <a:r>
              <a:rPr lang="ko-KR" altLang="en-US" dirty="0" smtClean="0"/>
              <a:t> 저장하면 자동으로 컴파일 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물론 코드에 오류가 없어야 컴파일이 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프로젝트 폴더 안에 </a:t>
            </a:r>
            <a:r>
              <a:rPr lang="en-US" altLang="ko-KR" dirty="0" smtClean="0"/>
              <a:t>bin</a:t>
            </a:r>
            <a:r>
              <a:rPr lang="ko-KR" altLang="en-US" dirty="0" smtClean="0"/>
              <a:t>폴더 안에 컴파일 결과물이 들어있음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ko-KR" altLang="en-US" dirty="0" smtClean="0"/>
              <a:t>자바 코드 컴파일</a:t>
            </a:r>
            <a:endParaRPr lang="ko-KR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15624"/>
          </a:xfrm>
        </p:spPr>
        <p:txBody>
          <a:bodyPr/>
          <a:lstStyle/>
          <a:p>
            <a:r>
              <a:rPr lang="ko-KR" altLang="en-US" dirty="0" smtClean="0"/>
              <a:t>프로젝트 폴더 안에 </a:t>
            </a:r>
            <a:r>
              <a:rPr lang="en-US" altLang="ko-KR" dirty="0" smtClean="0"/>
              <a:t>bin/classes </a:t>
            </a:r>
            <a:r>
              <a:rPr lang="ko-KR" altLang="en-US" dirty="0" smtClean="0"/>
              <a:t>폴더로 이동함</a:t>
            </a:r>
            <a:endParaRPr lang="en-US" altLang="ko-KR" dirty="0" smtClean="0"/>
          </a:p>
          <a:p>
            <a:r>
              <a:rPr lang="en-US" altLang="ko-KR" dirty="0" err="1" smtClean="0"/>
              <a:t>javah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패키지명</a:t>
            </a:r>
            <a:r>
              <a:rPr lang="en-US" altLang="ko-KR" dirty="0" smtClean="0"/>
              <a:t>.</a:t>
            </a:r>
            <a:r>
              <a:rPr lang="ko-KR" altLang="en-US" dirty="0" err="1" smtClean="0"/>
              <a:t>클래스명</a:t>
            </a:r>
            <a:r>
              <a:rPr lang="ko-KR" altLang="en-US" dirty="0"/>
              <a:t> </a:t>
            </a:r>
            <a:r>
              <a:rPr lang="ko-KR" altLang="en-US" dirty="0" smtClean="0"/>
              <a:t>  입력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altLang="ko-KR" dirty="0" smtClean="0"/>
              <a:t>C </a:t>
            </a:r>
            <a:r>
              <a:rPr lang="ko-KR" altLang="en-US" dirty="0" smtClean="0"/>
              <a:t>헤더 파일 생성</a:t>
            </a:r>
            <a:r>
              <a:rPr lang="en-US" altLang="ko-KR" dirty="0" smtClean="0"/>
              <a:t>(1/2)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4543425" cy="19716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429000"/>
            <a:ext cx="3228975" cy="2066925"/>
          </a:xfrm>
          <a:prstGeom prst="rect">
            <a:avLst/>
          </a:prstGeom>
          <a:noFill/>
          <a:ln w="127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03648" y="56612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mintty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 실행 화면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57332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Header </a:t>
            </a:r>
            <a:r>
              <a:rPr lang="ko-KR" altLang="en-US" dirty="0" smtClean="0"/>
              <a:t>파일이 생성된 결과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프로젝트 폴더 안에 </a:t>
            </a:r>
            <a:r>
              <a:rPr lang="en-US" altLang="ko-KR" dirty="0" err="1" smtClean="0"/>
              <a:t>jni</a:t>
            </a:r>
            <a:r>
              <a:rPr lang="ko-KR" altLang="en-US" dirty="0" smtClean="0"/>
              <a:t>폴더 </a:t>
            </a:r>
            <a:r>
              <a:rPr lang="ko-KR" altLang="en-US" dirty="0" err="1" smtClean="0"/>
              <a:t>만듬</a:t>
            </a:r>
            <a:endParaRPr lang="en-US" altLang="ko-KR" dirty="0" smtClean="0"/>
          </a:p>
          <a:p>
            <a:r>
              <a:rPr lang="ko-KR" altLang="en-US" dirty="0" smtClean="0"/>
              <a:t>헤더 파일을 </a:t>
            </a:r>
            <a:r>
              <a:rPr lang="en-US" altLang="ko-KR" dirty="0" err="1" smtClean="0"/>
              <a:t>jni</a:t>
            </a:r>
            <a:r>
              <a:rPr lang="ko-KR" altLang="en-US" dirty="0" smtClean="0"/>
              <a:t>폴더로 옮김 </a:t>
            </a:r>
            <a:r>
              <a:rPr lang="en-US" altLang="ko-KR" dirty="0" smtClean="0"/>
              <a:t>(</a:t>
            </a:r>
            <a:r>
              <a:rPr lang="ko-KR" altLang="en-US" dirty="0" smtClean="0"/>
              <a:t>파일 명은 편하게 바꿔도 됨</a:t>
            </a:r>
            <a:r>
              <a:rPr lang="en-US" altLang="ko-KR" dirty="0" smtClean="0"/>
              <a:t>)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altLang="ko-KR" dirty="0" smtClean="0"/>
              <a:t>C </a:t>
            </a:r>
            <a:r>
              <a:rPr lang="ko-KR" altLang="en-US" dirty="0" smtClean="0"/>
              <a:t>헤더 파일 생성</a:t>
            </a:r>
            <a:r>
              <a:rPr lang="en-US" altLang="ko-KR" dirty="0" smtClean="0"/>
              <a:t>(2/2)</a:t>
            </a:r>
            <a:endParaRPr lang="ko-KR" alt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104456" cy="197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1432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0712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err="1" smtClean="0"/>
              <a:t>Jni</a:t>
            </a:r>
            <a:r>
              <a:rPr lang="ko-KR" altLang="en-US" dirty="0" smtClean="0"/>
              <a:t>폴더 안에 </a:t>
            </a:r>
            <a:r>
              <a:rPr lang="en-US" altLang="ko-KR" dirty="0" smtClean="0"/>
              <a:t>c</a:t>
            </a:r>
            <a:r>
              <a:rPr lang="ko-KR" altLang="en-US" dirty="0" smtClean="0"/>
              <a:t>파일 하나 </a:t>
            </a:r>
            <a:r>
              <a:rPr lang="ko-KR" altLang="en-US" dirty="0" err="1" smtClean="0"/>
              <a:t>만듬</a:t>
            </a:r>
            <a:endParaRPr lang="en-US" altLang="ko-KR" dirty="0" smtClean="0"/>
          </a:p>
          <a:p>
            <a:r>
              <a:rPr lang="en-US" altLang="ko-KR" dirty="0" smtClean="0"/>
              <a:t>hello-</a:t>
            </a:r>
            <a:r>
              <a:rPr lang="en-US" altLang="ko-KR" dirty="0" err="1" smtClean="0"/>
              <a:t>jni.c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/>
              <a:t>함수 원형은 앞에서 만든 헤더파일 안에 있음</a:t>
            </a:r>
            <a:r>
              <a:rPr lang="en-US" altLang="ko-KR" dirty="0"/>
              <a:t>. </a:t>
            </a:r>
            <a:r>
              <a:rPr lang="ko-KR" altLang="en-US" dirty="0"/>
              <a:t>그대로 복사</a:t>
            </a:r>
            <a:r>
              <a:rPr lang="en-US" altLang="ko-KR" dirty="0"/>
              <a:t>-&gt;</a:t>
            </a:r>
            <a:r>
              <a:rPr lang="ko-KR" altLang="en-US" dirty="0" err="1"/>
              <a:t>붙여넣기해서</a:t>
            </a:r>
            <a:r>
              <a:rPr lang="ko-KR" altLang="en-US" dirty="0"/>
              <a:t> 사용하면 됨</a:t>
            </a:r>
            <a:r>
              <a:rPr lang="en-US" altLang="ko-KR" dirty="0"/>
              <a:t>. (</a:t>
            </a:r>
            <a:r>
              <a:rPr lang="ko-KR" altLang="en-US" dirty="0"/>
              <a:t>물론 </a:t>
            </a:r>
            <a:r>
              <a:rPr lang="ko-KR" altLang="en-US" dirty="0" err="1"/>
              <a:t>파라미터에</a:t>
            </a:r>
            <a:r>
              <a:rPr lang="ko-KR" altLang="en-US" dirty="0"/>
              <a:t> </a:t>
            </a:r>
            <a:r>
              <a:rPr lang="ko-KR" altLang="en-US" dirty="0" err="1"/>
              <a:t>변수명은</a:t>
            </a:r>
            <a:r>
              <a:rPr lang="ko-KR" altLang="en-US" dirty="0"/>
              <a:t> </a:t>
            </a:r>
            <a:r>
              <a:rPr lang="ko-KR" altLang="en-US" dirty="0" err="1"/>
              <a:t>달아줘야됨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/>
              <a:t>C</a:t>
            </a:r>
            <a:r>
              <a:rPr lang="ko-KR" altLang="en-US" dirty="0"/>
              <a:t>일 경우에는 </a:t>
            </a:r>
            <a:r>
              <a:rPr lang="en-US" altLang="ko-KR" dirty="0"/>
              <a:t>JNIEXPORT, JNICALL</a:t>
            </a:r>
            <a:r>
              <a:rPr lang="ko-KR" altLang="en-US" dirty="0"/>
              <a:t>은 제거하고 </a:t>
            </a:r>
            <a:r>
              <a:rPr lang="ko-KR" altLang="en-US" dirty="0" err="1"/>
              <a:t>붙여넣어야</a:t>
            </a:r>
            <a:r>
              <a:rPr lang="ko-KR" altLang="en-US" dirty="0"/>
              <a:t> 함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altLang="ko-KR" dirty="0" smtClean="0"/>
              <a:t>C </a:t>
            </a:r>
            <a:r>
              <a:rPr lang="ko-KR" altLang="en-US" dirty="0" smtClean="0"/>
              <a:t>코드 작성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56769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Jni</a:t>
            </a:r>
            <a:r>
              <a:rPr lang="ko-KR" altLang="en-US" dirty="0" smtClean="0"/>
              <a:t>폴더 안에 </a:t>
            </a:r>
            <a:r>
              <a:rPr lang="en-US" altLang="ko-KR" dirty="0" smtClean="0"/>
              <a:t>Android.mk </a:t>
            </a:r>
            <a:r>
              <a:rPr lang="ko-KR" altLang="en-US" dirty="0" smtClean="0"/>
              <a:t>파일 </a:t>
            </a:r>
            <a:r>
              <a:rPr lang="ko-KR" altLang="en-US" dirty="0" err="1" smtClean="0"/>
              <a:t>만듬</a:t>
            </a:r>
            <a:endParaRPr lang="en-US" altLang="ko-KR" dirty="0" smtClean="0"/>
          </a:p>
          <a:p>
            <a:r>
              <a:rPr lang="en-US" altLang="ko-KR" dirty="0" smtClean="0"/>
              <a:t>Android.mk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"/>
            </a:pPr>
            <a:r>
              <a:rPr lang="en-US" altLang="ko-KR" dirty="0" err="1"/>
              <a:t>m</a:t>
            </a:r>
            <a:r>
              <a:rPr lang="en-US" altLang="ko-KR" dirty="0" err="1" smtClean="0"/>
              <a:t>k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작성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12976"/>
            <a:ext cx="418623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Jni</a:t>
            </a:r>
            <a:r>
              <a:rPr lang="ko-KR" altLang="en-US" dirty="0" smtClean="0"/>
              <a:t>폴더 안에서 </a:t>
            </a:r>
            <a:r>
              <a:rPr lang="en-US" altLang="ko-KR" dirty="0" err="1" smtClean="0"/>
              <a:t>ndk</a:t>
            </a:r>
            <a:r>
              <a:rPr lang="en-US" altLang="ko-KR" dirty="0" smtClean="0"/>
              <a:t>-build</a:t>
            </a:r>
            <a:r>
              <a:rPr lang="ko-KR" altLang="en-US" dirty="0"/>
              <a:t> </a:t>
            </a:r>
            <a:r>
              <a:rPr lang="ko-KR" altLang="en-US" dirty="0" smtClean="0"/>
              <a:t>명령 실행</a:t>
            </a:r>
            <a:endParaRPr lang="en-US" altLang="ko-KR" dirty="0" smtClean="0"/>
          </a:p>
          <a:p>
            <a:r>
              <a:rPr lang="ko-KR" altLang="en-US" dirty="0" smtClean="0"/>
              <a:t>프로젝트 폴더 안에 </a:t>
            </a:r>
            <a:r>
              <a:rPr lang="en-US" altLang="ko-KR" dirty="0" smtClean="0"/>
              <a:t>libs</a:t>
            </a:r>
            <a:r>
              <a:rPr lang="ko-KR" altLang="en-US" dirty="0"/>
              <a:t>와 </a:t>
            </a:r>
            <a:r>
              <a:rPr lang="en-US" altLang="ko-KR" dirty="0" err="1"/>
              <a:t>obj</a:t>
            </a:r>
            <a:r>
              <a:rPr lang="en-US" altLang="ko-KR" dirty="0"/>
              <a:t> </a:t>
            </a:r>
            <a:r>
              <a:rPr lang="ko-KR" altLang="en-US" dirty="0" smtClean="0"/>
              <a:t>폴더가 생성되었으면 정상적으로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된 것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en-US" altLang="ko-KR" dirty="0"/>
              <a:t>s</a:t>
            </a:r>
            <a:r>
              <a:rPr lang="en-US" altLang="ko-KR" dirty="0" smtClean="0"/>
              <a:t>o </a:t>
            </a:r>
            <a:r>
              <a:rPr lang="ko-KR" altLang="en-US" dirty="0" smtClean="0"/>
              <a:t>파일 생성</a:t>
            </a:r>
            <a:endParaRPr lang="ko-KR" altLang="en-US" dirty="0"/>
          </a:p>
        </p:txBody>
      </p:sp>
      <p:pic>
        <p:nvPicPr>
          <p:cNvPr id="15362" name="Picture 2" descr="C:\Users\Chris\AppData\Local\Temp\SNAGHTML17b7bcb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5184576" cy="3190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err="1" smtClean="0"/>
              <a:t>Cygwin</a:t>
            </a:r>
            <a:r>
              <a:rPr lang="ko-KR" altLang="en-US" sz="1800" dirty="0" smtClean="0"/>
              <a:t>이란</a:t>
            </a:r>
            <a:r>
              <a:rPr lang="en-US" altLang="ko-KR" sz="1800" dirty="0" smtClean="0"/>
              <a:t>?</a:t>
            </a:r>
          </a:p>
          <a:p>
            <a:pPr lvl="1"/>
            <a:r>
              <a:rPr lang="en-US" altLang="ko-KR" sz="1600" dirty="0" smtClean="0"/>
              <a:t>Windows</a:t>
            </a:r>
            <a:r>
              <a:rPr lang="ko-KR" altLang="en-US" sz="1600" dirty="0" smtClean="0"/>
              <a:t>에 </a:t>
            </a:r>
            <a:r>
              <a:rPr lang="en-US" altLang="ko-KR" sz="1600" dirty="0" smtClean="0"/>
              <a:t>Linux</a:t>
            </a:r>
            <a:r>
              <a:rPr lang="ko-KR" altLang="en-US" sz="1600" dirty="0" smtClean="0"/>
              <a:t>와 유사한 환경을 제공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두 개의 파트로 구성</a:t>
            </a:r>
            <a:r>
              <a:rPr lang="en-US" altLang="ko-KR" sz="1600" dirty="0" smtClean="0"/>
              <a:t>.</a:t>
            </a:r>
          </a:p>
          <a:p>
            <a:pPr marL="973836" lvl="2" indent="-342900">
              <a:buFont typeface="+mj-lt"/>
              <a:buAutoNum type="arabicPeriod"/>
            </a:pPr>
            <a:r>
              <a:rPr lang="ko-KR" altLang="en-US" sz="1200" dirty="0" smtClean="0"/>
              <a:t>실제 </a:t>
            </a:r>
            <a:r>
              <a:rPr lang="en-US" altLang="ko-KR" sz="1200" dirty="0" smtClean="0"/>
              <a:t>Linux API </a:t>
            </a:r>
            <a:r>
              <a:rPr lang="ko-KR" altLang="en-US" sz="1200" dirty="0" smtClean="0"/>
              <a:t>기능 제공</a:t>
            </a:r>
            <a:r>
              <a:rPr lang="en-US" altLang="ko-KR" sz="1200" dirty="0" smtClean="0"/>
              <a:t>, Linux API emulation layer</a:t>
            </a:r>
            <a:r>
              <a:rPr lang="ko-KR" altLang="en-US" sz="1200" dirty="0" smtClean="0"/>
              <a:t>로서의 역할을 하는 </a:t>
            </a:r>
            <a:r>
              <a:rPr lang="en-US" altLang="ko-KR" sz="1200" dirty="0" smtClean="0"/>
              <a:t>DLL(cygwin1.dll)</a:t>
            </a:r>
          </a:p>
          <a:p>
            <a:pPr marL="973836" lvl="2" indent="-342900">
              <a:buFont typeface="+mj-lt"/>
              <a:buAutoNum type="arabicPeriod"/>
            </a:pPr>
            <a:r>
              <a:rPr lang="en-US" altLang="ko-KR" sz="1200" dirty="0" smtClean="0"/>
              <a:t>Linux  Look &amp; Fell</a:t>
            </a:r>
            <a:r>
              <a:rPr lang="ko-KR" altLang="en-US" sz="1200" dirty="0" smtClean="0"/>
              <a:t>을 제공하는 툴</a:t>
            </a:r>
            <a:r>
              <a:rPr lang="en-US" altLang="ko-KR" sz="1200" dirty="0" smtClean="0"/>
              <a:t>.</a:t>
            </a:r>
          </a:p>
          <a:p>
            <a:pPr marL="480060" indent="-342900"/>
            <a:r>
              <a:rPr lang="en-US" altLang="ko-KR" sz="1800" dirty="0" err="1" smtClean="0"/>
              <a:t>Cygwin</a:t>
            </a:r>
            <a:r>
              <a:rPr lang="ko-KR" altLang="en-US" sz="1800" dirty="0" smtClean="0"/>
              <a:t>이 필요한 이유</a:t>
            </a:r>
            <a:endParaRPr lang="en-US" altLang="ko-KR" sz="1800" dirty="0" smtClean="0"/>
          </a:p>
          <a:p>
            <a:pPr marL="736092" lvl="1" indent="-342900"/>
            <a:r>
              <a:rPr lang="ko-KR" altLang="en-US" sz="1600" dirty="0" err="1" smtClean="0"/>
              <a:t>안드로이드는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Linux 2.6 </a:t>
            </a:r>
            <a:r>
              <a:rPr lang="ko-KR" altLang="en-US" sz="1600" dirty="0" err="1" smtClean="0"/>
              <a:t>커널</a:t>
            </a:r>
            <a:r>
              <a:rPr lang="ko-KR" altLang="en-US" sz="1600" dirty="0" smtClean="0"/>
              <a:t> 기반</a:t>
            </a:r>
            <a:r>
              <a:rPr lang="en-US" altLang="ko-KR" sz="1600" dirty="0" smtClean="0"/>
              <a:t>.</a:t>
            </a:r>
          </a:p>
          <a:p>
            <a:pPr marL="973836" lvl="2" indent="-342900"/>
            <a:r>
              <a:rPr lang="ko-KR" altLang="en-US" sz="1400" dirty="0" smtClean="0"/>
              <a:t>공유 라이브러리 파일로 </a:t>
            </a:r>
            <a:r>
              <a:rPr lang="en-US" altLang="ko-KR" sz="1400" dirty="0" smtClean="0"/>
              <a:t>.so</a:t>
            </a:r>
            <a:r>
              <a:rPr lang="ko-KR" altLang="en-US" sz="1400" dirty="0" smtClean="0"/>
              <a:t>파일을 사용함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윈도우는 </a:t>
            </a:r>
            <a:r>
              <a:rPr lang="en-US" altLang="ko-KR" sz="1400" dirty="0" smtClean="0"/>
              <a:t>.</a:t>
            </a:r>
            <a:r>
              <a:rPr lang="en-US" altLang="ko-KR" sz="1400" dirty="0" err="1" smtClean="0"/>
              <a:t>dll</a:t>
            </a:r>
            <a:r>
              <a:rPr lang="en-US" altLang="ko-KR" sz="1400" dirty="0" smtClean="0"/>
              <a:t>)</a:t>
            </a:r>
          </a:p>
          <a:p>
            <a:pPr marL="736092" lvl="1" indent="-342900"/>
            <a:endParaRPr lang="en-US" altLang="ko-KR" sz="1600" dirty="0" smtClean="0"/>
          </a:p>
          <a:p>
            <a:pPr marL="480060" indent="-342900"/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Cygwin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호출 구조</a:t>
            </a:r>
            <a:endParaRPr lang="ko-KR" altLang="en-US" dirty="0"/>
          </a:p>
        </p:txBody>
      </p:sp>
      <p:grpSp>
        <p:nvGrpSpPr>
          <p:cNvPr id="36" name="그룹 35"/>
          <p:cNvGrpSpPr/>
          <p:nvPr/>
        </p:nvGrpSpPr>
        <p:grpSpPr>
          <a:xfrm>
            <a:off x="3851920" y="1700808"/>
            <a:ext cx="1869438" cy="1577914"/>
            <a:chOff x="5076056" y="2996952"/>
            <a:chExt cx="1944216" cy="1728192"/>
          </a:xfrm>
        </p:grpSpPr>
        <p:sp>
          <p:nvSpPr>
            <p:cNvPr id="16" name="타원 15"/>
            <p:cNvSpPr/>
            <p:nvPr/>
          </p:nvSpPr>
          <p:spPr>
            <a:xfrm>
              <a:off x="5076056" y="2996952"/>
              <a:ext cx="1800200" cy="1152128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3.</a:t>
              </a:r>
            </a:p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Use </a:t>
              </a:r>
              <a:r>
                <a:rPr lang="en-US" altLang="ko-KR" sz="1100" dirty="0" err="1" smtClean="0">
                  <a:solidFill>
                    <a:schemeClr val="tx1"/>
                  </a:solidFill>
                </a:rPr>
                <a:t>javah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 to generate header file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364088" y="4437112"/>
              <a:ext cx="1656184" cy="2880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err="1" smtClean="0">
                  <a:solidFill>
                    <a:schemeClr val="tx1"/>
                  </a:solidFill>
                </a:rPr>
                <a:t>HelloJni.h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6945495" y="1700808"/>
            <a:ext cx="1946985" cy="1512168"/>
            <a:chOff x="2987824" y="2204864"/>
            <a:chExt cx="2024863" cy="1656184"/>
          </a:xfrm>
        </p:grpSpPr>
        <p:sp>
          <p:nvSpPr>
            <p:cNvPr id="27" name="타원 26"/>
            <p:cNvSpPr/>
            <p:nvPr/>
          </p:nvSpPr>
          <p:spPr>
            <a:xfrm>
              <a:off x="2987824" y="2204864"/>
              <a:ext cx="1800200" cy="1152128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4.</a:t>
              </a:r>
            </a:p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Write the C implementation of the native method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3356504" y="3573016"/>
              <a:ext cx="1656183" cy="2880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Hello-</a:t>
              </a:r>
              <a:r>
                <a:rPr lang="en-US" altLang="ko-KR" sz="1100" dirty="0" err="1" smtClean="0">
                  <a:solidFill>
                    <a:schemeClr val="tx1"/>
                  </a:solidFill>
                </a:rPr>
                <a:t>jni.c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369430" y="3573016"/>
            <a:ext cx="1730962" cy="1512168"/>
            <a:chOff x="2987824" y="2204864"/>
            <a:chExt cx="1800200" cy="1656184"/>
          </a:xfrm>
        </p:grpSpPr>
        <p:sp>
          <p:nvSpPr>
            <p:cNvPr id="31" name="타원 30"/>
            <p:cNvSpPr/>
            <p:nvPr/>
          </p:nvSpPr>
          <p:spPr>
            <a:xfrm>
              <a:off x="2987824" y="2204864"/>
              <a:ext cx="1800200" cy="1152128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5.</a:t>
              </a:r>
            </a:p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Compile C code and generate native library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987824" y="3573016"/>
              <a:ext cx="1656184" cy="2880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Hello-jni.so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2915816" y="4941169"/>
            <a:ext cx="3456383" cy="1728191"/>
            <a:chOff x="2987824" y="2204864"/>
            <a:chExt cx="3594641" cy="1892780"/>
          </a:xfrm>
        </p:grpSpPr>
        <p:sp>
          <p:nvSpPr>
            <p:cNvPr id="34" name="타원 33"/>
            <p:cNvSpPr/>
            <p:nvPr/>
          </p:nvSpPr>
          <p:spPr>
            <a:xfrm>
              <a:off x="2987824" y="2204864"/>
              <a:ext cx="1800200" cy="1152128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6.</a:t>
              </a:r>
            </a:p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Run the program using the java interpreter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4710256" y="3665596"/>
              <a:ext cx="1872209" cy="4320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“</a:t>
              </a:r>
              <a:r>
                <a:rPr lang="en-US" altLang="ko-KR" sz="1200" b="1" dirty="0" err="1" smtClean="0">
                  <a:solidFill>
                    <a:schemeClr val="tx1"/>
                  </a:solidFill>
                </a:rPr>
                <a:t>HelloJni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!!”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99592" y="1340768"/>
            <a:ext cx="1730962" cy="1512168"/>
            <a:chOff x="755576" y="1340768"/>
            <a:chExt cx="1800200" cy="1656183"/>
          </a:xfrm>
        </p:grpSpPr>
        <p:grpSp>
          <p:nvGrpSpPr>
            <p:cNvPr id="23" name="그룹 22"/>
            <p:cNvGrpSpPr/>
            <p:nvPr/>
          </p:nvGrpSpPr>
          <p:grpSpPr>
            <a:xfrm>
              <a:off x="755576" y="1340768"/>
              <a:ext cx="1800200" cy="1656183"/>
              <a:chOff x="755576" y="1340768"/>
              <a:chExt cx="1800200" cy="1656183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755576" y="1340768"/>
                <a:ext cx="1800200" cy="1152128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smtClean="0">
                    <a:solidFill>
                      <a:schemeClr val="tx1"/>
                    </a:solidFill>
                  </a:rPr>
                  <a:t>1.</a:t>
                </a:r>
              </a:p>
              <a:p>
                <a:pPr algn="ctr"/>
                <a:r>
                  <a:rPr lang="en-US" altLang="ko-KR" sz="1100" dirty="0" smtClean="0">
                    <a:solidFill>
                      <a:schemeClr val="tx1"/>
                    </a:solidFill>
                  </a:rPr>
                  <a:t>Create a class that declares the native method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827584" y="2708919"/>
                <a:ext cx="1656184" cy="2880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smtClean="0">
                    <a:solidFill>
                      <a:schemeClr val="tx1"/>
                    </a:solidFill>
                  </a:rPr>
                  <a:t>HelloJni.java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8" name="직선 화살표 연결선 37"/>
            <p:cNvCxnSpPr>
              <a:stCxn id="12" idx="4"/>
              <a:endCxn id="21" idx="0"/>
            </p:cNvCxnSpPr>
            <p:nvPr/>
          </p:nvCxnSpPr>
          <p:spPr>
            <a:xfrm rot="5400000">
              <a:off x="1547665" y="2600950"/>
              <a:ext cx="216024" cy="165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그룹 40"/>
          <p:cNvGrpSpPr/>
          <p:nvPr/>
        </p:nvGrpSpPr>
        <p:grpSpPr>
          <a:xfrm>
            <a:off x="611560" y="3284984"/>
            <a:ext cx="1800200" cy="1512168"/>
            <a:chOff x="683568" y="1340768"/>
            <a:chExt cx="1872208" cy="1656184"/>
          </a:xfrm>
        </p:grpSpPr>
        <p:grpSp>
          <p:nvGrpSpPr>
            <p:cNvPr id="42" name="그룹 22"/>
            <p:cNvGrpSpPr/>
            <p:nvPr/>
          </p:nvGrpSpPr>
          <p:grpSpPr>
            <a:xfrm>
              <a:off x="683568" y="1340768"/>
              <a:ext cx="1872208" cy="1656184"/>
              <a:chOff x="683568" y="1340768"/>
              <a:chExt cx="1872208" cy="1656184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755576" y="1340768"/>
                <a:ext cx="1800200" cy="1152128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smtClean="0">
                    <a:solidFill>
                      <a:schemeClr val="tx1"/>
                    </a:solidFill>
                  </a:rPr>
                  <a:t>2.</a:t>
                </a:r>
              </a:p>
              <a:p>
                <a:pPr algn="ctr"/>
                <a:r>
                  <a:rPr lang="en-US" altLang="ko-KR" sz="1100" dirty="0" smtClean="0">
                    <a:solidFill>
                      <a:schemeClr val="tx1"/>
                    </a:solidFill>
                  </a:rPr>
                  <a:t>Use </a:t>
                </a:r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javac</a:t>
                </a:r>
                <a:r>
                  <a:rPr lang="en-US" altLang="ko-KR" sz="11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complite</a:t>
                </a:r>
                <a:r>
                  <a:rPr lang="en-US" altLang="ko-KR" sz="1100" dirty="0" smtClean="0">
                    <a:solidFill>
                      <a:schemeClr val="tx1"/>
                    </a:solidFill>
                  </a:rPr>
                  <a:t> the program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683568" y="2708920"/>
                <a:ext cx="1656184" cy="2880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HelloJni.class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3" name="직선 화살표 연결선 42"/>
            <p:cNvCxnSpPr>
              <a:stCxn id="44" idx="4"/>
              <a:endCxn id="45" idx="0"/>
            </p:cNvCxnSpPr>
            <p:nvPr/>
          </p:nvCxnSpPr>
          <p:spPr>
            <a:xfrm rot="5400000">
              <a:off x="1475656" y="2528900"/>
              <a:ext cx="216024" cy="144016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직선 화살표 연결선 48"/>
          <p:cNvCxnSpPr/>
          <p:nvPr/>
        </p:nvCxnSpPr>
        <p:spPr>
          <a:xfrm rot="16200000" flipH="1">
            <a:off x="4689766" y="2780385"/>
            <a:ext cx="262985" cy="20771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/>
          <p:nvPr/>
        </p:nvCxnSpPr>
        <p:spPr>
          <a:xfrm flipV="1">
            <a:off x="5721358" y="2226780"/>
            <a:ext cx="1224136" cy="920449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/>
          <p:nvPr/>
        </p:nvCxnSpPr>
        <p:spPr>
          <a:xfrm rot="16200000" flipH="1">
            <a:off x="3937143" y="5837264"/>
            <a:ext cx="479010" cy="790703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>
            <a:stCxn id="28" idx="2"/>
            <a:endCxn id="31" idx="0"/>
          </p:cNvCxnSpPr>
          <p:nvPr/>
        </p:nvCxnSpPr>
        <p:spPr>
          <a:xfrm rot="5400000">
            <a:off x="7485555" y="2962333"/>
            <a:ext cx="360040" cy="86132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>
            <a:stCxn id="27" idx="4"/>
            <a:endCxn id="28" idx="0"/>
          </p:cNvCxnSpPr>
          <p:nvPr/>
        </p:nvCxnSpPr>
        <p:spPr>
          <a:xfrm rot="16200000" flipH="1">
            <a:off x="7854987" y="2708738"/>
            <a:ext cx="197239" cy="28526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stCxn id="31" idx="4"/>
            <a:endCxn id="32" idx="0"/>
          </p:cNvCxnSpPr>
          <p:nvPr/>
        </p:nvCxnSpPr>
        <p:spPr>
          <a:xfrm rot="5400000">
            <a:off x="7101673" y="4688959"/>
            <a:ext cx="197239" cy="6923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>
            <a:stCxn id="32" idx="1"/>
            <a:endCxn id="34" idx="6"/>
          </p:cNvCxnSpPr>
          <p:nvPr/>
        </p:nvCxnSpPr>
        <p:spPr>
          <a:xfrm rot="10800000" flipV="1">
            <a:off x="4646776" y="4953691"/>
            <a:ext cx="1722654" cy="51345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45" idx="2"/>
            <a:endCxn id="34" idx="2"/>
          </p:cNvCxnSpPr>
          <p:nvPr/>
        </p:nvCxnSpPr>
        <p:spPr>
          <a:xfrm rot="16200000" flipH="1">
            <a:off x="1826815" y="4378139"/>
            <a:ext cx="669989" cy="1508013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45" idx="3"/>
            <a:endCxn id="16" idx="2"/>
          </p:cNvCxnSpPr>
          <p:nvPr/>
        </p:nvCxnSpPr>
        <p:spPr>
          <a:xfrm flipV="1">
            <a:off x="2204045" y="2226780"/>
            <a:ext cx="1647875" cy="243887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>
            <a:stCxn id="21" idx="2"/>
            <a:endCxn id="44" idx="0"/>
          </p:cNvCxnSpPr>
          <p:nvPr/>
        </p:nvCxnSpPr>
        <p:spPr>
          <a:xfrm rot="5400000">
            <a:off x="1439652" y="2959563"/>
            <a:ext cx="432048" cy="21879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600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강의자료 페이지에서 </a:t>
            </a:r>
            <a:r>
              <a:rPr lang="en-US" altLang="ko-KR" dirty="0">
                <a:hlinkClick r:id="rId2"/>
              </a:rPr>
              <a:t>cygwin_package.zip</a:t>
            </a:r>
            <a:r>
              <a:rPr lang="en-US" altLang="ko-KR" dirty="0"/>
              <a:t> </a:t>
            </a:r>
            <a:r>
              <a:rPr lang="ko-KR" altLang="en-US" dirty="0"/>
              <a:t>다운 받은 후</a:t>
            </a:r>
            <a:r>
              <a:rPr lang="en-US" altLang="ko-KR" dirty="0"/>
              <a:t> </a:t>
            </a:r>
            <a:r>
              <a:rPr lang="en-US" altLang="ko-KR" dirty="0" smtClean="0"/>
              <a:t>D:\</a:t>
            </a:r>
            <a:r>
              <a:rPr lang="en-US" altLang="ko-KR" dirty="0"/>
              <a:t>cygwin_package\ </a:t>
            </a:r>
            <a:r>
              <a:rPr lang="ko-KR" altLang="en-US" dirty="0"/>
              <a:t>에 압축해제 한다</a:t>
            </a:r>
            <a:r>
              <a:rPr lang="en-US" altLang="ko-KR" dirty="0" smtClean="0"/>
              <a:t>.</a:t>
            </a:r>
            <a:endParaRPr lang="en-US" altLang="ko-KR" dirty="0" smtClean="0">
              <a:hlinkClick r:id="rId3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hlinkClick r:id="rId3"/>
              </a:rPr>
              <a:t>http://cygwin.com/install.html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setup.exe </a:t>
            </a:r>
            <a:r>
              <a:rPr lang="ko-KR" altLang="en-US" dirty="0" smtClean="0"/>
              <a:t>를 실행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Cygwin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4269853" cy="364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285" y="3560796"/>
            <a:ext cx="4009429" cy="218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038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실행 후 아래 화면이 뜨면 </a:t>
            </a:r>
            <a:r>
              <a:rPr lang="en-US" altLang="ko-KR" dirty="0" smtClean="0"/>
              <a:t>[</a:t>
            </a:r>
            <a:r>
              <a:rPr lang="ko-KR" altLang="en-US" dirty="0" smtClean="0"/>
              <a:t>다음</a:t>
            </a:r>
            <a:r>
              <a:rPr lang="en-US" altLang="ko-KR" dirty="0" smtClean="0"/>
              <a:t>(N)] </a:t>
            </a:r>
            <a:r>
              <a:rPr lang="ko-KR" altLang="en-US" dirty="0" smtClean="0"/>
              <a:t>버튼을 누름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Install from Local Directory </a:t>
            </a:r>
            <a:r>
              <a:rPr lang="ko-KR" altLang="en-US" dirty="0"/>
              <a:t>버튼을 선택하시고 다음 버튼을 누름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Cygwin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779"/>
            <a:ext cx="3874845" cy="288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3808" y="5445224"/>
            <a:ext cx="864096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7" y="2924944"/>
            <a:ext cx="4130995" cy="295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7137749" y="5516687"/>
            <a:ext cx="864096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Root Directory</a:t>
            </a:r>
            <a:r>
              <a:rPr lang="ko-KR" altLang="en-US" dirty="0"/>
              <a:t>는 </a:t>
            </a:r>
            <a:r>
              <a:rPr lang="en-US" altLang="ko-KR" dirty="0"/>
              <a:t>D:\Cygwin </a:t>
            </a:r>
            <a:r>
              <a:rPr lang="ko-KR" altLang="en-US" dirty="0"/>
              <a:t>으로 지정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Local Package Directory 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D:\cygwin_package </a:t>
            </a:r>
            <a:r>
              <a:rPr lang="ko-KR" altLang="en-US" dirty="0" smtClean="0"/>
              <a:t>로 지정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Cygwin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069505"/>
            <a:ext cx="4030220" cy="295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860032" y="4293096"/>
            <a:ext cx="3384376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31" y="3068960"/>
            <a:ext cx="3874845" cy="287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2785388" y="5589240"/>
            <a:ext cx="864096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53140" y="3789040"/>
            <a:ext cx="3456384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3034680" cy="4525963"/>
          </a:xfrm>
        </p:spPr>
        <p:txBody>
          <a:bodyPr>
            <a:normAutofit/>
          </a:bodyPr>
          <a:lstStyle/>
          <a:p>
            <a:r>
              <a:rPr lang="en-US" altLang="ko-KR" sz="1800" dirty="0" err="1" smtClean="0"/>
              <a:t>Devel</a:t>
            </a:r>
            <a:r>
              <a:rPr lang="en-US" altLang="ko-KR" sz="1800" dirty="0" smtClean="0"/>
              <a:t> : </a:t>
            </a:r>
            <a:r>
              <a:rPr lang="ko-KR" altLang="en-US" sz="1800" dirty="0" smtClean="0"/>
              <a:t> </a:t>
            </a:r>
            <a:r>
              <a:rPr lang="ko-KR" altLang="en-US" sz="1800" i="1" dirty="0" smtClean="0"/>
              <a:t>옆에 </a:t>
            </a:r>
            <a:r>
              <a:rPr lang="en-US" altLang="ko-KR" sz="1800" i="1" dirty="0" smtClean="0"/>
              <a:t>Default</a:t>
            </a:r>
            <a:r>
              <a:rPr lang="ko-KR" altLang="en-US" sz="1800" i="1" dirty="0" smtClean="0"/>
              <a:t>를 눌러 </a:t>
            </a:r>
            <a:r>
              <a:rPr lang="en-US" altLang="ko-KR" sz="1800" i="1" dirty="0" smtClean="0"/>
              <a:t>Install</a:t>
            </a:r>
            <a:r>
              <a:rPr lang="ko-KR" altLang="en-US" sz="1800" i="1" dirty="0" smtClean="0"/>
              <a:t>로 바꿈</a:t>
            </a:r>
            <a:endParaRPr lang="en-US" altLang="ko-KR" sz="1800" i="1" dirty="0" smtClean="0"/>
          </a:p>
          <a:p>
            <a:r>
              <a:rPr lang="en-US" altLang="ko-KR" sz="1800" i="1" dirty="0" smtClean="0"/>
              <a:t>Shell </a:t>
            </a:r>
            <a:r>
              <a:rPr lang="ko-KR" altLang="en-US" sz="1800" i="1" dirty="0" smtClean="0"/>
              <a:t>항목의  </a:t>
            </a:r>
            <a:r>
              <a:rPr lang="en-US" altLang="ko-KR" sz="1800" i="1" dirty="0" err="1" smtClean="0"/>
              <a:t>mintty</a:t>
            </a:r>
            <a:r>
              <a:rPr lang="en-US" altLang="ko-KR" sz="1800" i="1" dirty="0" smtClean="0"/>
              <a:t> </a:t>
            </a:r>
            <a:r>
              <a:rPr lang="ko-KR" altLang="en-US" sz="1800" i="1" dirty="0" smtClean="0"/>
              <a:t>줄</a:t>
            </a:r>
            <a:r>
              <a:rPr lang="en-US" altLang="ko-KR" sz="1800" i="1" dirty="0" smtClean="0"/>
              <a:t>(</a:t>
            </a:r>
            <a:r>
              <a:rPr lang="ko-KR" altLang="en-US" sz="1800" i="1" dirty="0" smtClean="0"/>
              <a:t>그림의 아래쪽 빨간 박스</a:t>
            </a:r>
            <a:r>
              <a:rPr lang="en-US" altLang="ko-KR" sz="1800" i="1" dirty="0" smtClean="0"/>
              <a:t>)</a:t>
            </a:r>
            <a:r>
              <a:rPr lang="ko-KR" altLang="en-US" sz="1800" i="1" dirty="0" smtClean="0"/>
              <a:t>의 </a:t>
            </a:r>
            <a:r>
              <a:rPr lang="en-US" altLang="ko-KR" sz="1800" i="1" dirty="0" smtClean="0"/>
              <a:t>skip</a:t>
            </a:r>
            <a:r>
              <a:rPr lang="ko-KR" altLang="en-US" sz="1800" i="1" dirty="0" smtClean="0"/>
              <a:t>을</a:t>
            </a:r>
            <a:r>
              <a:rPr lang="en-US" altLang="ko-KR" sz="1800" i="1" dirty="0" smtClean="0"/>
              <a:t> </a:t>
            </a:r>
            <a:r>
              <a:rPr lang="ko-KR" altLang="en-US" sz="1800" i="1" dirty="0" smtClean="0"/>
              <a:t>클릭</a:t>
            </a:r>
            <a:r>
              <a:rPr lang="en-US" altLang="ko-KR" sz="1800" i="1" dirty="0" smtClean="0"/>
              <a:t>.</a:t>
            </a:r>
            <a:endParaRPr lang="ko-KR" altLang="en-US" sz="1800" i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Cygwin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558286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아래 화면에서 다음 버튼을 누름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설치 시작하고 오류 메시지 같은 게 뜨면 그냥 </a:t>
            </a:r>
            <a:r>
              <a:rPr lang="en-US" altLang="ko-KR" dirty="0" smtClean="0"/>
              <a:t>OK </a:t>
            </a:r>
            <a:r>
              <a:rPr lang="ko-KR" altLang="en-US" dirty="0" smtClean="0"/>
              <a:t>클릭하면 됨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Cygwin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91039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320" y="3284984"/>
            <a:ext cx="39175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771800" y="5805264"/>
            <a:ext cx="864096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17830</TotalTime>
  <Words>1201</Words>
  <Application>Microsoft Office PowerPoint</Application>
  <PresentationFormat>화면 슬라이드 쇼(4:3)</PresentationFormat>
  <Paragraphs>213</Paragraphs>
  <Slides>40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광장</vt:lpstr>
      <vt:lpstr> JNI</vt:lpstr>
      <vt:lpstr> 목차</vt:lpstr>
      <vt:lpstr>JNI 환경 구축</vt:lpstr>
      <vt:lpstr>Cygwin설치</vt:lpstr>
      <vt:lpstr>Cygwin설치</vt:lpstr>
      <vt:lpstr>Cygwin설치</vt:lpstr>
      <vt:lpstr>Cygwin설치</vt:lpstr>
      <vt:lpstr>Cygwin설치</vt:lpstr>
      <vt:lpstr>Cygwin설치</vt:lpstr>
      <vt:lpstr>Cygwin설치</vt:lpstr>
      <vt:lpstr>NDK설치 </vt:lpstr>
      <vt:lpstr>NDK설치 </vt:lpstr>
      <vt:lpstr>NDK설치 </vt:lpstr>
      <vt:lpstr>NDK설치 </vt:lpstr>
      <vt:lpstr>NDK설치 </vt:lpstr>
      <vt:lpstr>NDK설치 </vt:lpstr>
      <vt:lpstr>NDK설치 </vt:lpstr>
      <vt:lpstr>NDK설치 </vt:lpstr>
      <vt:lpstr>환경 구축은 완료~!! JNI 설명 들어갑니다!!</vt:lpstr>
      <vt:lpstr>JNI의 개념</vt:lpstr>
      <vt:lpstr> JVM이란?</vt:lpstr>
      <vt:lpstr> JNI란? </vt:lpstr>
      <vt:lpstr> JNI란? (cont)</vt:lpstr>
      <vt:lpstr> JNI란? (cont)</vt:lpstr>
      <vt:lpstr> JNI의 활용</vt:lpstr>
      <vt:lpstr> JNI의 활용</vt:lpstr>
      <vt:lpstr> JNI의 활용 (cont)</vt:lpstr>
      <vt:lpstr> JNI의 특징</vt:lpstr>
      <vt:lpstr>JNI 사용</vt:lpstr>
      <vt:lpstr> 안드로이드 용 JNI 개발 순서</vt:lpstr>
      <vt:lpstr>주의할 점</vt:lpstr>
      <vt:lpstr>자바 코드 작성 (1/2)</vt:lpstr>
      <vt:lpstr>1. 자바 코드 작성 (2/2)</vt:lpstr>
      <vt:lpstr>자바 코드 컴파일</vt:lpstr>
      <vt:lpstr>C 헤더 파일 생성(1/2)</vt:lpstr>
      <vt:lpstr>C 헤더 파일 생성(2/2)</vt:lpstr>
      <vt:lpstr>C 코드 작성</vt:lpstr>
      <vt:lpstr>mk 파일 작성</vt:lpstr>
      <vt:lpstr>so 파일 생성</vt:lpstr>
      <vt:lpstr>호출 구조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jeong</dc:creator>
  <cp:lastModifiedBy>reimemuber</cp:lastModifiedBy>
  <cp:revision>1024</cp:revision>
  <dcterms:created xsi:type="dcterms:W3CDTF">2011-02-21T00:52:18Z</dcterms:created>
  <dcterms:modified xsi:type="dcterms:W3CDTF">2012-05-07T08:32:34Z</dcterms:modified>
</cp:coreProperties>
</file>