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8" r:id="rId3"/>
    <p:sldId id="269" r:id="rId4"/>
    <p:sldId id="264" r:id="rId5"/>
    <p:sldId id="267" r:id="rId6"/>
    <p:sldId id="282" r:id="rId7"/>
    <p:sldId id="260" r:id="rId8"/>
    <p:sldId id="283" r:id="rId9"/>
    <p:sldId id="268" r:id="rId10"/>
    <p:sldId id="288" r:id="rId11"/>
    <p:sldId id="289" r:id="rId12"/>
    <p:sldId id="290" r:id="rId13"/>
    <p:sldId id="291" r:id="rId14"/>
    <p:sldId id="265" r:id="rId15"/>
    <p:sldId id="278" r:id="rId16"/>
    <p:sldId id="280" r:id="rId17"/>
    <p:sldId id="263" r:id="rId18"/>
    <p:sldId id="292" r:id="rId19"/>
    <p:sldId id="271" r:id="rId20"/>
    <p:sldId id="293" r:id="rId21"/>
    <p:sldId id="294" r:id="rId22"/>
    <p:sldId id="295" r:id="rId23"/>
    <p:sldId id="299" r:id="rId24"/>
    <p:sldId id="296" r:id="rId25"/>
    <p:sldId id="297" r:id="rId26"/>
    <p:sldId id="298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796" autoAdjust="0"/>
  </p:normalViewPr>
  <p:slideViewPr>
    <p:cSldViewPr>
      <p:cViewPr>
        <p:scale>
          <a:sx n="107" d="100"/>
          <a:sy n="107" d="100"/>
        </p:scale>
        <p:origin x="-173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1D574-9881-4084-A91F-10F006C5E18B}" type="datetimeFigureOut">
              <a:rPr lang="ko-KR" altLang="en-US" smtClean="0"/>
              <a:pPr/>
              <a:t>2011-04-25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B9D6-0A13-4730-9B67-46A3C1763DE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132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200000"/>
              </a:lnSpc>
              <a:buFont typeface="Arial" pitchFamily="34" charset="0"/>
              <a:buChar char="•"/>
              <a:defRPr sz="2000"/>
            </a:lvl1pPr>
            <a:lvl2pPr>
              <a:lnSpc>
                <a:spcPct val="200000"/>
              </a:lnSpc>
              <a:buFont typeface="Wingdings" pitchFamily="2" charset="2"/>
              <a:buChar char="Ø"/>
              <a:defRPr sz="1800"/>
            </a:lvl2pPr>
            <a:lvl3pPr>
              <a:lnSpc>
                <a:spcPct val="200000"/>
              </a:lnSpc>
              <a:defRPr sz="1800"/>
            </a:lvl3pPr>
            <a:lvl4pPr>
              <a:lnSpc>
                <a:spcPct val="200000"/>
              </a:lnSpc>
              <a:defRPr sz="1600"/>
            </a:lvl4pPr>
            <a:lvl5pPr>
              <a:lnSpc>
                <a:spcPct val="200000"/>
              </a:lnSpc>
              <a:defRPr sz="1400"/>
            </a:lvl5pPr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buFont typeface="Wingdings" pitchFamily="2" charset="2"/>
              <a:buChar char="§"/>
              <a:defRPr sz="3600"/>
            </a:lvl1pPr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CC1040-5429-4F63-8E6D-9D322CD3FF88}" type="datetimeFigureOut">
              <a:rPr lang="ko-KR" altLang="en-US" smtClean="0"/>
              <a:pPr/>
              <a:t>2011-04-25</a:t>
            </a:fld>
            <a:endParaRPr lang="ko-KR" altLang="en-US" dirty="0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6AD8FD-FB9C-4974-8867-E30F005A90B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qtouch.com/" TargetMode="External"/><Relationship Id="rId7" Type="http://schemas.openxmlformats.org/officeDocument/2006/relationships/hyperlink" Target="http://shinsegae.com/mobile" TargetMode="External"/><Relationship Id="rId2" Type="http://schemas.openxmlformats.org/officeDocument/2006/relationships/hyperlink" Target="http://code.google.com/p/iu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jquerymobile.com/" TargetMode="External"/><Relationship Id="rId4" Type="http://schemas.openxmlformats.org/officeDocument/2006/relationships/hyperlink" Target="http://iwebkit.ne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naver.com/dpshop/140121493736" TargetMode="External"/><Relationship Id="rId2" Type="http://schemas.openxmlformats.org/officeDocument/2006/relationships/hyperlink" Target="http://jqtouch.googlecode.com/files/jqtouch-1.0-beta-2-r109.zip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bm.com/developerworks/kr/library/wa-jqtouch/index.html" TargetMode="External"/><Relationship Id="rId4" Type="http://schemas.openxmlformats.org/officeDocument/2006/relationships/hyperlink" Target="http://www.junapps.com/bbs/board.php?bo_table=iphone_web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sz="6600" dirty="0" smtClean="0"/>
              <a:t/>
            </a:r>
            <a:br>
              <a:rPr lang="en-US" altLang="ko-KR" sz="6600" dirty="0" smtClean="0"/>
            </a:br>
            <a:r>
              <a:rPr lang="en-US" altLang="ko-KR" sz="6600" dirty="0" smtClean="0"/>
              <a:t>Mobile Web page</a:t>
            </a:r>
            <a:endParaRPr lang="ko-KR" altLang="en-US" sz="660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4071942"/>
            <a:ext cx="6400800" cy="1752600"/>
          </a:xfrm>
        </p:spPr>
        <p:txBody>
          <a:bodyPr>
            <a:normAutofit/>
          </a:bodyPr>
          <a:lstStyle/>
          <a:p>
            <a:r>
              <a:rPr lang="en-US" altLang="ko-KR" sz="2000" dirty="0" smtClean="0"/>
              <a:t>2011</a:t>
            </a:r>
            <a:r>
              <a:rPr lang="ko-KR" altLang="en-US" sz="2000" dirty="0" smtClean="0"/>
              <a:t>년 봄학기</a:t>
            </a:r>
            <a:endParaRPr lang="en-US" altLang="ko-KR" sz="2000" dirty="0" smtClean="0"/>
          </a:p>
          <a:p>
            <a:r>
              <a:rPr lang="ko-KR" altLang="en-US" sz="2000" dirty="0" smtClean="0"/>
              <a:t>정보컴퓨터공학</a:t>
            </a:r>
            <a:r>
              <a:rPr lang="ko-KR" altLang="en-US" sz="2000" dirty="0"/>
              <a:t>부</a:t>
            </a:r>
            <a:endParaRPr lang="en-US" altLang="ko-KR" sz="2000" dirty="0" smtClean="0"/>
          </a:p>
          <a:p>
            <a:r>
              <a:rPr lang="ko-KR" altLang="en-US" sz="2000" dirty="0" smtClean="0"/>
              <a:t>컴퓨터 소프트웨어 설계 및 실험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페이지를 쉽게 </a:t>
            </a:r>
            <a:r>
              <a:rPr lang="ko-KR" altLang="en-US" dirty="0" err="1" smtClean="0"/>
              <a:t>네비게이션</a:t>
            </a:r>
            <a:r>
              <a:rPr lang="ko-KR" altLang="en-US" dirty="0" smtClean="0"/>
              <a:t> 할 수 있게 디자인하라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가능하면 페이지를 나누어서 보여주어라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레이아웃의 고정크기를 잡지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레이아웃을 잡기 위해서 테이블을 이용하지 마라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픽셀이 아닌 상대적인 값을 이용 하라</a:t>
            </a:r>
            <a:r>
              <a:rPr lang="en-US" altLang="ko-KR" dirty="0" smtClean="0"/>
              <a:t>.(</a:t>
            </a:r>
            <a:r>
              <a:rPr lang="en-US" altLang="ko-KR" dirty="0" err="1" smtClean="0"/>
              <a:t>em</a:t>
            </a:r>
            <a:r>
              <a:rPr lang="en-US" altLang="ko-KR" dirty="0" smtClean="0"/>
              <a:t>, ex, bolder, larger or thick)</a:t>
            </a:r>
          </a:p>
          <a:p>
            <a:r>
              <a:rPr lang="ko-KR" altLang="en-US" dirty="0" smtClean="0"/>
              <a:t>한쪽 방향으로만 스크롤이 될 수 있게 하라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 웹 개발 시 고려할 사항</a:t>
            </a:r>
            <a:r>
              <a:rPr lang="en-US" altLang="ko-KR" dirty="0" smtClean="0"/>
              <a:t>(1)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이미지는 </a:t>
            </a:r>
            <a:r>
              <a:rPr lang="en-US" altLang="ko-KR" dirty="0" smtClean="0"/>
              <a:t>JPG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GIF</a:t>
            </a:r>
            <a:r>
              <a:rPr lang="ko-KR" altLang="en-US" dirty="0" smtClean="0"/>
              <a:t>포맷만 사용하라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기본 폰트만 사용하라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한 페이지의 크기는</a:t>
            </a:r>
            <a:r>
              <a:rPr lang="en-US" altLang="ko-KR" dirty="0" smtClean="0"/>
              <a:t>20KB</a:t>
            </a:r>
            <a:r>
              <a:rPr lang="ko-KR" altLang="en-US" dirty="0" smtClean="0"/>
              <a:t>를 넘지 않게 하라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이미지의 개수를 최소화해라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프레임을 사용하지 말아라</a:t>
            </a:r>
            <a:r>
              <a:rPr lang="en-US" altLang="ko-KR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 웹 개발 시 고려할 사항</a:t>
            </a:r>
            <a:r>
              <a:rPr lang="en-US" altLang="ko-KR" dirty="0" smtClean="0"/>
              <a:t>(2)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/>
              <a:t>CSS3</a:t>
            </a:r>
            <a:r>
              <a:rPr lang="ko-KR" altLang="en-US" dirty="0" smtClean="0"/>
              <a:t>은 사용하지 마라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HTTP1.1</a:t>
            </a:r>
            <a:r>
              <a:rPr lang="ko-KR" altLang="en-US" dirty="0" smtClean="0"/>
              <a:t>뿐만 아니라 </a:t>
            </a:r>
            <a:r>
              <a:rPr lang="en-US" altLang="ko-KR" dirty="0" smtClean="0"/>
              <a:t>HTTP1.0</a:t>
            </a:r>
            <a:r>
              <a:rPr lang="ko-KR" altLang="en-US" dirty="0" smtClean="0"/>
              <a:t>도 지원하고 있는지 테스트 하라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링크의 </a:t>
            </a:r>
            <a:r>
              <a:rPr lang="en-US" altLang="ko-KR" dirty="0" smtClean="0"/>
              <a:t>Target</a:t>
            </a:r>
            <a:r>
              <a:rPr lang="ko-KR" altLang="en-US" dirty="0" smtClean="0"/>
              <a:t>을 지원하지 않는 단말기가 많기 때문에 정의하지 말아라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브라우저 상단에 보이는 </a:t>
            </a:r>
            <a:r>
              <a:rPr lang="en-US" altLang="ko-KR" dirty="0" smtClean="0"/>
              <a:t>Title</a:t>
            </a:r>
            <a:r>
              <a:rPr lang="ko-KR" altLang="en-US" dirty="0" smtClean="0"/>
              <a:t>을 지원 안하는 경우가 많다는 것을 인지하라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이미지 </a:t>
            </a:r>
            <a:r>
              <a:rPr lang="ko-KR" altLang="en-US" dirty="0" err="1" smtClean="0"/>
              <a:t>맵을</a:t>
            </a:r>
            <a:r>
              <a:rPr lang="ko-KR" altLang="en-US" dirty="0" smtClean="0"/>
              <a:t> 사용하지 말아라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팝업을 사용하지 말아라</a:t>
            </a:r>
            <a:r>
              <a:rPr lang="en-US" altLang="ko-KR" dirty="0" smtClean="0"/>
              <a:t>.</a:t>
            </a:r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 웹 개발 시 고려할 사항</a:t>
            </a:r>
            <a:r>
              <a:rPr lang="en-US" altLang="ko-KR" dirty="0" smtClean="0"/>
              <a:t>(3)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dirty="0" smtClean="0"/>
              <a:t>기본</a:t>
            </a:r>
            <a:r>
              <a:rPr lang="en-US" altLang="ko-KR" dirty="0" smtClean="0"/>
              <a:t>256 </a:t>
            </a:r>
            <a:r>
              <a:rPr lang="ko-KR" altLang="en-US" dirty="0" smtClean="0"/>
              <a:t>컬러만 사용 하라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브라우저에 내장된 객체나 스크립트를 사용하지 않는다</a:t>
            </a:r>
            <a:r>
              <a:rPr lang="en-US" altLang="ko-KR" dirty="0" smtClean="0"/>
              <a:t>.</a:t>
            </a:r>
          </a:p>
          <a:p>
            <a:r>
              <a:rPr lang="en-US" altLang="ko-KR" dirty="0" err="1" smtClean="0"/>
              <a:t>onmouseover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onkeydown</a:t>
            </a:r>
            <a:r>
              <a:rPr lang="ko-KR" altLang="en-US" dirty="0" smtClean="0"/>
              <a:t>와 같은 트리거스크립트를 사용하지 않는다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가능하면 쿠키를 이용하지 말아라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전체페이지 사이즈가 장치 최대메모리에 영향을 줄 수 있다는 것 을 인지하라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 웹 개발 시 고려할 사항</a:t>
            </a:r>
            <a:r>
              <a:rPr lang="en-US" altLang="ko-KR" dirty="0" smtClean="0"/>
              <a:t>(4)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XHTML</a:t>
            </a:r>
          </a:p>
          <a:p>
            <a:pPr lvl="1"/>
            <a:r>
              <a:rPr lang="en-US" altLang="ko-KR" sz="1600" dirty="0" smtClean="0"/>
              <a:t>XML</a:t>
            </a:r>
            <a:r>
              <a:rPr lang="ko-KR" altLang="en-US" sz="1600" dirty="0" smtClean="0"/>
              <a:t>의 엄격한 문법 규칙 준수와 </a:t>
            </a:r>
            <a:r>
              <a:rPr lang="en-US" altLang="ko-KR" sz="1600" dirty="0" smtClean="0"/>
              <a:t>HTML</a:t>
            </a:r>
            <a:r>
              <a:rPr lang="ko-KR" altLang="en-US" sz="1600" dirty="0" smtClean="0"/>
              <a:t>의 태그 집합을 결합한 언어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모바일 브라우저는 </a:t>
            </a:r>
            <a:r>
              <a:rPr lang="en-US" altLang="ko-KR" sz="1600" dirty="0" smtClean="0"/>
              <a:t>HTML</a:t>
            </a:r>
            <a:r>
              <a:rPr lang="ko-KR" altLang="en-US" sz="1600" dirty="0" smtClean="0"/>
              <a:t>의 느슨한 규칙보다 </a:t>
            </a:r>
            <a:r>
              <a:rPr lang="en-US" altLang="ko-KR" sz="1600" dirty="0" smtClean="0"/>
              <a:t>XML </a:t>
            </a:r>
            <a:r>
              <a:rPr lang="ko-KR" altLang="en-US" sz="1600" dirty="0" smtClean="0"/>
              <a:t>형식의 </a:t>
            </a:r>
            <a:r>
              <a:rPr lang="ko-KR" altLang="en-US" sz="1600" dirty="0" err="1" smtClean="0"/>
              <a:t>마크업을</a:t>
            </a:r>
            <a:r>
              <a:rPr lang="ko-KR" altLang="en-US" sz="1600" dirty="0" smtClean="0"/>
              <a:t> 더 쉽게 가공할 수 있음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en-US" altLang="ko-KR" sz="1600" dirty="0" smtClean="0"/>
              <a:t>XHTML</a:t>
            </a:r>
            <a:r>
              <a:rPr lang="ko-KR" altLang="en-US" sz="1600" dirty="0" smtClean="0"/>
              <a:t>은 </a:t>
            </a:r>
            <a:r>
              <a:rPr lang="en-US" altLang="ko-KR" sz="1600" dirty="0" smtClean="0"/>
              <a:t>HTML</a:t>
            </a:r>
            <a:r>
              <a:rPr lang="ko-KR" altLang="en-US" sz="1600" dirty="0" smtClean="0"/>
              <a:t>을 지원하는 모바일 브라우저를 위해 최적화된 마크업</a:t>
            </a:r>
            <a:r>
              <a:rPr lang="en-US" altLang="ko-KR" sz="1600" dirty="0" smtClean="0"/>
              <a:t>.</a:t>
            </a:r>
          </a:p>
          <a:p>
            <a:r>
              <a:rPr lang="en-US" altLang="ko-KR" dirty="0" smtClean="0"/>
              <a:t>XHTML-MP(XHTML </a:t>
            </a:r>
            <a:r>
              <a:rPr lang="ko-KR" altLang="en-US" dirty="0" smtClean="0"/>
              <a:t>모바일 프로파일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sz="1600" dirty="0" smtClean="0"/>
              <a:t>모바일 웹을 위한 표준 </a:t>
            </a:r>
            <a:r>
              <a:rPr lang="ko-KR" altLang="en-US" sz="1600" dirty="0" err="1" smtClean="0"/>
              <a:t>마크업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대부분의  </a:t>
            </a:r>
            <a:r>
              <a:rPr lang="en-US" altLang="ko-KR" sz="1600" dirty="0" smtClean="0"/>
              <a:t>XHTML-MP</a:t>
            </a:r>
            <a:r>
              <a:rPr lang="ko-KR" altLang="en-US" sz="1600" dirty="0" smtClean="0"/>
              <a:t>모바일 브라우저는 무선 </a:t>
            </a:r>
            <a:r>
              <a:rPr lang="en-US" altLang="ko-KR" sz="1600" dirty="0" smtClean="0"/>
              <a:t>CSS, CSS MP, CSS2 </a:t>
            </a:r>
            <a:r>
              <a:rPr lang="ko-KR" altLang="en-US" sz="1600" dirty="0" smtClean="0"/>
              <a:t>지원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모바일 마크 업 언어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WML(Wireless Markup Language)</a:t>
            </a:r>
          </a:p>
          <a:p>
            <a:pPr lvl="1"/>
            <a:r>
              <a:rPr lang="ko-KR" altLang="en-US" sz="1600" dirty="0" smtClean="0"/>
              <a:t>무선 </a:t>
            </a:r>
            <a:r>
              <a:rPr lang="ko-KR" altLang="en-US" sz="1600" dirty="0" err="1" smtClean="0"/>
              <a:t>마크업</a:t>
            </a:r>
            <a:r>
              <a:rPr lang="ko-KR" altLang="en-US" sz="1600" dirty="0" smtClean="0"/>
              <a:t> 언어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저전력 모바일 디바이스를 위해 만들어졌음</a:t>
            </a:r>
            <a:r>
              <a:rPr lang="en-US" altLang="ko-KR" sz="1600" dirty="0" smtClean="0"/>
              <a:t>.</a:t>
            </a:r>
          </a:p>
          <a:p>
            <a:pPr lvl="1"/>
            <a:r>
              <a:rPr lang="ko-KR" altLang="en-US" sz="1600" dirty="0" smtClean="0"/>
              <a:t>간단하지만 오래된 언어</a:t>
            </a:r>
            <a:r>
              <a:rPr lang="en-US" altLang="ko-KR" sz="1600" dirty="0" smtClean="0"/>
              <a:t>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모바일 마크 업 언어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sz="2300" dirty="0" smtClean="0"/>
              <a:t>각 장치의 해상도가 다르기 때문에 모바일 페이지로 보면 각각 다른 크기의 화면이 보여지게 됨</a:t>
            </a:r>
            <a:r>
              <a:rPr lang="en-US" altLang="ko-KR" sz="2300" dirty="0" smtClean="0"/>
              <a:t>. </a:t>
            </a:r>
            <a:r>
              <a:rPr lang="ko-KR" altLang="en-US" sz="2300" dirty="0" smtClean="0"/>
              <a:t>이때 이를 해결하기 위해 </a:t>
            </a:r>
            <a:r>
              <a:rPr lang="en-US" altLang="ko-KR" sz="2300" dirty="0" smtClean="0"/>
              <a:t>HEAD</a:t>
            </a:r>
            <a:r>
              <a:rPr lang="ko-KR" altLang="en-US" sz="2300" dirty="0" smtClean="0"/>
              <a:t>에 </a:t>
            </a:r>
            <a:r>
              <a:rPr lang="en-US" altLang="ko-KR" sz="2300" dirty="0" smtClean="0"/>
              <a:t>meta </a:t>
            </a:r>
            <a:r>
              <a:rPr lang="ko-KR" altLang="en-US" sz="2300" dirty="0" smtClean="0"/>
              <a:t>태그 중에 </a:t>
            </a:r>
            <a:r>
              <a:rPr lang="en-US" altLang="ko-KR" sz="2300" dirty="0" smtClean="0"/>
              <a:t>viewport</a:t>
            </a:r>
            <a:r>
              <a:rPr lang="ko-KR" altLang="en-US" sz="2300" dirty="0" smtClean="0"/>
              <a:t>를 설정함</a:t>
            </a:r>
            <a:r>
              <a:rPr lang="en-US" altLang="ko-KR" sz="2300" dirty="0" smtClean="0"/>
              <a:t>.</a:t>
            </a:r>
          </a:p>
          <a:p>
            <a:pPr lvl="1"/>
            <a:r>
              <a:rPr lang="en-US" altLang="ko-KR" dirty="0" smtClean="0"/>
              <a:t>Ex) </a:t>
            </a:r>
            <a:r>
              <a:rPr lang="ko-KR" altLang="en-US" dirty="0" err="1" smtClean="0"/>
              <a:t>아이폰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&lt;meta name="viewport" content="width=device-width; initial-scale=1.0; maximum-scale=1.0; user-scalable=0;"/&gt;</a:t>
            </a:r>
          </a:p>
          <a:p>
            <a:pPr lvl="1"/>
            <a:r>
              <a:rPr lang="en-US" altLang="ko-KR" dirty="0" smtClean="0"/>
              <a:t>Ex) </a:t>
            </a:r>
            <a:r>
              <a:rPr lang="ko-KR" altLang="en-US" dirty="0" err="1" smtClean="0"/>
              <a:t>갤럭시</a:t>
            </a:r>
            <a:r>
              <a:rPr lang="en-US" altLang="ko-KR" dirty="0" smtClean="0"/>
              <a:t>s</a:t>
            </a:r>
          </a:p>
          <a:p>
            <a:pPr lvl="2"/>
            <a:r>
              <a:rPr lang="en-US" altLang="ko-KR" dirty="0" smtClean="0"/>
              <a:t>&lt;meta name="viewport" content="width=device-width, initial-scale=1.0, maximum-scale=1.0, minimum-scale=1.0, user-scalable=no, target-</a:t>
            </a:r>
            <a:r>
              <a:rPr lang="en-US" altLang="ko-KR" dirty="0" err="1" smtClean="0"/>
              <a:t>densitydpi</a:t>
            </a:r>
            <a:r>
              <a:rPr lang="en-US" altLang="ko-KR" dirty="0" smtClean="0"/>
              <a:t>=high-dpi”/&gt;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Viewport  </a:t>
            </a:r>
            <a:r>
              <a:rPr lang="ko-KR" altLang="en-US" dirty="0" smtClean="0"/>
              <a:t>설정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96803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일반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모바일 </a:t>
                      </a:r>
                      <a:endParaRPr lang="ko-KR" altLang="en-US" dirty="0"/>
                    </a:p>
                  </a:txBody>
                  <a:tcPr/>
                </a:tc>
              </a:tr>
              <a:tr h="4859781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실행 페이지 비교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2816"/>
            <a:ext cx="2764891" cy="4585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776750"/>
            <a:ext cx="2736304" cy="460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5338936" cy="48279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ko-KR" altLang="en-US" b="1" dirty="0" smtClean="0"/>
              <a:t>프레임워크</a:t>
            </a:r>
            <a:r>
              <a:rPr lang="en-US" altLang="ko-KR" b="1" dirty="0" smtClean="0"/>
              <a:t>(Framework)</a:t>
            </a:r>
          </a:p>
          <a:p>
            <a:pPr lvl="1">
              <a:lnSpc>
                <a:spcPct val="160000"/>
              </a:lnSpc>
            </a:pPr>
            <a:r>
              <a:rPr lang="ko-KR" altLang="en-US" dirty="0"/>
              <a:t>소프트웨어의 구체적인 부분에 해당하는 설계와 구현을 재사용이 가능하게끔 일련의 협업화된 형태로 클래스들을 제공하는 </a:t>
            </a:r>
            <a:r>
              <a:rPr lang="ko-KR" altLang="en-US" dirty="0" smtClean="0"/>
              <a:t>것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b="1" dirty="0" err="1" smtClean="0"/>
              <a:t>모바일</a:t>
            </a:r>
            <a:r>
              <a:rPr lang="ko-KR" altLang="en-US" b="1" dirty="0" smtClean="0"/>
              <a:t> 웹 프레임워크</a:t>
            </a:r>
            <a:endParaRPr lang="en-US" altLang="ko-KR" b="1" dirty="0" smtClean="0"/>
          </a:p>
          <a:p>
            <a:pPr lvl="1">
              <a:lnSpc>
                <a:spcPct val="160000"/>
              </a:lnSpc>
            </a:pPr>
            <a:r>
              <a:rPr lang="ko-KR" altLang="en-US" dirty="0" err="1" smtClean="0"/>
              <a:t>모바일</a:t>
            </a:r>
            <a:r>
              <a:rPr lang="ko-KR" altLang="en-US" dirty="0" smtClean="0"/>
              <a:t> 환경에 최적화된 다양한 클래스들을 제공하여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웹 구현을 간편하고 효율적으로 만들 수 있게 해주는 프레임워크</a:t>
            </a:r>
            <a:endParaRPr lang="en-US" altLang="ko-KR" dirty="0" smtClean="0"/>
          </a:p>
          <a:p>
            <a:pPr>
              <a:lnSpc>
                <a:spcPct val="160000"/>
              </a:lnSpc>
            </a:pPr>
            <a:r>
              <a:rPr lang="ko-KR" altLang="en-US" b="1" dirty="0" smtClean="0"/>
              <a:t>유명한 </a:t>
            </a:r>
            <a:r>
              <a:rPr lang="ko-KR" altLang="en-US" b="1" dirty="0" err="1" smtClean="0"/>
              <a:t>모바일</a:t>
            </a:r>
            <a:r>
              <a:rPr lang="ko-KR" altLang="en-US" b="1" dirty="0" smtClean="0"/>
              <a:t> 웹 프레임워크</a:t>
            </a:r>
            <a:endParaRPr lang="en-US" altLang="ko-KR" b="1" dirty="0" smtClean="0"/>
          </a:p>
          <a:p>
            <a:pPr lvl="1">
              <a:lnSpc>
                <a:spcPct val="160000"/>
              </a:lnSpc>
            </a:pPr>
            <a:r>
              <a:rPr lang="en-US" altLang="ko-KR" dirty="0" err="1" smtClean="0"/>
              <a:t>iUI</a:t>
            </a:r>
            <a:r>
              <a:rPr lang="en-US" altLang="ko-KR" dirty="0">
                <a:sym typeface="Wingdings" pitchFamily="2" charset="2"/>
              </a:rPr>
              <a:t> </a:t>
            </a:r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en-US" altLang="ko-KR" dirty="0" smtClean="0">
                <a:hlinkClick r:id="rId2"/>
              </a:rPr>
              <a:t>http://code.google.com/p/iui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60000"/>
              </a:lnSpc>
            </a:pPr>
            <a:r>
              <a:rPr lang="en-US" altLang="ko-KR" dirty="0" err="1" smtClean="0"/>
              <a:t>jQTouch</a:t>
            </a:r>
            <a:r>
              <a:rPr lang="en-US" altLang="ko-KR" dirty="0" smtClean="0"/>
              <a:t> </a:t>
            </a:r>
            <a:r>
              <a:rPr lang="en-US" altLang="ko-KR" dirty="0"/>
              <a:t>(</a:t>
            </a:r>
            <a:r>
              <a:rPr lang="en-US" altLang="ko-KR" dirty="0">
                <a:hlinkClick r:id="rId3"/>
              </a:rPr>
              <a:t>http://jqtouch.com</a:t>
            </a:r>
            <a:r>
              <a:rPr lang="en-US" altLang="ko-KR" dirty="0" smtClean="0">
                <a:hlinkClick r:id="rId3"/>
              </a:rPr>
              <a:t>/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60000"/>
              </a:lnSpc>
            </a:pPr>
            <a:r>
              <a:rPr lang="en-US" altLang="ko-KR" dirty="0" err="1" smtClean="0"/>
              <a:t>iWebkit</a:t>
            </a:r>
            <a:r>
              <a:rPr lang="en-US" altLang="ko-KR" dirty="0" smtClean="0"/>
              <a:t> </a:t>
            </a:r>
            <a:r>
              <a:rPr lang="en-US" altLang="ko-KR" dirty="0"/>
              <a:t>(</a:t>
            </a:r>
            <a:r>
              <a:rPr lang="en-US" altLang="ko-KR" dirty="0">
                <a:hlinkClick r:id="rId4"/>
              </a:rPr>
              <a:t>http://iwebkit.net</a:t>
            </a:r>
            <a:r>
              <a:rPr lang="en-US" altLang="ko-KR" dirty="0" smtClean="0">
                <a:hlinkClick r:id="rId4"/>
              </a:rPr>
              <a:t>/</a:t>
            </a:r>
            <a:r>
              <a:rPr lang="en-US" altLang="ko-KR" dirty="0" smtClean="0"/>
              <a:t>)</a:t>
            </a:r>
          </a:p>
          <a:p>
            <a:pPr lvl="1">
              <a:lnSpc>
                <a:spcPct val="160000"/>
              </a:lnSpc>
            </a:pPr>
            <a:r>
              <a:rPr lang="en-US" altLang="ko-KR" dirty="0" err="1" smtClean="0"/>
              <a:t>jQuery</a:t>
            </a:r>
            <a:r>
              <a:rPr lang="en-US" altLang="ko-KR" dirty="0" smtClean="0"/>
              <a:t> Mobile (</a:t>
            </a:r>
            <a:r>
              <a:rPr lang="en-US" altLang="ko-KR" dirty="0">
                <a:hlinkClick r:id="rId5"/>
              </a:rPr>
              <a:t>http://jquerymobile.com</a:t>
            </a:r>
            <a:r>
              <a:rPr lang="en-US" altLang="ko-KR" dirty="0" smtClean="0">
                <a:hlinkClick r:id="rId5"/>
              </a:rPr>
              <a:t>/</a:t>
            </a:r>
            <a:r>
              <a:rPr lang="en-US" altLang="ko-KR" dirty="0" smtClean="0"/>
              <a:t>)</a:t>
            </a:r>
          </a:p>
          <a:p>
            <a:pPr>
              <a:lnSpc>
                <a:spcPct val="160000"/>
              </a:lnSpc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/>
              <a:t>웹</a:t>
            </a:r>
            <a:r>
              <a:rPr lang="ko-KR" altLang="en-US" dirty="0" smtClean="0"/>
              <a:t> 프레임워크</a:t>
            </a:r>
            <a:endParaRPr lang="ko-KR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712704" cy="453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84168" y="6093296"/>
            <a:ext cx="2712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err="1" smtClean="0"/>
              <a:t>jQtouch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적용 사례 </a:t>
            </a:r>
            <a:r>
              <a:rPr lang="en-US" altLang="ko-KR" sz="1200" dirty="0" smtClean="0"/>
              <a:t>– </a:t>
            </a:r>
            <a:r>
              <a:rPr lang="ko-KR" altLang="en-US" sz="1200" dirty="0" smtClean="0"/>
              <a:t>신세계몰</a:t>
            </a:r>
            <a:r>
              <a:rPr lang="en-US" altLang="ko-KR" sz="1200" dirty="0" smtClean="0"/>
              <a:t>(</a:t>
            </a:r>
            <a:r>
              <a:rPr lang="en-US" altLang="ko-KR" sz="1200" dirty="0" smtClean="0">
                <a:hlinkClick r:id="rId7"/>
              </a:rPr>
              <a:t>http://shinsegae.com/mobile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331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실습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모바일 웹 페이지 소개</a:t>
            </a:r>
            <a:endParaRPr lang="en-US" altLang="ko-KR" dirty="0" smtClean="0"/>
          </a:p>
          <a:p>
            <a:pPr lvl="1"/>
            <a:r>
              <a:rPr lang="ko-KR" altLang="en-US" sz="1900" dirty="0" smtClean="0"/>
              <a:t>모바일 웹 페이지란</a:t>
            </a:r>
            <a:r>
              <a:rPr lang="en-US" altLang="ko-KR" sz="1900" dirty="0" smtClean="0"/>
              <a:t>?</a:t>
            </a:r>
          </a:p>
          <a:p>
            <a:pPr lvl="1"/>
            <a:r>
              <a:rPr lang="ko-KR" altLang="en-US" sz="1900" dirty="0" smtClean="0"/>
              <a:t>모바일 페이지의 필요성</a:t>
            </a:r>
            <a:endParaRPr lang="en-US" altLang="ko-KR" sz="1900" dirty="0" smtClean="0"/>
          </a:p>
          <a:p>
            <a:pPr lvl="1"/>
            <a:r>
              <a:rPr lang="ko-KR" altLang="en-US" sz="1900" dirty="0" smtClean="0"/>
              <a:t>모바일 웹 개발 전략</a:t>
            </a:r>
            <a:endParaRPr lang="en-US" altLang="ko-KR" sz="1900" dirty="0" smtClean="0"/>
          </a:p>
          <a:p>
            <a:r>
              <a:rPr lang="ko-KR" altLang="en-US" dirty="0" smtClean="0"/>
              <a:t>모바일 웹 페이지 구현</a:t>
            </a:r>
            <a:endParaRPr lang="en-US" altLang="ko-KR" dirty="0" smtClean="0"/>
          </a:p>
          <a:p>
            <a:pPr lvl="1"/>
            <a:r>
              <a:rPr lang="ko-KR" altLang="en-US" sz="1900" dirty="0" smtClean="0"/>
              <a:t>모바일 언어</a:t>
            </a:r>
            <a:endParaRPr lang="en-US" altLang="ko-KR" sz="1900" dirty="0" smtClean="0"/>
          </a:p>
          <a:p>
            <a:pPr lvl="1"/>
            <a:r>
              <a:rPr lang="ko-KR" altLang="en-US" sz="1900" dirty="0" smtClean="0"/>
              <a:t>모바일 콘텐츠 유형</a:t>
            </a:r>
            <a:endParaRPr lang="en-US" altLang="ko-KR" sz="1900" dirty="0" smtClean="0"/>
          </a:p>
          <a:p>
            <a:pPr lvl="1"/>
            <a:r>
              <a:rPr lang="ko-KR" altLang="en-US" sz="1900" dirty="0" smtClean="0"/>
              <a:t>모바일 웹 페이지 구현환경</a:t>
            </a:r>
            <a:endParaRPr lang="en-US" altLang="ko-KR" sz="19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실습</a:t>
            </a: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altLang="ko-KR" dirty="0" smtClean="0"/>
              <a:t> </a:t>
            </a:r>
            <a:r>
              <a:rPr lang="ko-KR" altLang="en-US" dirty="0" smtClean="0"/>
              <a:t>목차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ko-KR" b="1" dirty="0" err="1" smtClean="0"/>
              <a:t>jQTouch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r>
              <a:rPr lang="en-US" altLang="ko-KR" dirty="0" err="1" smtClean="0"/>
              <a:t>jQuery</a:t>
            </a:r>
            <a:r>
              <a:rPr lang="en-US" altLang="ko-KR" dirty="0" smtClean="0"/>
              <a:t> </a:t>
            </a:r>
            <a:r>
              <a:rPr lang="ko-KR" altLang="en-US" dirty="0" smtClean="0"/>
              <a:t>기반의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웹 프레임워크</a:t>
            </a:r>
            <a:endParaRPr lang="en-US" altLang="ko-KR" dirty="0" smtClean="0"/>
          </a:p>
          <a:p>
            <a:pPr lvl="1">
              <a:lnSpc>
                <a:spcPct val="150000"/>
              </a:lnSpc>
            </a:pPr>
            <a:r>
              <a:rPr lang="ko-KR" altLang="en-US" dirty="0" smtClean="0"/>
              <a:t>다운로드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sz="1400" dirty="0">
                <a:hlinkClick r:id="rId2"/>
              </a:rPr>
              <a:t>http://</a:t>
            </a:r>
            <a:r>
              <a:rPr lang="en-US" altLang="ko-KR" sz="1400" dirty="0" smtClean="0">
                <a:hlinkClick r:id="rId2"/>
              </a:rPr>
              <a:t>jqtouch.googlecode.com/files/jqtouch-1.0-beta-2-r109.zip</a:t>
            </a:r>
            <a:endParaRPr lang="en-US" altLang="ko-KR" sz="1400" dirty="0" smtClean="0"/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참고 웹 </a:t>
            </a:r>
            <a:r>
              <a:rPr lang="ko-KR" altLang="en-US" b="1" dirty="0" smtClean="0"/>
              <a:t>사이트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r>
              <a:rPr lang="en-US" altLang="ko-KR" sz="1400" dirty="0" err="1" smtClean="0"/>
              <a:t>jQTouch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시작하기</a:t>
            </a:r>
            <a:r>
              <a:rPr lang="en-US" altLang="ko-KR" sz="1400" dirty="0"/>
              <a:t>(</a:t>
            </a:r>
            <a:r>
              <a:rPr lang="en-US" altLang="ko-KR" sz="1400" dirty="0">
                <a:hlinkClick r:id="rId3"/>
              </a:rPr>
              <a:t>http://</a:t>
            </a:r>
            <a:r>
              <a:rPr lang="en-US" altLang="ko-KR" sz="1400" dirty="0" smtClean="0">
                <a:hlinkClick r:id="rId3"/>
              </a:rPr>
              <a:t>blog.naver.com/dpshop/140121493736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간단한 </a:t>
            </a:r>
            <a:r>
              <a:rPr lang="en-US" altLang="ko-KR" sz="1400" dirty="0" err="1" smtClean="0"/>
              <a:t>jQTouch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강좌 </a:t>
            </a:r>
            <a:r>
              <a:rPr lang="en-US" altLang="ko-KR" sz="1400" dirty="0" smtClean="0"/>
              <a:t>(</a:t>
            </a:r>
            <a:r>
              <a:rPr lang="en-US" altLang="ko-KR" sz="1400" dirty="0">
                <a:hlinkClick r:id="rId4"/>
              </a:rPr>
              <a:t>http://</a:t>
            </a:r>
            <a:r>
              <a:rPr lang="en-US" altLang="ko-KR" sz="1400" dirty="0" smtClean="0">
                <a:hlinkClick r:id="rId4"/>
              </a:rPr>
              <a:t>www.junapps.com/bbs/board.php?bo_table=iphone_web</a:t>
            </a:r>
            <a:r>
              <a:rPr lang="en-US" altLang="ko-KR" sz="1400" dirty="0" smtClean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/>
              <a:t>Boost your next mobile web app with </a:t>
            </a:r>
            <a:r>
              <a:rPr lang="en-US" altLang="ko-KR" sz="1400" dirty="0" err="1" smtClean="0"/>
              <a:t>jQTouch</a:t>
            </a:r>
            <a:r>
              <a:rPr lang="en-US" altLang="ko-KR" sz="1400" dirty="0" smtClean="0"/>
              <a:t> (</a:t>
            </a:r>
            <a:r>
              <a:rPr lang="en-US" altLang="ko-KR" sz="1400" dirty="0" smtClean="0">
                <a:hlinkClick r:id="rId5"/>
              </a:rPr>
              <a:t>http</a:t>
            </a:r>
            <a:r>
              <a:rPr lang="en-US" altLang="ko-KR" sz="1400" dirty="0">
                <a:hlinkClick r:id="rId5"/>
              </a:rPr>
              <a:t>://</a:t>
            </a:r>
            <a:r>
              <a:rPr lang="en-US" altLang="ko-KR" sz="1400" dirty="0" smtClean="0">
                <a:hlinkClick r:id="rId5"/>
              </a:rPr>
              <a:t>www.ibm.com/developerworks/kr/library/wa-jqtouch/index.html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  <a:p>
            <a:pPr lvl="1">
              <a:lnSpc>
                <a:spcPct val="150000"/>
              </a:lnSpc>
            </a:pPr>
            <a:r>
              <a:rPr lang="ko-KR" altLang="en-US" sz="1400" dirty="0" smtClean="0"/>
              <a:t>제공하는 데모</a:t>
            </a:r>
            <a:r>
              <a:rPr lang="en-US" altLang="ko-KR" sz="1400" dirty="0"/>
              <a:t>(</a:t>
            </a:r>
            <a:r>
              <a:rPr lang="en-US" altLang="ko-KR" sz="1400" dirty="0" smtClean="0"/>
              <a:t>jqtouch-1.0-beta-2-r109.zip/demos/main/index.html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jQTouch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사용하기</a:t>
            </a:r>
            <a:r>
              <a:rPr lang="en-US" altLang="ko-KR" dirty="0" smtClean="0"/>
              <a:t>(1)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9748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1481328"/>
            <a:ext cx="6203032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사용법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/>
              <a:t>1) </a:t>
            </a:r>
            <a:r>
              <a:rPr lang="ko-KR" altLang="en-US" sz="1400" dirty="0"/>
              <a:t>다운받은 </a:t>
            </a:r>
            <a:r>
              <a:rPr lang="en-US" altLang="ko-KR" sz="1400" dirty="0"/>
              <a:t>zip</a:t>
            </a:r>
            <a:r>
              <a:rPr lang="ko-KR" altLang="en-US" sz="1400" dirty="0"/>
              <a:t>파일을 </a:t>
            </a:r>
            <a:r>
              <a:rPr lang="en-US" altLang="ko-KR" sz="1400" dirty="0" err="1"/>
              <a:t>jQTouch</a:t>
            </a:r>
            <a:r>
              <a:rPr lang="ko-KR" altLang="en-US" sz="1400" dirty="0"/>
              <a:t>를 사용할 웹 페이지 파일</a:t>
            </a:r>
            <a:r>
              <a:rPr lang="en-US" altLang="ko-KR" sz="1400" dirty="0"/>
              <a:t>(‘.</a:t>
            </a:r>
            <a:r>
              <a:rPr lang="en-US" altLang="ko-KR" sz="1400" dirty="0" err="1"/>
              <a:t>php</a:t>
            </a:r>
            <a:r>
              <a:rPr lang="en-US" altLang="ko-KR" sz="1400" dirty="0"/>
              <a:t>’, ‘.html’  </a:t>
            </a:r>
            <a:r>
              <a:rPr lang="ko-KR" altLang="en-US" sz="1400" dirty="0"/>
              <a:t>등</a:t>
            </a:r>
            <a:r>
              <a:rPr lang="en-US" altLang="ko-KR" sz="1400" dirty="0"/>
              <a:t>)</a:t>
            </a:r>
            <a:r>
              <a:rPr lang="ko-KR" altLang="en-US" sz="1400" dirty="0"/>
              <a:t>이 있는 폴더에 압축해제 한다</a:t>
            </a:r>
            <a:r>
              <a:rPr lang="en-US" altLang="ko-KR" sz="1400" dirty="0" smtClean="0"/>
              <a:t>.</a:t>
            </a:r>
          </a:p>
          <a:p>
            <a:pPr lvl="1">
              <a:lnSpc>
                <a:spcPct val="150000"/>
              </a:lnSpc>
            </a:pPr>
            <a:r>
              <a:rPr lang="en-US" altLang="ko-KR" sz="1400" dirty="0" smtClean="0"/>
              <a:t>2) </a:t>
            </a:r>
            <a:r>
              <a:rPr lang="ko-KR" altLang="en-US" sz="1400" dirty="0" smtClean="0"/>
              <a:t>웹 페이지 코드의 </a:t>
            </a:r>
            <a:r>
              <a:rPr lang="en-US" altLang="ko-KR" sz="1400" dirty="0" smtClean="0"/>
              <a:t>&lt;head&gt;</a:t>
            </a:r>
            <a:r>
              <a:rPr lang="ko-KR" altLang="en-US" sz="1400" dirty="0" smtClean="0"/>
              <a:t>부분에 아래의 코드를 추가한다</a:t>
            </a:r>
            <a:r>
              <a:rPr lang="en-US" altLang="ko-KR" sz="1400" dirty="0" smtClean="0"/>
              <a:t>.</a:t>
            </a:r>
          </a:p>
          <a:p>
            <a:pPr lvl="1">
              <a:lnSpc>
                <a:spcPct val="150000"/>
              </a:lnSpc>
            </a:pPr>
            <a:endParaRPr lang="en-US" altLang="ko-KR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jQTouch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사용하기</a:t>
            </a:r>
            <a:r>
              <a:rPr lang="en-US" altLang="ko-KR" dirty="0" smtClean="0"/>
              <a:t>(2)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356991"/>
            <a:ext cx="619268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&lt;style type=</a:t>
            </a:r>
            <a:r>
              <a:rPr lang="en-US" altLang="ko-KR" sz="1000" i="1" dirty="0"/>
              <a:t>"text/</a:t>
            </a:r>
            <a:r>
              <a:rPr lang="en-US" altLang="ko-KR" sz="1000" i="1" dirty="0" err="1"/>
              <a:t>css</a:t>
            </a:r>
            <a:r>
              <a:rPr lang="en-US" altLang="ko-KR" sz="1000" i="1" dirty="0"/>
              <a:t>" media="screen"&gt;@import "</a:t>
            </a:r>
            <a:r>
              <a:rPr lang="en-US" altLang="ko-KR" sz="1000" i="1" dirty="0" err="1"/>
              <a:t>jqtouch</a:t>
            </a:r>
            <a:r>
              <a:rPr lang="en-US" altLang="ko-KR" sz="1000" i="1" dirty="0"/>
              <a:t>/jqtouch.min.css";&lt;/style&gt;</a:t>
            </a:r>
          </a:p>
          <a:p>
            <a:r>
              <a:rPr lang="en-US" altLang="ko-KR" sz="1000" dirty="0"/>
              <a:t>&lt;style type=</a:t>
            </a:r>
            <a:r>
              <a:rPr lang="en-US" altLang="ko-KR" sz="1000" i="1" dirty="0"/>
              <a:t>"text/</a:t>
            </a:r>
            <a:r>
              <a:rPr lang="en-US" altLang="ko-KR" sz="1000" i="1" dirty="0" err="1"/>
              <a:t>css</a:t>
            </a:r>
            <a:r>
              <a:rPr lang="en-US" altLang="ko-KR" sz="1000" i="1" dirty="0"/>
              <a:t>" media="screen"&gt;@import "themes/</a:t>
            </a:r>
            <a:r>
              <a:rPr lang="en-US" altLang="ko-KR" sz="1000" i="1" dirty="0" err="1"/>
              <a:t>jqt</a:t>
            </a:r>
            <a:r>
              <a:rPr lang="en-US" altLang="ko-KR" sz="1000" i="1" dirty="0"/>
              <a:t>/theme.min.css";&lt;/style&gt;</a:t>
            </a:r>
          </a:p>
          <a:p>
            <a:r>
              <a:rPr lang="en-US" altLang="ko-KR" sz="1000" dirty="0" smtClean="0"/>
              <a:t>&lt;</a:t>
            </a:r>
            <a:r>
              <a:rPr lang="en-US" altLang="ko-KR" sz="1000" dirty="0"/>
              <a:t>script </a:t>
            </a:r>
            <a:r>
              <a:rPr lang="en-US" altLang="ko-KR" sz="1000" dirty="0" err="1"/>
              <a:t>src</a:t>
            </a:r>
            <a:r>
              <a:rPr lang="en-US" altLang="ko-KR" sz="1000" dirty="0"/>
              <a:t>=</a:t>
            </a:r>
            <a:r>
              <a:rPr lang="en-US" altLang="ko-KR" sz="1000" i="1" dirty="0"/>
              <a:t>"</a:t>
            </a:r>
            <a:r>
              <a:rPr lang="en-US" altLang="ko-KR" sz="1000" i="1" dirty="0" err="1"/>
              <a:t>jqtouch</a:t>
            </a:r>
            <a:r>
              <a:rPr lang="en-US" altLang="ko-KR" sz="1000" i="1" dirty="0"/>
              <a:t>/jquery.1.3.2.min.js" type="text/</a:t>
            </a:r>
            <a:r>
              <a:rPr lang="en-US" altLang="ko-KR" sz="1000" i="1" dirty="0" err="1"/>
              <a:t>javascript</a:t>
            </a:r>
            <a:r>
              <a:rPr lang="en-US" altLang="ko-KR" sz="1000" i="1" dirty="0"/>
              <a:t>" charset="utf-8"&gt;&lt;/script&gt;</a:t>
            </a:r>
          </a:p>
          <a:p>
            <a:r>
              <a:rPr lang="en-US" altLang="ko-KR" sz="1000" dirty="0" smtClean="0"/>
              <a:t>&lt;</a:t>
            </a:r>
            <a:r>
              <a:rPr lang="en-US" altLang="ko-KR" sz="1000" dirty="0"/>
              <a:t>script </a:t>
            </a:r>
            <a:r>
              <a:rPr lang="en-US" altLang="ko-KR" sz="1000" dirty="0" err="1"/>
              <a:t>src</a:t>
            </a:r>
            <a:r>
              <a:rPr lang="en-US" altLang="ko-KR" sz="1000" dirty="0"/>
              <a:t>=</a:t>
            </a:r>
            <a:r>
              <a:rPr lang="en-US" altLang="ko-KR" sz="1000" i="1" dirty="0"/>
              <a:t>"</a:t>
            </a:r>
            <a:r>
              <a:rPr lang="en-US" altLang="ko-KR" sz="1000" i="1" dirty="0" err="1"/>
              <a:t>jqtouch</a:t>
            </a:r>
            <a:r>
              <a:rPr lang="en-US" altLang="ko-KR" sz="1000" i="1" dirty="0"/>
              <a:t>/jqtouch.min.js" type="application/x-</a:t>
            </a:r>
            <a:r>
              <a:rPr lang="en-US" altLang="ko-KR" sz="1000" i="1" dirty="0" err="1"/>
              <a:t>javascript</a:t>
            </a:r>
            <a:r>
              <a:rPr lang="en-US" altLang="ko-KR" sz="1000" i="1" dirty="0"/>
              <a:t>" charset="utf-8"&gt;&lt;/script&gt;</a:t>
            </a:r>
          </a:p>
          <a:p>
            <a:r>
              <a:rPr lang="en-US" altLang="ko-KR" sz="1000" dirty="0"/>
              <a:t>&lt;script type=</a:t>
            </a:r>
            <a:r>
              <a:rPr lang="en-US" altLang="ko-KR" sz="1000" i="1" dirty="0"/>
              <a:t>"text/</a:t>
            </a:r>
            <a:r>
              <a:rPr lang="en-US" altLang="ko-KR" sz="1000" i="1" dirty="0" err="1"/>
              <a:t>javascript</a:t>
            </a:r>
            <a:r>
              <a:rPr lang="en-US" altLang="ko-KR" sz="1000" i="1" dirty="0"/>
              <a:t>" charset="utf-8"&gt;</a:t>
            </a:r>
          </a:p>
          <a:p>
            <a:pPr lvl="1"/>
            <a:r>
              <a:rPr lang="en-US" altLang="ko-KR" sz="1000" dirty="0" err="1"/>
              <a:t>var</a:t>
            </a:r>
            <a:r>
              <a:rPr lang="en-US" altLang="ko-KR" sz="1000" dirty="0"/>
              <a:t> 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 = new $.</a:t>
            </a:r>
            <a:r>
              <a:rPr lang="en-US" altLang="ko-KR" sz="1000" dirty="0" err="1"/>
              <a:t>jQTouch</a:t>
            </a:r>
            <a:r>
              <a:rPr lang="en-US" altLang="ko-KR" sz="1000" dirty="0"/>
              <a:t>({</a:t>
            </a:r>
          </a:p>
          <a:p>
            <a:pPr lvl="1"/>
            <a:r>
              <a:rPr lang="en-US" altLang="ko-KR" sz="1000" dirty="0"/>
              <a:t>icon: 'jqtouch.png',</a:t>
            </a:r>
          </a:p>
          <a:p>
            <a:pPr lvl="1"/>
            <a:r>
              <a:rPr lang="en-US" altLang="ko-KR" sz="1000" dirty="0" err="1"/>
              <a:t>addGlossToIcon</a:t>
            </a:r>
            <a:r>
              <a:rPr lang="en-US" altLang="ko-KR" sz="1000" dirty="0"/>
              <a:t>: false,</a:t>
            </a:r>
          </a:p>
          <a:p>
            <a:pPr lvl="1"/>
            <a:r>
              <a:rPr lang="en-US" altLang="ko-KR" sz="1000" dirty="0" err="1"/>
              <a:t>startupScreen</a:t>
            </a:r>
            <a:r>
              <a:rPr lang="en-US" altLang="ko-KR" sz="1000" dirty="0"/>
              <a:t>: 'jqt_startup.png',</a:t>
            </a:r>
          </a:p>
          <a:p>
            <a:pPr lvl="1"/>
            <a:r>
              <a:rPr lang="en-US" altLang="ko-KR" sz="1000" dirty="0" err="1"/>
              <a:t>statusBar</a:t>
            </a:r>
            <a:r>
              <a:rPr lang="en-US" altLang="ko-KR" sz="1000" dirty="0"/>
              <a:t>: 'black',</a:t>
            </a:r>
          </a:p>
          <a:p>
            <a:pPr lvl="1"/>
            <a:r>
              <a:rPr lang="en-US" altLang="ko-KR" sz="1000" dirty="0" err="1"/>
              <a:t>preloadImages</a:t>
            </a:r>
            <a:r>
              <a:rPr lang="en-US" altLang="ko-KR" sz="1000" dirty="0"/>
              <a:t>: [</a:t>
            </a:r>
          </a:p>
          <a:p>
            <a:pPr lvl="1"/>
            <a:r>
              <a:rPr lang="en-US" altLang="ko-KR" sz="1000" dirty="0"/>
              <a:t>'themes/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img</a:t>
            </a:r>
            <a:r>
              <a:rPr lang="en-US" altLang="ko-KR" sz="1000" dirty="0"/>
              <a:t>/back_button.png',</a:t>
            </a:r>
          </a:p>
          <a:p>
            <a:pPr lvl="1"/>
            <a:r>
              <a:rPr lang="en-US" altLang="ko-KR" sz="1000" dirty="0"/>
              <a:t>'themes/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img</a:t>
            </a:r>
            <a:r>
              <a:rPr lang="en-US" altLang="ko-KR" sz="1000" dirty="0"/>
              <a:t>/back_button_clicked.png',</a:t>
            </a:r>
          </a:p>
          <a:p>
            <a:pPr lvl="1"/>
            <a:r>
              <a:rPr lang="en-US" altLang="ko-KR" sz="1000" dirty="0"/>
              <a:t>'themes/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img</a:t>
            </a:r>
            <a:r>
              <a:rPr lang="en-US" altLang="ko-KR" sz="1000" dirty="0"/>
              <a:t>/button_clicked.png',</a:t>
            </a:r>
          </a:p>
          <a:p>
            <a:pPr lvl="1"/>
            <a:r>
              <a:rPr lang="en-US" altLang="ko-KR" sz="1000" dirty="0"/>
              <a:t>'themes/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img</a:t>
            </a:r>
            <a:r>
              <a:rPr lang="en-US" altLang="ko-KR" sz="1000" dirty="0"/>
              <a:t>/grayButton.png',</a:t>
            </a:r>
          </a:p>
          <a:p>
            <a:pPr lvl="1"/>
            <a:r>
              <a:rPr lang="en-US" altLang="ko-KR" sz="1000" dirty="0"/>
              <a:t>'themes/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img</a:t>
            </a:r>
            <a:r>
              <a:rPr lang="en-US" altLang="ko-KR" sz="1000" dirty="0"/>
              <a:t>/whiteButton.png',</a:t>
            </a:r>
          </a:p>
          <a:p>
            <a:pPr lvl="1"/>
            <a:r>
              <a:rPr lang="en-US" altLang="ko-KR" sz="1000" dirty="0"/>
              <a:t>'themes/</a:t>
            </a:r>
            <a:r>
              <a:rPr lang="en-US" altLang="ko-KR" sz="1000" dirty="0" err="1"/>
              <a:t>jqt</a:t>
            </a:r>
            <a:r>
              <a:rPr lang="en-US" altLang="ko-KR" sz="1000" dirty="0"/>
              <a:t>/</a:t>
            </a:r>
            <a:r>
              <a:rPr lang="en-US" altLang="ko-KR" sz="1000" dirty="0" err="1"/>
              <a:t>img</a:t>
            </a:r>
            <a:r>
              <a:rPr lang="en-US" altLang="ko-KR" sz="1000" dirty="0"/>
              <a:t>/loading.gif'</a:t>
            </a:r>
          </a:p>
          <a:p>
            <a:pPr lvl="1"/>
            <a:r>
              <a:rPr lang="en-US" altLang="ko-KR" sz="1000" dirty="0"/>
              <a:t>]</a:t>
            </a:r>
          </a:p>
          <a:p>
            <a:pPr lvl="1"/>
            <a:r>
              <a:rPr lang="en-US" altLang="ko-KR" sz="1000" dirty="0"/>
              <a:t>}); </a:t>
            </a:r>
          </a:p>
          <a:p>
            <a:r>
              <a:rPr lang="en-US" altLang="ko-KR" sz="1000" dirty="0"/>
              <a:t>&lt;/script&gt;</a:t>
            </a:r>
            <a:endParaRPr lang="ko-KR" altLang="en-US" sz="1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39734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목표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r>
              <a:rPr lang="en-US" altLang="ko-KR" sz="1600" dirty="0" err="1" smtClean="0"/>
              <a:t>jQTouch</a:t>
            </a:r>
            <a:r>
              <a:rPr lang="ko-KR" altLang="en-US" sz="1600" dirty="0" smtClean="0"/>
              <a:t>를 활용하여 </a:t>
            </a:r>
            <a:r>
              <a:rPr lang="en-US" altLang="ko-KR" sz="1600" dirty="0" smtClean="0"/>
              <a:t>4</a:t>
            </a:r>
            <a:r>
              <a:rPr lang="ko-KR" altLang="en-US" sz="1600" dirty="0" smtClean="0"/>
              <a:t>주차 실험에서 만들었던 </a:t>
            </a:r>
            <a:r>
              <a:rPr lang="en-US" altLang="ko-KR" sz="1600" dirty="0" err="1" smtClean="0"/>
              <a:t>OpenAPI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페이지를 </a:t>
            </a:r>
            <a:r>
              <a:rPr lang="ko-KR" altLang="en-US" sz="1600" dirty="0" err="1" smtClean="0"/>
              <a:t>모바일</a:t>
            </a:r>
            <a:r>
              <a:rPr lang="ko-KR" altLang="en-US" sz="1600" dirty="0" smtClean="0"/>
              <a:t> 웹 페이지로 만들어보자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b="1" dirty="0" smtClean="0"/>
              <a:t>세부 사항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r>
              <a:rPr lang="ko-KR" altLang="en-US" sz="1600" dirty="0" smtClean="0"/>
              <a:t>검색 결과는 제목만 나오도록 하고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클릭 시 해당 페이지로 이동하도록 구현한다</a:t>
            </a:r>
            <a:r>
              <a:rPr lang="en-US" altLang="ko-KR" sz="1600" dirty="0" smtClean="0"/>
              <a:t>.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 내용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9522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b="1" dirty="0" smtClean="0"/>
              <a:t>결과 화면</a:t>
            </a:r>
            <a:endParaRPr lang="en-US" altLang="ko-KR" b="1" dirty="0" smtClean="0"/>
          </a:p>
          <a:p>
            <a:pPr lvl="1">
              <a:lnSpc>
                <a:spcPct val="150000"/>
              </a:lnSpc>
            </a:pP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 내용</a:t>
            </a:r>
            <a:endParaRPr lang="ko-KR" altLang="en-US" dirty="0"/>
          </a:p>
        </p:txBody>
      </p:sp>
      <p:pic>
        <p:nvPicPr>
          <p:cNvPr id="7170" name="Picture 2" descr="C:\Users\Chris\AppData\Local\Temp\SNAGHTML15bde8b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4225431" cy="39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Chris\AppData\Local\Temp\SNAGHTML15becc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225432" cy="390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47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ko-KR" dirty="0" smtClean="0"/>
              <a:t>jQTouch.html(1)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14" y="1556792"/>
            <a:ext cx="7789863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502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en-US" altLang="ko-KR" dirty="0" smtClean="0"/>
              <a:t>jQTouch.html(2)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662113"/>
            <a:ext cx="7780337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6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57200" y="4607843"/>
            <a:ext cx="8229600" cy="1399448"/>
          </a:xfrm>
        </p:spPr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결과 목록 출력하는 법</a:t>
            </a:r>
            <a:endParaRPr lang="en-US" altLang="ko-KR" dirty="0" smtClean="0"/>
          </a:p>
          <a:p>
            <a:pPr lvl="1"/>
            <a:r>
              <a:rPr lang="en-US" altLang="ko-KR" dirty="0"/>
              <a:t>&lt;li class="forward"&gt;&lt;a </a:t>
            </a:r>
            <a:r>
              <a:rPr lang="en-US" altLang="ko-KR" dirty="0" err="1"/>
              <a:t>href</a:t>
            </a:r>
            <a:r>
              <a:rPr lang="en-US" altLang="ko-KR" dirty="0" smtClean="0"/>
              <a:t>="</a:t>
            </a:r>
            <a:r>
              <a:rPr lang="ko-KR" altLang="en-US" dirty="0" smtClean="0"/>
              <a:t>링크주소</a:t>
            </a:r>
            <a:r>
              <a:rPr lang="en-US" altLang="ko-KR" dirty="0" smtClean="0"/>
              <a:t>" target</a:t>
            </a:r>
            <a:r>
              <a:rPr lang="en-US" altLang="ko-KR" dirty="0"/>
              <a:t>="_blank</a:t>
            </a:r>
            <a:r>
              <a:rPr lang="en-US" altLang="ko-KR" dirty="0" smtClean="0"/>
              <a:t>"&gt;</a:t>
            </a:r>
            <a:r>
              <a:rPr lang="ko-KR" altLang="en-US" dirty="0" smtClean="0"/>
              <a:t>보여질 문자열</a:t>
            </a:r>
            <a:r>
              <a:rPr lang="en-US" altLang="ko-KR" dirty="0" smtClean="0"/>
              <a:t>&lt;/</a:t>
            </a:r>
            <a:r>
              <a:rPr lang="en-US" altLang="ko-KR" dirty="0"/>
              <a:t>a&gt;&lt;/li&gt;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Result.php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52768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031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모바일 웹 페이지 소개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/>
              <a:t>모바일</a:t>
            </a:r>
            <a:r>
              <a:rPr lang="ko-KR" altLang="en-US" dirty="0" smtClean="0"/>
              <a:t> 환경을 위한 웹 페이지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모바일 웹 페이지란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pic>
        <p:nvPicPr>
          <p:cNvPr id="6" name="그림 5" descr="제목 없음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492896"/>
            <a:ext cx="2253819" cy="321274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19747"/>
            <a:ext cx="2203347" cy="312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075607"/>
            <a:ext cx="2254063" cy="32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smtClean="0"/>
              <a:t>최근 스마트 폰 보급의 급증으로 모바일 환경에서 </a:t>
            </a:r>
            <a:r>
              <a:rPr lang="ko-KR" altLang="en-US" dirty="0" smtClean="0"/>
              <a:t>웹 페이지를 이용</a:t>
            </a:r>
            <a:r>
              <a:rPr lang="ko-KR" altLang="en-US" sz="2000" dirty="0" smtClean="0"/>
              <a:t> 하는 빈도가 늘어남</a:t>
            </a:r>
            <a:r>
              <a:rPr lang="en-US" altLang="ko-KR" sz="2000" dirty="0" smtClean="0"/>
              <a:t>.</a:t>
            </a:r>
          </a:p>
          <a:p>
            <a:r>
              <a:rPr lang="ko-KR" altLang="en-US" sz="2000" dirty="0" smtClean="0"/>
              <a:t>이에 따라 일반 데스크톱 환경에 맞게 구현된 웹 페이지를 모바일 환경에서 구현하는데 문제가 발생하게 됨</a:t>
            </a:r>
            <a:endParaRPr lang="en-US" altLang="ko-KR" sz="2000" dirty="0" smtClean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ko-KR" altLang="en-US" dirty="0" smtClean="0"/>
              <a:t>모바일 웹 페이지의 필요성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화면이 작음</a:t>
            </a:r>
            <a:endParaRPr lang="en-US" altLang="ko-KR" dirty="0" smtClean="0"/>
          </a:p>
          <a:p>
            <a:r>
              <a:rPr lang="ko-KR" altLang="en-US" dirty="0" smtClean="0"/>
              <a:t>일반 네트워크에 비해 느림</a:t>
            </a:r>
            <a:endParaRPr lang="en-US" altLang="ko-KR" dirty="0" smtClean="0"/>
          </a:p>
          <a:p>
            <a:r>
              <a:rPr lang="ko-KR" altLang="en-US" dirty="0" smtClean="0"/>
              <a:t>수십 가지의 플랫폼이 존재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모바일 웹의 구현 이슈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323528" y="1481328"/>
            <a:ext cx="6192688" cy="4525963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기존 홈페이지는 해상도가 높은 컴퓨터 모니터에서는 적합</a:t>
            </a:r>
            <a:r>
              <a:rPr lang="en-US" altLang="ko-KR" dirty="0" smtClean="0"/>
              <a:t> </a:t>
            </a:r>
            <a:r>
              <a:rPr lang="ko-KR" altLang="en-US" dirty="0" smtClean="0"/>
              <a:t>하지만 스마트 폰 화면에서는 글자가 작게 보임</a:t>
            </a:r>
            <a:r>
              <a:rPr lang="en-US" altLang="ko-KR" dirty="0" smtClean="0"/>
              <a:t>.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ko-KR" altLang="en-US" dirty="0" smtClean="0"/>
              <a:t>페이지의 크기를 확대</a:t>
            </a:r>
            <a:r>
              <a:rPr lang="en-US" altLang="ko-KR" dirty="0" smtClean="0"/>
              <a:t>/</a:t>
            </a:r>
            <a:r>
              <a:rPr lang="ko-KR" altLang="en-US" dirty="0" smtClean="0"/>
              <a:t>축소 하는 것이 불편</a:t>
            </a:r>
            <a:r>
              <a:rPr lang="en-US" altLang="ko-KR" dirty="0" smtClean="0"/>
              <a:t>. </a:t>
            </a:r>
          </a:p>
          <a:p>
            <a:r>
              <a:rPr lang="ko-KR" altLang="en-US" dirty="0" smtClean="0"/>
              <a:t>플래시 애니메이션과 같은 제약이 있는 경우에 해당 페이지를 볼 수 없음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클릭하기 어려움</a:t>
            </a:r>
            <a:endParaRPr lang="en-US" altLang="ko-KR" dirty="0" smtClean="0"/>
          </a:p>
          <a:p>
            <a:pPr>
              <a:buNone/>
            </a:pPr>
            <a:r>
              <a:rPr lang="en-US" altLang="ko-KR" sz="2800" b="1" dirty="0" smtClean="0"/>
              <a:t>-&gt;</a:t>
            </a:r>
            <a:r>
              <a:rPr lang="ko-KR" altLang="en-US" sz="2800" b="1" dirty="0" smtClean="0"/>
              <a:t>따라서 모바일 환경에 적합한 페이지가 필요하다</a:t>
            </a:r>
            <a:r>
              <a:rPr lang="en-US" altLang="ko-KR" sz="2800" b="1" dirty="0" smtClean="0"/>
              <a:t>!!</a:t>
            </a:r>
          </a:p>
          <a:p>
            <a:pPr lvl="1"/>
            <a:endParaRPr lang="ko-KR" altLang="en-US" dirty="0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일반 웹 페이지의 문제점</a:t>
            </a:r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0720" y="1412776"/>
            <a:ext cx="2483768" cy="399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Worldwide Mobile Browser </a:t>
            </a:r>
            <a:r>
              <a:rPr lang="en-US" altLang="ko-KR" dirty="0" err="1" smtClean="0"/>
              <a:t>Shere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136" y="1412776"/>
            <a:ext cx="6732240" cy="459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모바일 웹 페이지 구현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12482</TotalTime>
  <Words>896</Words>
  <Application>Microsoft Office PowerPoint</Application>
  <PresentationFormat>화면 슬라이드 쇼(4:3)</PresentationFormat>
  <Paragraphs>138</Paragraphs>
  <Slides>26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광장</vt:lpstr>
      <vt:lpstr> Mobile Web page</vt:lpstr>
      <vt:lpstr> 목차</vt:lpstr>
      <vt:lpstr>모바일 웹 페이지 소개</vt:lpstr>
      <vt:lpstr> 모바일 웹 페이지란?</vt:lpstr>
      <vt:lpstr> 모바일 웹 페이지의 필요성</vt:lpstr>
      <vt:lpstr>모바일 웹의 구현 이슈</vt:lpstr>
      <vt:lpstr>일반 웹 페이지의 문제점</vt:lpstr>
      <vt:lpstr>Worldwide Mobile Browser Shere</vt:lpstr>
      <vt:lpstr>모바일 웹 페이지 구현</vt:lpstr>
      <vt:lpstr>모바일 웹 개발 시 고려할 사항(1) </vt:lpstr>
      <vt:lpstr>모바일 웹 개발 시 고려할 사항(2) </vt:lpstr>
      <vt:lpstr>모바일 웹 개발 시 고려할 사항(3) </vt:lpstr>
      <vt:lpstr>모바일 웹 개발 시 고려할 사항(4) </vt:lpstr>
      <vt:lpstr> 모바일 마크 업 언어(1)</vt:lpstr>
      <vt:lpstr> 모바일 마크 업 언어(2)</vt:lpstr>
      <vt:lpstr>Viewport  설정</vt:lpstr>
      <vt:lpstr> 실행 페이지 비교</vt:lpstr>
      <vt:lpstr>모바일 웹 프레임워크</vt:lpstr>
      <vt:lpstr>실습</vt:lpstr>
      <vt:lpstr>jQTouch 사용하기(1)</vt:lpstr>
      <vt:lpstr>jQTouch 사용하기(2)</vt:lpstr>
      <vt:lpstr>실습 내용</vt:lpstr>
      <vt:lpstr>실습 내용</vt:lpstr>
      <vt:lpstr>jQTouch.html(1)</vt:lpstr>
      <vt:lpstr>jQTouch.html(2)</vt:lpstr>
      <vt:lpstr>Result.php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jeong</dc:creator>
  <cp:lastModifiedBy>Chris</cp:lastModifiedBy>
  <cp:revision>767</cp:revision>
  <dcterms:created xsi:type="dcterms:W3CDTF">2011-02-21T00:52:18Z</dcterms:created>
  <dcterms:modified xsi:type="dcterms:W3CDTF">2011-04-25T08:06:31Z</dcterms:modified>
</cp:coreProperties>
</file>