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304" r:id="rId3"/>
    <p:sldId id="257" r:id="rId4"/>
    <p:sldId id="293" r:id="rId5"/>
    <p:sldId id="260" r:id="rId6"/>
    <p:sldId id="286" r:id="rId7"/>
    <p:sldId id="294" r:id="rId8"/>
    <p:sldId id="267" r:id="rId9"/>
    <p:sldId id="274" r:id="rId10"/>
    <p:sldId id="272" r:id="rId11"/>
    <p:sldId id="258" r:id="rId12"/>
    <p:sldId id="265" r:id="rId13"/>
    <p:sldId id="273" r:id="rId14"/>
    <p:sldId id="287" r:id="rId15"/>
    <p:sldId id="301" r:id="rId16"/>
    <p:sldId id="289" r:id="rId17"/>
    <p:sldId id="277" r:id="rId18"/>
    <p:sldId id="263" r:id="rId19"/>
    <p:sldId id="288" r:id="rId20"/>
    <p:sldId id="290" r:id="rId21"/>
    <p:sldId id="270" r:id="rId22"/>
    <p:sldId id="299" r:id="rId23"/>
    <p:sldId id="297" r:id="rId24"/>
    <p:sldId id="300" r:id="rId25"/>
    <p:sldId id="292" r:id="rId26"/>
    <p:sldId id="306" r:id="rId27"/>
    <p:sldId id="307" r:id="rId28"/>
    <p:sldId id="291" r:id="rId29"/>
    <p:sldId id="302" r:id="rId30"/>
    <p:sldId id="308" r:id="rId31"/>
    <p:sldId id="310" r:id="rId32"/>
    <p:sldId id="309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3796" autoAdjust="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1D574-9881-4084-A91F-10F006C5E18B}" type="datetimeFigureOut">
              <a:rPr lang="ko-KR" altLang="en-US" smtClean="0"/>
              <a:pPr/>
              <a:t>2011-03-16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75B9D6-0A13-4730-9B67-46A3C1763D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1323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Markup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정보 </a:t>
            </a:r>
            <a:r>
              <a:rPr lang="en-US" altLang="ko-KR" baseline="0" dirty="0" smtClean="0"/>
              <a:t>: </a:t>
            </a:r>
            <a:r>
              <a:rPr lang="ko-KR" altLang="en-US" baseline="0" dirty="0" smtClean="0"/>
              <a:t>문서의 논리적 구성이나 체제와 같은 문서의 포맷을 지정</a:t>
            </a:r>
            <a:r>
              <a:rPr lang="en-US" altLang="ko-KR" baseline="0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	  </a:t>
            </a:r>
            <a:r>
              <a:rPr lang="ko-KR" altLang="en-US" baseline="0" dirty="0" smtClean="0"/>
              <a:t>문서 내용의 찾아보기 또는 찾아보기 작업</a:t>
            </a:r>
            <a:r>
              <a:rPr lang="en-US" altLang="ko-KR" baseline="0" dirty="0" smtClean="0"/>
              <a:t>(indexing)</a:t>
            </a:r>
            <a:r>
              <a:rPr lang="ko-KR" altLang="en-US" baseline="0" dirty="0" smtClean="0"/>
              <a:t> 방법을 지정</a:t>
            </a:r>
            <a:r>
              <a:rPr lang="en-US" altLang="ko-KR" baseline="0" dirty="0" smtClean="0"/>
              <a:t>.</a:t>
            </a: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baseline="0" dirty="0" smtClean="0"/>
              <a:t>   	  </a:t>
            </a:r>
            <a:r>
              <a:rPr lang="ko-KR" altLang="en-US" baseline="0" dirty="0" smtClean="0"/>
              <a:t>문서 내용 중의 요소와 같은 문서 또는 다른 문서 중의 다른 요소와의 연결을 지정</a:t>
            </a:r>
            <a:r>
              <a:rPr lang="en-US" altLang="ko-KR" baseline="0" dirty="0" smtClean="0"/>
              <a:t>.</a:t>
            </a:r>
            <a:endParaRPr lang="ko-KR" altLang="en-US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HTML</a:t>
            </a:r>
            <a:r>
              <a:rPr lang="ko-KR" altLang="en-US" baseline="0" dirty="0" smtClean="0"/>
              <a:t>은 </a:t>
            </a:r>
            <a:r>
              <a:rPr lang="en-US" altLang="ko-KR" dirty="0" smtClean="0"/>
              <a:t>SGML</a:t>
            </a:r>
            <a:r>
              <a:rPr lang="ko-KR" altLang="en-US" dirty="0" smtClean="0"/>
              <a:t>에서 태그 집합을 정의해서 새로운 언어를 만드는 원리 이용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XML</a:t>
            </a:r>
            <a:r>
              <a:rPr lang="ko-KR" altLang="en-US" dirty="0" smtClean="0"/>
              <a:t>은 </a:t>
            </a:r>
            <a:r>
              <a:rPr lang="en-US" altLang="ko-KR" dirty="0" smtClean="0"/>
              <a:t>SGML</a:t>
            </a:r>
            <a:r>
              <a:rPr lang="ko-KR" altLang="en-US" dirty="0" smtClean="0"/>
              <a:t>에서 새로운 태그를 정의하는 장점을 이용하고 덧붙여 상대적으로 간단한 문법을 이용하여 언어를 개발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XML </a:t>
            </a:r>
            <a:r>
              <a:rPr lang="ko-KR" altLang="en-US" dirty="0" smtClean="0"/>
              <a:t>작업그룹이 제시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XML1.0</a:t>
            </a:r>
            <a:r>
              <a:rPr lang="en-US" altLang="ko-KR" baseline="0" dirty="0" smtClean="0"/>
              <a:t> </a:t>
            </a:r>
            <a:r>
              <a:rPr lang="ko-KR" altLang="en-US" baseline="0" dirty="0" smtClean="0"/>
              <a:t>규격은 </a:t>
            </a:r>
            <a:r>
              <a:rPr lang="en-US" altLang="ko-KR" baseline="0" dirty="0" smtClean="0"/>
              <a:t>XML </a:t>
            </a:r>
            <a:r>
              <a:rPr lang="ko-KR" altLang="en-US" baseline="0" dirty="0" smtClean="0"/>
              <a:t>문서를 작성하는 기본 문법이라고 할 수 있음</a:t>
            </a:r>
            <a:r>
              <a:rPr lang="en-US" altLang="ko-KR" baseline="0" dirty="0" smtClean="0"/>
              <a:t>.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인터페이스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서로 다른 두 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소프트웨어 등을 서로 이어주는 부분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또는 그런 접속 장치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인터페이스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서로 다른 두 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소프트웨어 등을 서로 이어주는 부분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또는 그런 접속 장치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인터페이스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서로 다른 두 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소프트웨어 등을 서로 이어주는 부분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또는 그런 접속 장치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23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인터페이스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서로 다른 두 시스템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소프트웨어 등을 서로 이어주는 부분</a:t>
            </a:r>
            <a:r>
              <a:rPr lang="en-US" altLang="ko-KR" dirty="0" smtClean="0"/>
              <a:t>. </a:t>
            </a:r>
            <a:r>
              <a:rPr lang="ko-KR" altLang="en-US" dirty="0" smtClean="0"/>
              <a:t>또는 그런 접속 장치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75B9D6-0A13-4730-9B67-46A3C1763DEE}" type="slidenum">
              <a:rPr lang="ko-KR" altLang="en-US" smtClean="0"/>
              <a:pPr/>
              <a:t>24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CC1040-5429-4F63-8E6D-9D322CD3FF88}" type="datetimeFigureOut">
              <a:rPr lang="ko-KR" altLang="en-US" smtClean="0"/>
              <a:pPr/>
              <a:t>2011-03-16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D6AD8FD-FB9C-4974-8867-E30F005A90B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php.net/manual/en/book.dom.php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6600" dirty="0" smtClean="0"/>
              <a:t>XML </a:t>
            </a:r>
            <a:r>
              <a:rPr lang="ko-KR" altLang="en-US" sz="6600" smtClean="0"/>
              <a:t>및  </a:t>
            </a:r>
            <a:r>
              <a:rPr lang="en-US" altLang="ko-KR" sz="6600" smtClean="0"/>
              <a:t>XML </a:t>
            </a:r>
            <a:r>
              <a:rPr lang="en-US" altLang="ko-KR" sz="6600" dirty="0" smtClean="0"/>
              <a:t>Reader</a:t>
            </a:r>
            <a:endParaRPr lang="ko-KR" altLang="en-US" sz="6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071942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ko-KR" sz="2000" dirty="0" smtClean="0"/>
              <a:t>2011</a:t>
            </a:r>
            <a:r>
              <a:rPr lang="ko-KR" altLang="en-US" sz="2000" dirty="0" smtClean="0"/>
              <a:t>년 봄학기</a:t>
            </a:r>
            <a:endParaRPr lang="en-US" altLang="ko-KR" sz="2000" dirty="0" smtClean="0"/>
          </a:p>
          <a:p>
            <a:r>
              <a:rPr lang="ko-KR" altLang="en-US" sz="2000" dirty="0" smtClean="0"/>
              <a:t>정보컴퓨터공학</a:t>
            </a:r>
            <a:r>
              <a:rPr lang="ko-KR" altLang="en-US" sz="2000" dirty="0"/>
              <a:t>부</a:t>
            </a:r>
            <a:endParaRPr lang="en-US" altLang="ko-KR" sz="2000" dirty="0" smtClean="0"/>
          </a:p>
          <a:p>
            <a:r>
              <a:rPr lang="ko-KR" altLang="en-US" sz="2000" dirty="0" smtClean="0"/>
              <a:t>컴퓨터 소프트웨어 설계 및 실험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ko-KR" altLang="en-US" sz="2400" dirty="0" smtClean="0"/>
              <a:t>태그를 자유롭게 정의할 수 있게 되면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태그와 속성 이름을 데이터를 설명하는 의미 있는 이름으로 지을 수 있음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200000"/>
              </a:lnSpc>
            </a:pPr>
            <a:endParaRPr lang="en-US" altLang="ko-KR" sz="2400" dirty="0" smtClean="0"/>
          </a:p>
          <a:p>
            <a:pPr>
              <a:lnSpc>
                <a:spcPct val="200000"/>
              </a:lnSpc>
            </a:pPr>
            <a:endParaRPr lang="en-US" altLang="ko-KR" sz="2400" dirty="0" smtClean="0"/>
          </a:p>
          <a:p>
            <a:pPr>
              <a:lnSpc>
                <a:spcPct val="200000"/>
              </a:lnSpc>
            </a:pPr>
            <a:endParaRPr lang="en-US" altLang="ko-KR" sz="2400" dirty="0" smtClean="0"/>
          </a:p>
          <a:p>
            <a:pPr>
              <a:lnSpc>
                <a:spcPct val="200000"/>
              </a:lnSpc>
            </a:pPr>
            <a:r>
              <a:rPr lang="ko-KR" altLang="en-US" sz="2400" b="1" dirty="0" smtClean="0"/>
              <a:t>순수한 데이터를 표현 정보로부터 분리해 내는 것</a:t>
            </a:r>
            <a:r>
              <a:rPr lang="ko-KR" altLang="en-US" sz="2400" dirty="0" smtClean="0"/>
              <a:t>이</a:t>
            </a:r>
            <a:r>
              <a:rPr lang="ko-KR" altLang="en-US" sz="2400" b="1" dirty="0" smtClean="0"/>
              <a:t> </a:t>
            </a:r>
            <a:r>
              <a:rPr lang="en-US" altLang="ko-KR" sz="2400" dirty="0" smtClean="0"/>
              <a:t>XML </a:t>
            </a:r>
            <a:r>
              <a:rPr lang="ko-KR" altLang="en-US" sz="2400" dirty="0" smtClean="0"/>
              <a:t>개발된 핵심 이유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200000"/>
              </a:lnSpc>
            </a:pP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개발 배경</a:t>
            </a:r>
            <a:endParaRPr lang="ko-KR" altLang="en-US" sz="3800" dirty="0"/>
          </a:p>
        </p:txBody>
      </p:sp>
      <p:grpSp>
        <p:nvGrpSpPr>
          <p:cNvPr id="9" name="그룹 8"/>
          <p:cNvGrpSpPr/>
          <p:nvPr/>
        </p:nvGrpSpPr>
        <p:grpSpPr>
          <a:xfrm>
            <a:off x="1928794" y="3071810"/>
            <a:ext cx="5000660" cy="1428760"/>
            <a:chOff x="-214346" y="3143248"/>
            <a:chExt cx="4714908" cy="1285884"/>
          </a:xfrm>
        </p:grpSpPr>
        <p:sp>
          <p:nvSpPr>
            <p:cNvPr id="8" name="직사각형 7"/>
            <p:cNvSpPr/>
            <p:nvPr/>
          </p:nvSpPr>
          <p:spPr>
            <a:xfrm>
              <a:off x="-214346" y="3143248"/>
              <a:ext cx="4714908" cy="12858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2532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142909" y="3286124"/>
              <a:ext cx="4618473" cy="10668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설계 목표</a:t>
            </a:r>
            <a:endParaRPr lang="ko-KR" altLang="en-US" sz="3800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은 인터넷 상에서 바로 사용될 수 있도록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은 다양한 응용들을 지원할 수 있도록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은 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SGML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과 호환성이 있어야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문서들을 처리하는 프로그램의 작성이 쉽도록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에서의 선택적 특성을 최소화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문서들은 사람이 이해하기 쉽고 명확해야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설계는 신속히 준비되어야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의 설계는 간결하고 형식을 갖추도록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문서는 생성하기 쉽도록 한다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XML Markup</a:t>
            </a:r>
            <a:r>
              <a:rPr kumimoji="0" lang="ko-KR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의 간결함은 중요하게 다루지 않는다</a:t>
            </a:r>
            <a:r>
              <a:rPr kumimoji="0" lang="en-US" altLang="ko-K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1" hangingPunct="1">
              <a:lnSpc>
                <a:spcPct val="16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ko-K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altLang="ko-KR" sz="2800" dirty="0" smtClean="0"/>
          </a:p>
          <a:p>
            <a:pPr>
              <a:lnSpc>
                <a:spcPct val="150000"/>
              </a:lnSpc>
              <a:buNone/>
            </a:pP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문서의 구조</a:t>
            </a:r>
            <a:endParaRPr lang="ko-KR" altLang="en-US" sz="3800" dirty="0"/>
          </a:p>
        </p:txBody>
      </p:sp>
      <p:pic>
        <p:nvPicPr>
          <p:cNvPr id="4" name="Picture 4" descr="스캔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669110" cy="5169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내용을 구체적으로 선언할 수 있음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여러 플랫폼 간에 더 의미 있는 검색 결과를 가져올 수 있음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웹 기반의 데이터 보기 및 처리 응용 프로그램에 적용 가능</a:t>
            </a:r>
            <a:r>
              <a:rPr lang="en-US" altLang="ko-KR" sz="2400" dirty="0" smtClean="0"/>
              <a:t>.</a:t>
            </a:r>
            <a:endParaRPr lang="ko-KR" altLang="en-US" sz="2400" dirty="0" smtClean="0"/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특징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dirty="0" smtClean="0"/>
              <a:t>HTML  : </a:t>
            </a:r>
            <a:r>
              <a:rPr lang="ko-KR" altLang="en-US" sz="2000" dirty="0" smtClean="0"/>
              <a:t>디자인을 위해 추가된 이미지나 클라이언트 측 코드 등은 변하지 않는다 해도 웹 서버에서는 이 모두를 데이터와 혼합하여 다시 만들어 보내야 함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/>
              <a:t>XML : </a:t>
            </a:r>
            <a:r>
              <a:rPr lang="ko-KR" altLang="en-US" sz="2000" dirty="0" smtClean="0"/>
              <a:t>클라이언트는 변경된 데이터만 전달받고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앞서 다운로드 받은 스타일 시트를 계속 사용할 수 있음</a:t>
            </a:r>
            <a:r>
              <a:rPr lang="en-US" altLang="ko-KR" sz="2000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400" dirty="0" smtClean="0"/>
              <a:t>-&gt; </a:t>
            </a:r>
            <a:r>
              <a:rPr lang="ko-KR" altLang="en-US" sz="2400" dirty="0" smtClean="0"/>
              <a:t>따라서   웹 서버의 부하를 줄일 수 있고</a:t>
            </a:r>
            <a:r>
              <a:rPr lang="en-US" altLang="ko-KR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400" dirty="0" smtClean="0"/>
              <a:t>			</a:t>
            </a:r>
            <a:r>
              <a:rPr lang="ko-KR" altLang="en-US" sz="2400" dirty="0" smtClean="0"/>
              <a:t>네트워크 </a:t>
            </a:r>
            <a:r>
              <a:rPr lang="ko-KR" altLang="en-US" sz="2400" dirty="0" err="1" smtClean="0"/>
              <a:t>트래픽을</a:t>
            </a:r>
            <a:r>
              <a:rPr lang="ko-KR" altLang="en-US" sz="2400" dirty="0" smtClean="0"/>
              <a:t> 감소시키고</a:t>
            </a:r>
            <a:r>
              <a:rPr lang="en-US" altLang="ko-KR" sz="2400" dirty="0" smtClean="0"/>
              <a:t>,</a:t>
            </a:r>
          </a:p>
          <a:p>
            <a:pPr>
              <a:lnSpc>
                <a:spcPct val="150000"/>
              </a:lnSpc>
              <a:buNone/>
            </a:pPr>
            <a:r>
              <a:rPr lang="en-US" altLang="ko-KR" sz="2400" dirty="0" smtClean="0"/>
              <a:t>			</a:t>
            </a:r>
            <a:r>
              <a:rPr lang="ko-KR" altLang="en-US" sz="2400" dirty="0" smtClean="0"/>
              <a:t>전체적인 웹 애플리케이션의 성능이 향상됨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장점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Web server</a:t>
            </a:r>
            <a:r>
              <a:rPr lang="ko-KR" altLang="en-US" sz="2400" dirty="0" smtClean="0"/>
              <a:t>와 </a:t>
            </a:r>
            <a:r>
              <a:rPr lang="en-US" altLang="ko-KR" sz="2400" dirty="0" smtClean="0"/>
              <a:t>Web page </a:t>
            </a:r>
            <a:r>
              <a:rPr lang="ko-KR" altLang="en-US" sz="2400" dirty="0" smtClean="0"/>
              <a:t>내용을 양방향으로 전달하고 사용할 수 있음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400" dirty="0" err="1" smtClean="0"/>
              <a:t>DataBase</a:t>
            </a:r>
            <a:r>
              <a:rPr lang="ko-KR" altLang="en-US" sz="2400" dirty="0" smtClean="0"/>
              <a:t>와의 연동이 가능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Web page</a:t>
            </a:r>
            <a:r>
              <a:rPr lang="ko-KR" altLang="en-US" sz="2400" dirty="0" smtClean="0"/>
              <a:t>의 특정 내용에 대한 </a:t>
            </a:r>
            <a:r>
              <a:rPr lang="en-US" altLang="ko-KR" sz="2400" dirty="0" smtClean="0"/>
              <a:t>search</a:t>
            </a:r>
            <a:r>
              <a:rPr lang="ko-KR" altLang="en-US" sz="2400" dirty="0" smtClean="0"/>
              <a:t>가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가능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en-US" altLang="ko-KR" sz="2400" smtClean="0"/>
          </a:p>
          <a:p>
            <a:pPr>
              <a:lnSpc>
                <a:spcPct val="150000"/>
              </a:lnSpc>
            </a:pPr>
            <a:endParaRPr lang="en-US" altLang="ko-KR" sz="2400" dirty="0" smtClean="0"/>
          </a:p>
          <a:p>
            <a:pPr>
              <a:lnSpc>
                <a:spcPct val="150000"/>
              </a:lnSpc>
              <a:buNone/>
            </a:pP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지능형 검색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데이터 교환 등 인터넷에서 사용자가 요구하는 사항을 수행할 수 있음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사용 이유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문서의 스타일시트를 만드는 기술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문서는 데이터만 가지고 있음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시각적으로 표시하거나 다른 종류의 문서로 변화하기 위해 포맷팅 처리가 필요</a:t>
            </a:r>
            <a:r>
              <a:rPr lang="en-US" altLang="ko-KR" sz="2400" dirty="0" smtClean="0"/>
              <a:t>. -&gt; </a:t>
            </a:r>
            <a:r>
              <a:rPr lang="ko-KR" altLang="en-US" sz="2400" dirty="0" smtClean="0"/>
              <a:t>이를 위해 </a:t>
            </a:r>
            <a:r>
              <a:rPr lang="en-US" altLang="ko-KR" sz="2400" dirty="0" smtClean="0"/>
              <a:t>XSL</a:t>
            </a:r>
            <a:r>
              <a:rPr lang="ko-KR" altLang="en-US" sz="2400" dirty="0" smtClean="0"/>
              <a:t>을 개발하여 사용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XSL</a:t>
            </a:r>
            <a:r>
              <a:rPr lang="ko-KR" altLang="en-US" sz="2400" dirty="0" smtClean="0"/>
              <a:t>에서는 </a:t>
            </a:r>
            <a:r>
              <a:rPr lang="en-US" altLang="ko-KR" sz="2400" dirty="0" smtClean="0"/>
              <a:t>XML</a:t>
            </a:r>
            <a:r>
              <a:rPr lang="ko-KR" altLang="en-US" sz="2400" dirty="0" smtClean="0"/>
              <a:t> 문서 내부에서 데이터의 위치를 지정하는데 </a:t>
            </a:r>
            <a:r>
              <a:rPr lang="en-US" altLang="ko-KR" sz="2400" dirty="0" smtClean="0"/>
              <a:t>XPath</a:t>
            </a:r>
            <a:r>
              <a:rPr lang="ko-KR" altLang="en-US" sz="2400" dirty="0" smtClean="0"/>
              <a:t>라는 기술을 사용한다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XSL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06"/>
          <p:cNvGraphicFramePr>
            <a:graphicFrameLocks noGrp="1"/>
          </p:cNvGraphicFramePr>
          <p:nvPr>
            <p:ph idx="1"/>
          </p:nvPr>
        </p:nvGraphicFramePr>
        <p:xfrm>
          <a:off x="966792" y="3453762"/>
          <a:ext cx="7605736" cy="2832758"/>
        </p:xfrm>
        <a:graphic>
          <a:graphicData uri="http://schemas.openxmlformats.org/drawingml/2006/table">
            <a:tbl>
              <a:tblPr/>
              <a:tblGrid>
                <a:gridCol w="3033704"/>
                <a:gridCol w="4572032"/>
              </a:tblGrid>
              <a:tr h="460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Path Expression0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Description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0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Root node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로부터 선택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5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@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Attribute 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/order/date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Order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의 자식 중 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date 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87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/order[@num =‘312597’]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num 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속성 값이 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312597 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인 </a:t>
                      </a: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order </a:t>
                      </a:r>
                      <a:r>
                        <a:rPr kumimoji="1" lang="ko-K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선택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50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14B7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…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XPath</a:t>
            </a:r>
            <a:endParaRPr lang="ko-KR" altLang="en-US" sz="3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571611"/>
            <a:ext cx="8435975" cy="1714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XPath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는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XML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문서의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part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를 정의하기 위한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syntax.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XPath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는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XML 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문서 내부를 검색하기 위한 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path expression</a:t>
            </a:r>
            <a:r>
              <a:rPr kumimoji="0" lang="ko-KR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을 사용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endParaRPr kumimoji="0" lang="en-US" altLang="ko-KR" sz="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1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n-ea"/>
                <a:cs typeface="+mn-cs"/>
              </a:rPr>
              <a:t>XPath Expression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altLang="ko-KR" sz="2400" b="1" dirty="0" smtClean="0"/>
              <a:t>D</a:t>
            </a:r>
            <a:r>
              <a:rPr lang="en-US" altLang="ko-KR" sz="2400" dirty="0" smtClean="0"/>
              <a:t>ocument </a:t>
            </a:r>
            <a:r>
              <a:rPr lang="en-US" altLang="ko-KR" sz="2400" b="1" dirty="0" smtClean="0"/>
              <a:t>O</a:t>
            </a:r>
            <a:r>
              <a:rPr lang="en-US" altLang="ko-KR" sz="2400" dirty="0" smtClean="0"/>
              <a:t>bject </a:t>
            </a:r>
            <a:r>
              <a:rPr lang="en-US" altLang="ko-KR" sz="2400" b="1" dirty="0" smtClean="0"/>
              <a:t>M</a:t>
            </a:r>
            <a:r>
              <a:rPr lang="en-US" altLang="ko-KR" sz="2400" dirty="0" smtClean="0"/>
              <a:t>odel.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XML</a:t>
            </a:r>
            <a:r>
              <a:rPr lang="ko-KR" altLang="en-US" sz="2400" dirty="0" smtClean="0"/>
              <a:t>을 기반으로 만들어진 표준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문서에 동적으로 접근하고 변경할 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있는 프로그래밍 인터페이스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DOM</a:t>
            </a:r>
            <a:r>
              <a:rPr lang="ko-KR" altLang="en-US" sz="2400" dirty="0" smtClean="0"/>
              <a:t>을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이용해서 </a:t>
            </a: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문서의 내용을 읽고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변경하며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새 </a:t>
            </a:r>
            <a:r>
              <a:rPr lang="en-US" altLang="ko-KR" sz="2400" dirty="0" smtClean="0"/>
              <a:t>XML</a:t>
            </a:r>
            <a:r>
              <a:rPr lang="ko-KR" altLang="en-US" sz="2400" dirty="0" smtClean="0"/>
              <a:t>문서를 만드는 애플리케이션을 작성할 수 있음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altLang="ko-KR" sz="2400" dirty="0" smtClean="0"/>
              <a:t>XML</a:t>
            </a:r>
            <a:r>
              <a:rPr lang="ko-KR" altLang="en-US" sz="2400" dirty="0" smtClean="0"/>
              <a:t>문서를 처리하는 많은 방법들이 존재하지만 거의 이 </a:t>
            </a:r>
            <a:r>
              <a:rPr lang="en-US" altLang="ko-KR" sz="2400" dirty="0" smtClean="0"/>
              <a:t>(DOM parsing)</a:t>
            </a:r>
            <a:r>
              <a:rPr lang="ko-KR" altLang="en-US" sz="2400" dirty="0" smtClean="0"/>
              <a:t>방법을 이용하여 </a:t>
            </a:r>
            <a:r>
              <a:rPr lang="en-US" altLang="ko-KR" sz="2400" dirty="0" smtClean="0"/>
              <a:t>parsing.</a:t>
            </a:r>
          </a:p>
          <a:p>
            <a:pPr>
              <a:lnSpc>
                <a:spcPct val="160000"/>
              </a:lnSpc>
            </a:pP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 </a:t>
            </a:r>
            <a:r>
              <a:rPr lang="ko-KR" altLang="en-US" sz="3800" dirty="0" smtClean="0"/>
              <a:t>이란</a:t>
            </a:r>
            <a:r>
              <a:rPr lang="en-US" altLang="ko-KR" sz="3800" dirty="0" smtClean="0"/>
              <a:t>?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 </a:t>
            </a:r>
            <a:r>
              <a:rPr lang="ko-KR" altLang="en-US" sz="3800" dirty="0" smtClean="0"/>
              <a:t>동작 구조</a:t>
            </a:r>
            <a:endParaRPr lang="ko-KR" altLang="en-US" sz="3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266205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ko-KR" altLang="en-US" sz="2400" dirty="0" smtClean="0"/>
              <a:t>애플리케이션은 </a:t>
            </a:r>
            <a:r>
              <a:rPr lang="en-US" altLang="ko-KR" sz="2400" dirty="0" smtClean="0"/>
              <a:t>DOM </a:t>
            </a:r>
            <a:r>
              <a:rPr lang="ko-KR" altLang="en-US" sz="2400" dirty="0" smtClean="0"/>
              <a:t>파서를 통해 </a:t>
            </a:r>
            <a:r>
              <a:rPr lang="en-US" altLang="ko-KR" sz="2400" dirty="0" smtClean="0"/>
              <a:t>XML</a:t>
            </a:r>
            <a:r>
              <a:rPr lang="ko-KR" altLang="en-US" sz="2400" dirty="0" smtClean="0"/>
              <a:t>문서에 접근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70000"/>
              </a:lnSpc>
            </a:pPr>
            <a:r>
              <a:rPr lang="en-US" altLang="ko-KR" sz="2400" dirty="0" smtClean="0"/>
              <a:t>DOM </a:t>
            </a:r>
            <a:r>
              <a:rPr lang="ko-KR" altLang="en-US" sz="2400" dirty="0" smtClean="0"/>
              <a:t>파서는 애플리케이션의 요청을 받아 </a:t>
            </a: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문서의 전체 내용을 읽음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메모리 상에 트리 구조를 만듦 </a:t>
            </a:r>
            <a:r>
              <a:rPr lang="en-US" altLang="ko-KR" sz="2400" dirty="0" smtClean="0"/>
              <a:t>-&gt; </a:t>
            </a:r>
            <a:r>
              <a:rPr lang="ko-KR" altLang="en-US" sz="2400" dirty="0" smtClean="0"/>
              <a:t>애플리케이션은 메모리 상에 만들어진 </a:t>
            </a: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트리를 통해 </a:t>
            </a:r>
            <a:r>
              <a:rPr lang="en-US" altLang="ko-KR" sz="2400" dirty="0" smtClean="0"/>
              <a:t>XML </a:t>
            </a:r>
            <a:r>
              <a:rPr lang="ko-KR" altLang="en-US" sz="2400" dirty="0" smtClean="0"/>
              <a:t>문서의 내용에 접근</a:t>
            </a:r>
            <a:r>
              <a:rPr lang="en-US" altLang="ko-KR" sz="2400" dirty="0" smtClean="0"/>
              <a:t>.</a:t>
            </a:r>
          </a:p>
        </p:txBody>
      </p:sp>
      <p:grpSp>
        <p:nvGrpSpPr>
          <p:cNvPr id="11" name="그룹 10"/>
          <p:cNvGrpSpPr/>
          <p:nvPr/>
        </p:nvGrpSpPr>
        <p:grpSpPr>
          <a:xfrm>
            <a:off x="1071538" y="4286256"/>
            <a:ext cx="7215238" cy="2000264"/>
            <a:chOff x="1071538" y="3786190"/>
            <a:chExt cx="7215238" cy="2000264"/>
          </a:xfrm>
        </p:grpSpPr>
        <p:sp>
          <p:nvSpPr>
            <p:cNvPr id="4" name="직사각형 3"/>
            <p:cNvSpPr/>
            <p:nvPr/>
          </p:nvSpPr>
          <p:spPr>
            <a:xfrm>
              <a:off x="1071538" y="3786190"/>
              <a:ext cx="7215238" cy="2000264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줄무늬가 있는 오른쪽 화살표 5"/>
            <p:cNvSpPr/>
            <p:nvPr/>
          </p:nvSpPr>
          <p:spPr>
            <a:xfrm>
              <a:off x="3357554" y="4929198"/>
              <a:ext cx="642942" cy="35719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4143372" y="4786322"/>
              <a:ext cx="1428760" cy="642942"/>
            </a:xfrm>
            <a:prstGeom prst="round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XML </a:t>
              </a:r>
              <a:r>
                <a:rPr lang="ko-KR" altLang="en-US" dirty="0" smtClean="0"/>
                <a:t>파서</a:t>
              </a:r>
              <a:endParaRPr lang="ko-KR" altLang="en-US" dirty="0"/>
            </a:p>
          </p:txBody>
        </p:sp>
        <p:sp>
          <p:nvSpPr>
            <p:cNvPr id="8" name="줄무늬가 있는 오른쪽 화살표 7"/>
            <p:cNvSpPr/>
            <p:nvPr/>
          </p:nvSpPr>
          <p:spPr>
            <a:xfrm>
              <a:off x="5786446" y="4929198"/>
              <a:ext cx="642942" cy="357190"/>
            </a:xfrm>
            <a:prstGeom prst="striped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한쪽 모서리가 잘린 사각형 8"/>
            <p:cNvSpPr/>
            <p:nvPr/>
          </p:nvSpPr>
          <p:spPr>
            <a:xfrm>
              <a:off x="6572264" y="4786322"/>
              <a:ext cx="1428760" cy="642942"/>
            </a:xfrm>
            <a:prstGeom prst="snip1Rect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mtClean="0"/>
                <a:t>XML </a:t>
              </a:r>
              <a:r>
                <a:rPr lang="ko-KR" altLang="en-US" dirty="0" smtClean="0"/>
                <a:t>문서</a:t>
              </a:r>
              <a:endParaRPr lang="ko-KR" altLang="en-US" dirty="0"/>
            </a:p>
          </p:txBody>
        </p:sp>
        <p:sp>
          <p:nvSpPr>
            <p:cNvPr id="10" name="빗면 9"/>
            <p:cNvSpPr/>
            <p:nvPr/>
          </p:nvSpPr>
          <p:spPr>
            <a:xfrm>
              <a:off x="1357290" y="4714884"/>
              <a:ext cx="1785950" cy="714380"/>
            </a:xfrm>
            <a:prstGeom prst="bevel">
              <a:avLst/>
            </a:prstGeom>
            <a:solidFill>
              <a:schemeClr val="bg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dirty="0" smtClean="0"/>
                <a:t>애플리케이션</a:t>
              </a:r>
              <a:endParaRPr lang="ko-KR" alt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142976" y="4357694"/>
            <a:ext cx="7000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DOM </a:t>
            </a:r>
            <a:r>
              <a:rPr lang="ko-KR" altLang="en-US" dirty="0" smtClean="0"/>
              <a:t>파서가 실제 사용되는 방식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 </a:t>
            </a:r>
            <a:r>
              <a:rPr lang="ko-KR" altLang="en-US" sz="3800" dirty="0" smtClean="0"/>
              <a:t>동작 구조</a:t>
            </a:r>
            <a:endParaRPr lang="ko-KR" altLang="en-US" sz="3800" dirty="0"/>
          </a:p>
        </p:txBody>
      </p:sp>
      <p:grpSp>
        <p:nvGrpSpPr>
          <p:cNvPr id="14" name="그룹 13"/>
          <p:cNvGrpSpPr/>
          <p:nvPr/>
        </p:nvGrpSpPr>
        <p:grpSpPr>
          <a:xfrm>
            <a:off x="2000232" y="1357298"/>
            <a:ext cx="5072098" cy="928694"/>
            <a:chOff x="2143108" y="2357430"/>
            <a:chExt cx="5072098" cy="928694"/>
          </a:xfrm>
        </p:grpSpPr>
        <p:sp>
          <p:nvSpPr>
            <p:cNvPr id="13" name="직사각형 12"/>
            <p:cNvSpPr/>
            <p:nvPr/>
          </p:nvSpPr>
          <p:spPr>
            <a:xfrm>
              <a:off x="2143108" y="2357430"/>
              <a:ext cx="5072098" cy="92869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355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7422" y="2500306"/>
              <a:ext cx="4652870" cy="6429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1" name="그룹 40"/>
          <p:cNvGrpSpPr/>
          <p:nvPr/>
        </p:nvGrpSpPr>
        <p:grpSpPr>
          <a:xfrm>
            <a:off x="1643042" y="2643182"/>
            <a:ext cx="6143668" cy="3786214"/>
            <a:chOff x="1643042" y="2428868"/>
            <a:chExt cx="6215106" cy="4071966"/>
          </a:xfrm>
        </p:grpSpPr>
        <p:sp>
          <p:nvSpPr>
            <p:cNvPr id="22" name="직사각형 21"/>
            <p:cNvSpPr/>
            <p:nvPr/>
          </p:nvSpPr>
          <p:spPr>
            <a:xfrm>
              <a:off x="1643042" y="2428868"/>
              <a:ext cx="6215106" cy="407196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" name="한쪽 모서리가 잘린 사각형 14"/>
            <p:cNvSpPr/>
            <p:nvPr/>
          </p:nvSpPr>
          <p:spPr>
            <a:xfrm>
              <a:off x="3643306" y="2571744"/>
              <a:ext cx="2214578" cy="571504"/>
            </a:xfrm>
            <a:prstGeom prst="snip1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Document Node</a:t>
              </a:r>
              <a:endParaRPr lang="ko-KR" altLang="en-US" sz="1600" dirty="0"/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3857620" y="3500438"/>
              <a:ext cx="1785950" cy="5000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/>
                <a:t>NodeList</a:t>
              </a:r>
              <a:endParaRPr lang="ko-KR" altLang="en-US" sz="16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857620" y="4214818"/>
              <a:ext cx="1785950" cy="571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Element Node</a:t>
              </a:r>
            </a:p>
            <a:p>
              <a:pPr algn="ctr"/>
              <a:r>
                <a:rPr lang="en-US" altLang="ko-KR" sz="1600" dirty="0" smtClean="0"/>
                <a:t>(MEMBER)</a:t>
              </a:r>
              <a:endParaRPr lang="ko-KR" altLang="en-US" sz="1600" dirty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2428860" y="5072074"/>
              <a:ext cx="1857388" cy="5000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/>
                <a:t>NamedNodemap</a:t>
              </a:r>
              <a:endParaRPr lang="ko-KR" altLang="en-US" sz="1600" dirty="0"/>
            </a:p>
          </p:txBody>
        </p:sp>
        <p:sp>
          <p:nvSpPr>
            <p:cNvPr id="19" name="직사각형 18"/>
            <p:cNvSpPr/>
            <p:nvPr/>
          </p:nvSpPr>
          <p:spPr>
            <a:xfrm>
              <a:off x="2428860" y="5786454"/>
              <a:ext cx="1857388" cy="571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/>
                <a:t>Attr</a:t>
              </a:r>
              <a:r>
                <a:rPr lang="en-US" altLang="ko-KR" sz="1600" dirty="0" smtClean="0"/>
                <a:t> Node</a:t>
              </a:r>
            </a:p>
            <a:p>
              <a:pPr algn="ctr"/>
              <a:r>
                <a:rPr lang="en-US" altLang="ko-KR" sz="1600" dirty="0" smtClean="0"/>
                <a:t>(MEMBER)</a:t>
              </a:r>
              <a:endParaRPr lang="ko-KR" altLang="en-US" dirty="0"/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214942" y="5072074"/>
              <a:ext cx="1857388" cy="5000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err="1" smtClean="0"/>
                <a:t>NodeList</a:t>
              </a:r>
              <a:endParaRPr lang="ko-KR" altLang="en-US" sz="1600" dirty="0"/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214942" y="5786454"/>
              <a:ext cx="1857388" cy="57150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600" dirty="0" smtClean="0"/>
                <a:t>Text Node</a:t>
              </a:r>
            </a:p>
            <a:p>
              <a:pPr algn="ctr"/>
              <a:r>
                <a:rPr lang="en-US" altLang="ko-KR" sz="1600" dirty="0" smtClean="0"/>
                <a:t>(“</a:t>
              </a:r>
              <a:r>
                <a:rPr lang="ko-KR" altLang="en-US" sz="1600" dirty="0" smtClean="0"/>
                <a:t>홍길동</a:t>
              </a:r>
              <a:r>
                <a:rPr lang="en-US" altLang="ko-KR" sz="1600" dirty="0" smtClean="0"/>
                <a:t>”)</a:t>
              </a:r>
              <a:endParaRPr lang="ko-KR" altLang="en-US" sz="1600" dirty="0"/>
            </a:p>
          </p:txBody>
        </p:sp>
        <p:cxnSp>
          <p:nvCxnSpPr>
            <p:cNvPr id="26" name="직선 연결선 25"/>
            <p:cNvCxnSpPr>
              <a:stCxn id="16" idx="2"/>
              <a:endCxn id="17" idx="0"/>
            </p:cNvCxnSpPr>
            <p:nvPr/>
          </p:nvCxnSpPr>
          <p:spPr>
            <a:xfrm rot="5400000">
              <a:off x="4643438" y="4107661"/>
              <a:ext cx="21431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>
              <a:stCxn id="17" idx="2"/>
              <a:endCxn id="18" idx="0"/>
            </p:cNvCxnSpPr>
            <p:nvPr/>
          </p:nvCxnSpPr>
          <p:spPr>
            <a:xfrm rot="5400000">
              <a:off x="3911199" y="4232678"/>
              <a:ext cx="285752" cy="13930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>
              <a:stCxn id="20" idx="0"/>
              <a:endCxn id="17" idx="2"/>
            </p:cNvCxnSpPr>
            <p:nvPr/>
          </p:nvCxnSpPr>
          <p:spPr>
            <a:xfrm rot="16200000" flipV="1">
              <a:off x="5304240" y="4232677"/>
              <a:ext cx="285752" cy="1393041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/>
            <p:cNvCxnSpPr>
              <a:stCxn id="18" idx="2"/>
              <a:endCxn id="19" idx="0"/>
            </p:cNvCxnSpPr>
            <p:nvPr/>
          </p:nvCxnSpPr>
          <p:spPr>
            <a:xfrm rot="5400000">
              <a:off x="3250397" y="5679297"/>
              <a:ext cx="21431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직선 연결선 35"/>
            <p:cNvCxnSpPr>
              <a:endCxn id="21" idx="0"/>
            </p:cNvCxnSpPr>
            <p:nvPr/>
          </p:nvCxnSpPr>
          <p:spPr>
            <a:xfrm rot="5400000">
              <a:off x="6036479" y="5679297"/>
              <a:ext cx="21431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직선 연결선 39"/>
            <p:cNvCxnSpPr>
              <a:stCxn id="16" idx="0"/>
              <a:endCxn id="15" idx="1"/>
            </p:cNvCxnSpPr>
            <p:nvPr/>
          </p:nvCxnSpPr>
          <p:spPr>
            <a:xfrm rot="5400000" flipH="1" flipV="1">
              <a:off x="4572000" y="3321843"/>
              <a:ext cx="35719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</a:t>
            </a:r>
            <a:r>
              <a:rPr lang="ko-KR" altLang="en-US" sz="3800" dirty="0" smtClean="0"/>
              <a:t>을 이용한 </a:t>
            </a:r>
            <a:r>
              <a:rPr lang="en-US" altLang="ko-KR" sz="3800" dirty="0" smtClean="0"/>
              <a:t>XML Parsing</a:t>
            </a:r>
            <a:endParaRPr lang="ko-KR" altLang="en-US" sz="38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519240"/>
            <a:ext cx="73056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786190"/>
            <a:ext cx="6143668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내용 개체 틀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19256" cy="4828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0598"/>
                <a:gridCol w="3092452"/>
                <a:gridCol w="3606206"/>
              </a:tblGrid>
              <a:tr h="454198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DOM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err="1" smtClean="0"/>
                        <a:t>XPath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541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공통점</a:t>
                      </a:r>
                      <a:endParaRPr lang="ko-KR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XML</a:t>
                      </a:r>
                      <a:r>
                        <a:rPr lang="ko-KR" altLang="en-US" dirty="0" smtClean="0"/>
                        <a:t>문서를 다룸</a:t>
                      </a:r>
                      <a:endParaRPr lang="ko-KR" alt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7839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정의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Object</a:t>
                      </a:r>
                      <a:r>
                        <a:rPr lang="en-US" altLang="ko-KR" baseline="0" dirty="0" smtClean="0"/>
                        <a:t> Model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ko-KR" dirty="0" smtClean="0"/>
                        <a:t>Language for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en-US" altLang="ko-KR" dirty="0" smtClean="0"/>
                        <a:t>addressing parts of an XML document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89595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내용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XML</a:t>
                      </a:r>
                      <a:r>
                        <a:rPr lang="ko-KR" altLang="en-US" dirty="0" smtClean="0"/>
                        <a:t>문서의 구조를 </a:t>
                      </a:r>
                      <a:r>
                        <a:rPr lang="en-US" altLang="ko-KR" dirty="0" smtClean="0"/>
                        <a:t>tree</a:t>
                      </a:r>
                      <a:r>
                        <a:rPr lang="ko-KR" altLang="en-US" dirty="0" smtClean="0"/>
                        <a:t>형태로 메모리에 상주시킴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XML</a:t>
                      </a:r>
                      <a:r>
                        <a:rPr lang="ko-KR" altLang="en-US" dirty="0" smtClean="0"/>
                        <a:t>문서의 어떠한 부분에 접근하기 위한 경로를 지정해주는 것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6719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기능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XML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수정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탐색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839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사용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문서의 구조를 모를 때 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문서의 크기가 작을 때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문서의 구조를 잘 알고 있을 때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-</a:t>
                      </a:r>
                      <a:r>
                        <a:rPr lang="ko-KR" altLang="en-US" dirty="0" smtClean="0"/>
                        <a:t>문서의 크기</a:t>
                      </a:r>
                      <a:r>
                        <a:rPr lang="ko-KR" altLang="en-US" baseline="0" dirty="0" smtClean="0"/>
                        <a:t> 상관없음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78395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탐색방법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 smtClean="0"/>
                        <a:t>캐쉬되지</a:t>
                      </a:r>
                      <a:r>
                        <a:rPr lang="ko-KR" altLang="en-US" dirty="0" smtClean="0"/>
                        <a:t> 않은 </a:t>
                      </a:r>
                      <a:r>
                        <a:rPr lang="ko-KR" altLang="en-US" dirty="0" err="1" smtClean="0"/>
                        <a:t>정방향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XmlReader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smtClean="0"/>
                        <a:t>임의 </a:t>
                      </a:r>
                      <a:r>
                        <a:rPr lang="en-US" altLang="ko-KR" dirty="0" smtClean="0"/>
                        <a:t>access</a:t>
                      </a:r>
                      <a:r>
                        <a:rPr lang="ko-KR" altLang="en-US" dirty="0" smtClean="0"/>
                        <a:t>가 필요한 경우</a:t>
                      </a:r>
                      <a:endParaRPr lang="en-US" altLang="ko-KR" dirty="0" smtClean="0"/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정해진 표현 식 </a:t>
                      </a:r>
                      <a:r>
                        <a:rPr lang="en-US" altLang="ko-KR" dirty="0" smtClean="0"/>
                        <a:t>: (@, /, // etc..)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</a:t>
            </a:r>
            <a:r>
              <a:rPr lang="ko-KR" altLang="en-US" sz="3800" dirty="0" smtClean="0"/>
              <a:t>과 </a:t>
            </a:r>
            <a:r>
              <a:rPr lang="en-US" altLang="ko-KR" sz="3800" dirty="0" err="1" smtClean="0"/>
              <a:t>Xpath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비교</a:t>
            </a:r>
            <a:r>
              <a:rPr lang="en-US" altLang="ko-KR" sz="3800" dirty="0" smtClean="0"/>
              <a:t>  (1)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smtClean="0"/>
              <a:t>예</a:t>
            </a:r>
            <a:r>
              <a:rPr lang="en-US" altLang="ko-KR" sz="2400" dirty="0" smtClean="0"/>
              <a:t>)item.xml</a:t>
            </a:r>
            <a:r>
              <a:rPr lang="ko-KR" altLang="en-US" sz="2400" dirty="0" smtClean="0"/>
              <a:t>에서 </a:t>
            </a:r>
            <a:r>
              <a:rPr lang="en-US" altLang="ko-KR" sz="2400" dirty="0" smtClean="0"/>
              <a:t>DOM </a:t>
            </a:r>
            <a:r>
              <a:rPr lang="ko-KR" altLang="en-US" sz="2400" dirty="0" smtClean="0"/>
              <a:t>탐색 </a:t>
            </a:r>
            <a:r>
              <a:rPr lang="en-US" altLang="ko-KR" sz="2400" dirty="0" smtClean="0"/>
              <a:t>vs. </a:t>
            </a:r>
            <a:r>
              <a:rPr lang="en-US" altLang="ko-KR" sz="2400" dirty="0" err="1" smtClean="0"/>
              <a:t>XPath</a:t>
            </a:r>
            <a:r>
              <a:rPr lang="ko-KR" altLang="en-US" sz="2400" dirty="0" smtClean="0"/>
              <a:t>탐색</a:t>
            </a:r>
            <a:endParaRPr lang="en-US" altLang="ko-KR" sz="2400" dirty="0" smtClean="0"/>
          </a:p>
          <a:p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</a:t>
            </a:r>
            <a:r>
              <a:rPr lang="ko-KR" altLang="en-US" sz="3800" dirty="0" smtClean="0"/>
              <a:t>과 </a:t>
            </a:r>
            <a:r>
              <a:rPr lang="en-US" altLang="ko-KR" sz="3800" dirty="0" err="1" smtClean="0"/>
              <a:t>Xpath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비교</a:t>
            </a:r>
            <a:r>
              <a:rPr lang="en-US" altLang="ko-KR" sz="3800" dirty="0" smtClean="0"/>
              <a:t>(2) </a:t>
            </a:r>
            <a:endParaRPr lang="ko-KR" altLang="en-US" sz="38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43608" y="2780928"/>
          <a:ext cx="7416824" cy="309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09634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&lt;root&gt;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&lt;title attr1="test1"&gt;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 &lt;item </a:t>
                      </a:r>
                      <a:r>
                        <a:rPr lang="en-US" altLang="ko-KR" sz="2400" dirty="0" err="1" smtClean="0">
                          <a:solidFill>
                            <a:schemeClr val="tx1"/>
                          </a:solidFill>
                        </a:rPr>
                        <a:t>attr</a:t>
                      </a: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="test"&gt;item1&lt;/item&gt;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 &lt;item&gt;item2&lt;/item&gt;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 &lt;item&gt;item3&lt;/item&gt;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&lt;/title&gt;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 &lt;title2&gt;test&lt;/title2&gt;</a:t>
                      </a:r>
                      <a:b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altLang="ko-KR" sz="2400" dirty="0" smtClean="0">
                          <a:solidFill>
                            <a:schemeClr val="tx1"/>
                          </a:solidFill>
                        </a:rPr>
                        <a:t>&lt;/root&gt;</a:t>
                      </a:r>
                      <a:endParaRPr lang="ko-KR" alt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DOM</a:t>
            </a:r>
            <a:r>
              <a:rPr lang="ko-KR" altLang="en-US" sz="3800" dirty="0" smtClean="0"/>
              <a:t>과 </a:t>
            </a:r>
            <a:r>
              <a:rPr lang="en-US" altLang="ko-KR" sz="3800" dirty="0" err="1" smtClean="0"/>
              <a:t>Xpath</a:t>
            </a:r>
            <a:r>
              <a:rPr lang="en-US" altLang="ko-KR" sz="3800" dirty="0" smtClean="0"/>
              <a:t> </a:t>
            </a:r>
            <a:r>
              <a:rPr lang="ko-KR" altLang="en-US" sz="3800" dirty="0" smtClean="0"/>
              <a:t>비교</a:t>
            </a:r>
            <a:r>
              <a:rPr lang="en-US" altLang="ko-KR" sz="3800" dirty="0" smtClean="0"/>
              <a:t>(3) </a:t>
            </a:r>
            <a:endParaRPr lang="ko-KR" altLang="en-US" sz="38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323528" y="1397000"/>
          <a:ext cx="8496944" cy="4336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4248472"/>
              </a:tblGrid>
              <a:tr h="40814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DOM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 smtClean="0"/>
                        <a:t>XPath</a:t>
                      </a:r>
                      <a:endParaRPr lang="ko-KR" altLang="en-US" dirty="0"/>
                    </a:p>
                  </a:txBody>
                  <a:tcPr/>
                </a:tc>
              </a:tr>
              <a:tr h="412981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Title</a:t>
                      </a:r>
                      <a:r>
                        <a:rPr lang="ko-KR" altLang="en-US" dirty="0" smtClean="0"/>
                        <a:t>의 </a:t>
                      </a:r>
                      <a:r>
                        <a:rPr lang="en-US" altLang="ko-KR" dirty="0" smtClean="0"/>
                        <a:t>test1</a:t>
                      </a:r>
                      <a:r>
                        <a:rPr lang="ko-KR" altLang="en-US" dirty="0" smtClean="0"/>
                        <a:t>의 데이터 가져오기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938677">
                <a:tc>
                  <a:txBody>
                    <a:bodyPr/>
                    <a:lstStyle/>
                    <a:p>
                      <a:r>
                        <a:rPr lang="en-US" altLang="ko-KR" dirty="0" err="1" smtClean="0"/>
                        <a:t>Obj.getElementsByTagName</a:t>
                      </a:r>
                      <a:r>
                        <a:rPr lang="en-US" altLang="ko-KR" dirty="0" smtClean="0"/>
                        <a:t>("title")[0].</a:t>
                      </a:r>
                      <a:r>
                        <a:rPr lang="en-US" altLang="ko-KR" dirty="0" err="1" smtClean="0"/>
                        <a:t>getAttribute</a:t>
                      </a:r>
                      <a:r>
                        <a:rPr lang="en-US" altLang="ko-KR" dirty="0" smtClean="0"/>
                        <a:t>(“test1“)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err="1" smtClean="0"/>
                        <a:t>xmlObj.selectSingleNode</a:t>
                      </a:r>
                      <a:r>
                        <a:rPr lang="en-US" altLang="ko-KR" dirty="0" smtClean="0"/>
                        <a:t>("root/title“)</a:t>
                      </a:r>
                    </a:p>
                    <a:p>
                      <a:endParaRPr lang="en-US" altLang="ko-KR" dirty="0" smtClean="0"/>
                    </a:p>
                    <a:p>
                      <a:r>
                        <a:rPr lang="en-US" altLang="ko-KR" dirty="0" err="1" smtClean="0"/>
                        <a:t>xmlObj.selectSingleNode</a:t>
                      </a:r>
                      <a:r>
                        <a:rPr lang="en-US" altLang="ko-KR" dirty="0" smtClean="0"/>
                        <a:t>("//title")</a:t>
                      </a:r>
                    </a:p>
                    <a:p>
                      <a:endParaRPr lang="en-US" altLang="ko-KR" dirty="0" smtClean="0"/>
                    </a:p>
                    <a:p>
                      <a:r>
                        <a:rPr lang="en-US" altLang="ko-KR" dirty="0" err="1" smtClean="0"/>
                        <a:t>xmlObj.selectNodes</a:t>
                      </a:r>
                      <a:r>
                        <a:rPr lang="en-US" altLang="ko-KR" dirty="0" smtClean="0"/>
                        <a:t>("/root/title/item[@attr1=‘test1']")</a:t>
                      </a:r>
                    </a:p>
                  </a:txBody>
                  <a:tcPr/>
                </a:tc>
              </a:tr>
              <a:tr h="408142"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dirty="0" smtClean="0"/>
                        <a:t>title </a:t>
                      </a:r>
                      <a:r>
                        <a:rPr lang="ko-KR" altLang="en-US" dirty="0" smtClean="0"/>
                        <a:t>하위태그로 있는 </a:t>
                      </a:r>
                      <a:r>
                        <a:rPr lang="en-US" altLang="ko-KR" dirty="0" smtClean="0"/>
                        <a:t>item </a:t>
                      </a:r>
                      <a:r>
                        <a:rPr lang="ko-KR" altLang="en-US" dirty="0" smtClean="0"/>
                        <a:t>태그들을 배열로</a:t>
                      </a:r>
                      <a:r>
                        <a:rPr lang="en-US" altLang="ko-KR" baseline="0" dirty="0" smtClean="0"/>
                        <a:t> </a:t>
                      </a:r>
                      <a:r>
                        <a:rPr lang="ko-KR" altLang="en-US" baseline="0" dirty="0" smtClean="0"/>
                        <a:t>받기</a:t>
                      </a:r>
                      <a:endParaRPr kumimoji="0" lang="ko-KR" altLang="en-US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1168313">
                <a:tc>
                  <a:txBody>
                    <a:bodyPr/>
                    <a:lstStyle/>
                    <a:p>
                      <a:r>
                        <a:rPr lang="en-US" altLang="ko-KR" dirty="0" err="1" smtClean="0"/>
                        <a:t>mlObj.getElementsByTagName</a:t>
                      </a:r>
                      <a:r>
                        <a:rPr lang="en-US" altLang="ko-KR" dirty="0" smtClean="0"/>
                        <a:t>("title")[0].</a:t>
                      </a:r>
                      <a:r>
                        <a:rPr lang="en-US" altLang="ko-KR" dirty="0" err="1" smtClean="0"/>
                        <a:t>childNodes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dirty="0" err="1" smtClean="0"/>
                        <a:t>xmlObj.selectNodes</a:t>
                      </a:r>
                      <a:r>
                        <a:rPr lang="en-US" altLang="ko-KR" dirty="0" smtClean="0"/>
                        <a:t>("/root/title/item[='item2']“)</a:t>
                      </a:r>
                      <a:endParaRPr kumimoji="0" lang="ko-KR" altLang="en-US" b="0" i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실습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DOM</a:t>
            </a:r>
            <a:r>
              <a:rPr lang="ko-KR" altLang="en-US" dirty="0" smtClean="0"/>
              <a:t>에 관련된 </a:t>
            </a:r>
            <a:r>
              <a:rPr lang="en-US" altLang="ko-KR" dirty="0" smtClean="0"/>
              <a:t>API</a:t>
            </a:r>
            <a:r>
              <a:rPr lang="ko-KR" altLang="en-US" dirty="0" smtClean="0"/>
              <a:t>를 제공하는 </a:t>
            </a:r>
            <a:r>
              <a:rPr lang="en-US" altLang="ko-KR" dirty="0" smtClean="0"/>
              <a:t>PHP</a:t>
            </a:r>
            <a:r>
              <a:rPr lang="ko-KR" altLang="en-US" dirty="0" smtClean="0"/>
              <a:t>의 클래스</a:t>
            </a:r>
            <a:endParaRPr lang="en-US" altLang="ko-KR" dirty="0" smtClean="0"/>
          </a:p>
          <a:p>
            <a:pPr lvl="1"/>
            <a:r>
              <a:rPr lang="en-US" altLang="ko-KR" sz="1800" dirty="0" smtClean="0"/>
              <a:t>Reference : </a:t>
            </a:r>
            <a:r>
              <a:rPr lang="en-US" altLang="ko-KR" sz="1800" dirty="0">
                <a:hlinkClick r:id="rId2"/>
              </a:rPr>
              <a:t>http://www.php.net/manual/en/book.dom.php</a:t>
            </a:r>
            <a:endParaRPr lang="en-US" altLang="ko-KR" sz="1800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PHP - </a:t>
            </a:r>
            <a:r>
              <a:rPr lang="en-US" altLang="ko-KR" sz="3600" dirty="0" smtClean="0"/>
              <a:t>DOM </a:t>
            </a:r>
            <a:r>
              <a:rPr lang="ko-KR" altLang="en-US" sz="3600" dirty="0" smtClean="0"/>
              <a:t>관련</a:t>
            </a:r>
            <a:r>
              <a:rPr lang="en-US" altLang="ko-KR" sz="3600" dirty="0" smtClean="0"/>
              <a:t> Class</a:t>
            </a:r>
            <a:endParaRPr lang="ko-KR" altLang="en-US" sz="36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891" y="2402014"/>
            <a:ext cx="4896544" cy="151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6592" y="4958363"/>
            <a:ext cx="4800026" cy="1808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170709" y="4149080"/>
            <a:ext cx="280831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dirty="0"/>
              <a:t>$</a:t>
            </a:r>
            <a:r>
              <a:rPr lang="en-US" altLang="ko-KR" sz="1200" dirty="0" err="1"/>
              <a:t>domObj</a:t>
            </a:r>
            <a:r>
              <a:rPr lang="en-US" altLang="ko-KR" sz="1200" dirty="0"/>
              <a:t> = new </a:t>
            </a:r>
            <a:r>
              <a:rPr lang="en-US" altLang="ko-KR" sz="1200" dirty="0" err="1"/>
              <a:t>DOMDocument</a:t>
            </a:r>
            <a:r>
              <a:rPr lang="en-US" altLang="ko-KR" sz="1200" dirty="0"/>
              <a:t>();</a:t>
            </a:r>
          </a:p>
          <a:p>
            <a:r>
              <a:rPr lang="en-US" altLang="ko-KR" sz="1200" dirty="0" smtClean="0"/>
              <a:t>$</a:t>
            </a:r>
            <a:r>
              <a:rPr lang="en-US" altLang="ko-KR" sz="1200" dirty="0" err="1"/>
              <a:t>domObj</a:t>
            </a:r>
            <a:r>
              <a:rPr lang="en-US" altLang="ko-KR" sz="1200" dirty="0"/>
              <a:t>-&gt;load("yeje.xml");</a:t>
            </a:r>
            <a:endParaRPr lang="ko-KR" altLang="en-US" sz="1200" dirty="0"/>
          </a:p>
        </p:txBody>
      </p:sp>
      <p:sp>
        <p:nvSpPr>
          <p:cNvPr id="7" name="아래쪽 화살표 6"/>
          <p:cNvSpPr/>
          <p:nvPr/>
        </p:nvSpPr>
        <p:spPr>
          <a:xfrm>
            <a:off x="4283968" y="3789040"/>
            <a:ext cx="504056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아래쪽 화살표 7"/>
          <p:cNvSpPr/>
          <p:nvPr/>
        </p:nvSpPr>
        <p:spPr>
          <a:xfrm>
            <a:off x="4283968" y="4725144"/>
            <a:ext cx="504056" cy="28803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79998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ko-KR" dirty="0" err="1" smtClean="0"/>
              <a:t>DOMDocument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XML(</a:t>
            </a:r>
            <a:r>
              <a:rPr lang="ko-KR" altLang="en-US" dirty="0" smtClean="0"/>
              <a:t>또는 </a:t>
            </a:r>
            <a:r>
              <a:rPr lang="en-US" altLang="ko-KR" dirty="0" smtClean="0"/>
              <a:t>HTML)</a:t>
            </a:r>
            <a:r>
              <a:rPr lang="ko-KR" altLang="en-US" dirty="0" smtClean="0"/>
              <a:t>문서 전체를 표현하고 제어한다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주요 기능으로는 문서 로드 및 저장이 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주요 </a:t>
            </a:r>
            <a:r>
              <a:rPr lang="ko-KR" altLang="en-US" dirty="0" err="1" smtClean="0"/>
              <a:t>메소드</a:t>
            </a:r>
            <a:r>
              <a:rPr lang="ko-KR" altLang="en-US" dirty="0" smtClean="0"/>
              <a:t> 및 속성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documentElement</a:t>
            </a:r>
            <a:r>
              <a:rPr lang="en-US" altLang="ko-KR" dirty="0" smtClean="0"/>
              <a:t> : root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노드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load( filename ) : </a:t>
            </a:r>
            <a:r>
              <a:rPr lang="ko-KR" altLang="en-US" dirty="0" smtClean="0"/>
              <a:t>파일로 부터 </a:t>
            </a:r>
            <a:r>
              <a:rPr lang="en-US" altLang="ko-KR" dirty="0" smtClean="0"/>
              <a:t>XML</a:t>
            </a:r>
            <a:r>
              <a:rPr lang="ko-KR" altLang="en-US" dirty="0" smtClean="0"/>
              <a:t>문서를 가져온다</a:t>
            </a:r>
            <a:r>
              <a:rPr lang="en-US" altLang="ko-KR" dirty="0"/>
              <a:t>.</a:t>
            </a:r>
            <a:endParaRPr lang="en-US" altLang="ko-KR" dirty="0" smtClean="0"/>
          </a:p>
          <a:p>
            <a:r>
              <a:rPr lang="en-US" altLang="ko-KR" dirty="0" err="1" smtClean="0"/>
              <a:t>DOMNode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DOM</a:t>
            </a:r>
            <a:r>
              <a:rPr lang="ko-KR" altLang="en-US" dirty="0" err="1" smtClean="0"/>
              <a:t>트리의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하나를 의미한다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err="1" smtClean="0"/>
              <a:t>노드에</a:t>
            </a:r>
            <a:r>
              <a:rPr lang="ko-KR" altLang="en-US" dirty="0" smtClean="0"/>
              <a:t> 관련된 </a:t>
            </a:r>
            <a:r>
              <a:rPr lang="ko-KR" altLang="en-US" dirty="0" err="1" smtClean="0"/>
              <a:t>여러가지</a:t>
            </a:r>
            <a:r>
              <a:rPr lang="ko-KR" altLang="en-US" dirty="0" smtClean="0"/>
              <a:t> 속성과 </a:t>
            </a:r>
            <a:r>
              <a:rPr lang="ko-KR" altLang="en-US" dirty="0" err="1" smtClean="0"/>
              <a:t>메소드를</a:t>
            </a:r>
            <a:r>
              <a:rPr lang="ko-KR" altLang="en-US" dirty="0" smtClean="0"/>
              <a:t> 가지고 있다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주요 </a:t>
            </a:r>
            <a:r>
              <a:rPr lang="ko-KR" altLang="en-US" dirty="0" err="1" smtClean="0"/>
              <a:t>메소드</a:t>
            </a:r>
            <a:r>
              <a:rPr lang="ko-KR" altLang="en-US" dirty="0" smtClean="0"/>
              <a:t> 및 속성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firstChild</a:t>
            </a:r>
            <a:r>
              <a:rPr lang="en-US" altLang="ko-KR" dirty="0" smtClean="0"/>
              <a:t> : </a:t>
            </a:r>
            <a:r>
              <a:rPr lang="ko-KR" altLang="en-US" dirty="0" smtClean="0"/>
              <a:t>첫 번째 자식 </a:t>
            </a:r>
            <a:r>
              <a:rPr lang="ko-KR" altLang="en-US" dirty="0" err="1" smtClean="0"/>
              <a:t>노드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nextSibling</a:t>
            </a:r>
            <a:r>
              <a:rPr lang="en-US" altLang="ko-KR" dirty="0" smtClean="0"/>
              <a:t> : </a:t>
            </a:r>
            <a:r>
              <a:rPr lang="ko-KR" altLang="en-US" dirty="0" smtClean="0"/>
              <a:t>다음 형제 </a:t>
            </a:r>
            <a:r>
              <a:rPr lang="ko-KR" altLang="en-US" dirty="0" err="1" smtClean="0"/>
              <a:t>노드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nodeName</a:t>
            </a:r>
            <a:r>
              <a:rPr lang="en-US" altLang="ko-KR" dirty="0" smtClean="0"/>
              <a:t> : </a:t>
            </a:r>
            <a:r>
              <a:rPr lang="ko-KR" altLang="en-US" dirty="0" smtClean="0"/>
              <a:t>현재 </a:t>
            </a:r>
            <a:r>
              <a:rPr lang="ko-KR" altLang="en-US" dirty="0" err="1" smtClean="0"/>
              <a:t>노드의</a:t>
            </a:r>
            <a:r>
              <a:rPr lang="ko-KR" altLang="en-US" dirty="0" smtClean="0"/>
              <a:t> 이름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nodeValue</a:t>
            </a:r>
            <a:r>
              <a:rPr lang="en-US" altLang="ko-KR" dirty="0" smtClean="0"/>
              <a:t> : </a:t>
            </a:r>
            <a:r>
              <a:rPr lang="ko-KR" altLang="en-US" dirty="0" smtClean="0"/>
              <a:t>현재 </a:t>
            </a:r>
            <a:r>
              <a:rPr lang="ko-KR" altLang="en-US" dirty="0" err="1" smtClean="0"/>
              <a:t>노드의</a:t>
            </a:r>
            <a:r>
              <a:rPr lang="ko-KR" altLang="en-US" dirty="0" smtClean="0"/>
              <a:t> 값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attributes : </a:t>
            </a:r>
            <a:r>
              <a:rPr lang="ko-KR" altLang="en-US" dirty="0" smtClean="0"/>
              <a:t>현재 </a:t>
            </a:r>
            <a:r>
              <a:rPr lang="ko-KR" altLang="en-US" dirty="0" err="1" smtClean="0"/>
              <a:t>노드의</a:t>
            </a:r>
            <a:r>
              <a:rPr lang="ko-KR" altLang="en-US" dirty="0" smtClean="0"/>
              <a:t> 모든 속성의 집합</a:t>
            </a:r>
            <a:endParaRPr lang="en-US" altLang="ko-KR" dirty="0" smtClean="0"/>
          </a:p>
          <a:p>
            <a:r>
              <a:rPr lang="en-US" altLang="ko-KR" dirty="0" err="1" smtClean="0"/>
              <a:t>DOMNodeList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DOMNode</a:t>
            </a:r>
            <a:r>
              <a:rPr lang="ko-KR" altLang="en-US" dirty="0" smtClean="0"/>
              <a:t>의 모음이다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주요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메소드</a:t>
            </a:r>
            <a:r>
              <a:rPr lang="ko-KR" altLang="en-US" dirty="0" smtClean="0"/>
              <a:t> 및 속성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Item( index ) : </a:t>
            </a:r>
            <a:r>
              <a:rPr lang="ko-KR" altLang="en-US" dirty="0" smtClean="0"/>
              <a:t>해당 </a:t>
            </a:r>
            <a:r>
              <a:rPr lang="en-US" altLang="ko-KR" dirty="0" smtClean="0"/>
              <a:t>index</a:t>
            </a:r>
            <a:r>
              <a:rPr lang="ko-KR" altLang="en-US" dirty="0" smtClean="0"/>
              <a:t>의 </a:t>
            </a:r>
            <a:r>
              <a:rPr lang="ko-KR" altLang="en-US" dirty="0" err="1" smtClean="0"/>
              <a:t>노드를</a:t>
            </a:r>
            <a:r>
              <a:rPr lang="ko-KR" altLang="en-US" dirty="0" smtClean="0"/>
              <a:t> 가져온다</a:t>
            </a:r>
            <a:r>
              <a:rPr lang="en-US" altLang="ko-KR" dirty="0" smtClean="0"/>
              <a:t>.</a:t>
            </a:r>
          </a:p>
          <a:p>
            <a:r>
              <a:rPr lang="en-US" altLang="ko-KR" dirty="0" err="1" smtClean="0"/>
              <a:t>DOMText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텍스트만으로 이루어진 </a:t>
            </a:r>
            <a:r>
              <a:rPr lang="ko-KR" altLang="en-US" dirty="0" err="1" smtClean="0"/>
              <a:t>노드</a:t>
            </a:r>
            <a:r>
              <a:rPr lang="ko-KR" altLang="en-US" dirty="0" smtClean="0"/>
              <a:t> 하나를 의미한다</a:t>
            </a:r>
            <a:r>
              <a:rPr lang="en-US" altLang="ko-KR" dirty="0" smtClean="0"/>
              <a:t>.</a:t>
            </a:r>
          </a:p>
          <a:p>
            <a:pPr lvl="1"/>
            <a:r>
              <a:rPr lang="ko-KR" altLang="en-US" dirty="0" smtClean="0"/>
              <a:t>주의할 점은 </a:t>
            </a:r>
            <a:r>
              <a:rPr lang="en-US" altLang="ko-KR" dirty="0" err="1" smtClean="0"/>
              <a:t>DOMText</a:t>
            </a:r>
            <a:r>
              <a:rPr lang="ko-KR" altLang="en-US" dirty="0" smtClean="0"/>
              <a:t>는 </a:t>
            </a:r>
            <a:r>
              <a:rPr lang="en-US" altLang="ko-KR" dirty="0" err="1" smtClean="0"/>
              <a:t>nodeValue</a:t>
            </a:r>
            <a:r>
              <a:rPr lang="en-US" altLang="ko-KR" dirty="0" smtClean="0"/>
              <a:t> </a:t>
            </a:r>
            <a:r>
              <a:rPr lang="ko-KR" altLang="en-US" dirty="0" smtClean="0"/>
              <a:t>대신 </a:t>
            </a:r>
            <a:r>
              <a:rPr lang="en-US" altLang="ko-KR" dirty="0" smtClean="0"/>
              <a:t>data</a:t>
            </a:r>
            <a:r>
              <a:rPr lang="ko-KR" altLang="en-US" dirty="0" smtClean="0"/>
              <a:t>를 사용한다</a:t>
            </a:r>
            <a:r>
              <a:rPr lang="en-US" altLang="ko-KR" dirty="0" smtClean="0"/>
              <a:t>.</a:t>
            </a:r>
          </a:p>
          <a:p>
            <a:pPr lvl="1"/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DOM </a:t>
            </a:r>
            <a:r>
              <a:rPr lang="ko-KR" altLang="en-US" dirty="0" smtClean="0"/>
              <a:t>관련</a:t>
            </a:r>
            <a:r>
              <a:rPr lang="en-US" altLang="ko-KR" dirty="0" smtClean="0"/>
              <a:t> </a:t>
            </a:r>
            <a:r>
              <a:rPr lang="ko-KR" altLang="en-US" dirty="0" smtClean="0"/>
              <a:t>주요 </a:t>
            </a:r>
            <a:r>
              <a:rPr lang="en-US" altLang="ko-KR" dirty="0" smtClean="0"/>
              <a:t>Class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83866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/>
              <a:t>제시한 </a:t>
            </a:r>
            <a:r>
              <a:rPr lang="en-US" altLang="ko-KR" sz="2800" dirty="0" smtClean="0"/>
              <a:t>XML</a:t>
            </a:r>
            <a:r>
              <a:rPr lang="ko-KR" altLang="en-US" sz="2800" dirty="0" smtClean="0"/>
              <a:t>문서를 </a:t>
            </a:r>
            <a:r>
              <a:rPr lang="en-US" altLang="ko-KR" sz="2800" dirty="0" smtClean="0"/>
              <a:t>DOM</a:t>
            </a:r>
            <a:r>
              <a:rPr lang="ko-KR" altLang="en-US" sz="2800" dirty="0" smtClean="0"/>
              <a:t>을 이용하여 파싱한다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/>
              <a:t>PHP</a:t>
            </a:r>
            <a:r>
              <a:rPr lang="ko-KR" altLang="en-US" sz="2800" dirty="0" smtClean="0"/>
              <a:t>를 사용한다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출력 창에는 </a:t>
            </a:r>
            <a:r>
              <a:rPr lang="en-US" altLang="ko-KR" sz="2800" dirty="0" smtClean="0"/>
              <a:t>attribute </a:t>
            </a:r>
            <a:r>
              <a:rPr lang="ko-KR" altLang="en-US" sz="2800" dirty="0" smtClean="0"/>
              <a:t>값과 </a:t>
            </a:r>
            <a:r>
              <a:rPr lang="en-US" altLang="ko-KR" sz="2800" dirty="0" smtClean="0"/>
              <a:t>text</a:t>
            </a:r>
            <a:r>
              <a:rPr lang="ko-KR" altLang="en-US" sz="2800" dirty="0" smtClean="0"/>
              <a:t>값을 출력한다</a:t>
            </a:r>
            <a:r>
              <a:rPr lang="en-US" altLang="ko-KR" sz="2800" dirty="0" smtClean="0"/>
              <a:t>.</a:t>
            </a:r>
          </a:p>
          <a:p>
            <a:pPr>
              <a:lnSpc>
                <a:spcPct val="150000"/>
              </a:lnSpc>
            </a:pPr>
            <a:endParaRPr lang="en-US" altLang="ko-KR" sz="2800" dirty="0" smtClean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3600" dirty="0" smtClean="0"/>
              <a:t> </a:t>
            </a:r>
            <a:r>
              <a:rPr lang="ko-KR" altLang="en-US" sz="3600" dirty="0" smtClean="0"/>
              <a:t>예제</a:t>
            </a:r>
            <a:r>
              <a:rPr lang="en-US" altLang="ko-KR" sz="3600" dirty="0" smtClean="0"/>
              <a:t>-</a:t>
            </a:r>
            <a:r>
              <a:rPr lang="ko-KR" altLang="en-US" sz="3600" dirty="0" smtClean="0"/>
              <a:t>간단한 </a:t>
            </a:r>
            <a:r>
              <a:rPr lang="en-US" altLang="ko-KR" sz="3600" dirty="0" smtClean="0"/>
              <a:t>XML</a:t>
            </a:r>
            <a:r>
              <a:rPr lang="ko-KR" altLang="en-US" sz="3600" dirty="0" smtClean="0"/>
              <a:t>문서 파싱하기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23528" y="1196752"/>
            <a:ext cx="6501408" cy="48279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ko-KR" sz="900" dirty="0"/>
              <a:t>&lt;?</a:t>
            </a:r>
          </a:p>
          <a:p>
            <a:pPr>
              <a:buNone/>
            </a:pPr>
            <a:r>
              <a:rPr lang="en-US" altLang="ko-KR" sz="900" dirty="0"/>
              <a:t>	$</a:t>
            </a:r>
            <a:r>
              <a:rPr lang="en-US" altLang="ko-KR" sz="900" dirty="0" err="1"/>
              <a:t>domObj</a:t>
            </a:r>
            <a:r>
              <a:rPr lang="en-US" altLang="ko-KR" sz="900" dirty="0"/>
              <a:t> = new </a:t>
            </a:r>
            <a:r>
              <a:rPr lang="en-US" altLang="ko-KR" sz="900" dirty="0" err="1"/>
              <a:t>DOMDocument</a:t>
            </a:r>
            <a:r>
              <a:rPr lang="en-US" altLang="ko-KR" sz="900" dirty="0"/>
              <a:t>();	// </a:t>
            </a:r>
            <a:r>
              <a:rPr lang="ko-KR" altLang="en-US" sz="900" dirty="0"/>
              <a:t>객체를 생성한다</a:t>
            </a:r>
            <a:r>
              <a:rPr lang="en-US" altLang="ko-KR" sz="900" dirty="0"/>
              <a:t>.</a:t>
            </a:r>
          </a:p>
          <a:p>
            <a:pPr>
              <a:buNone/>
            </a:pPr>
            <a:r>
              <a:rPr lang="en-US" altLang="ko-KR" sz="900" dirty="0"/>
              <a:t>	$</a:t>
            </a:r>
            <a:r>
              <a:rPr lang="en-US" altLang="ko-KR" sz="900" dirty="0" err="1"/>
              <a:t>domObj</a:t>
            </a:r>
            <a:r>
              <a:rPr lang="en-US" altLang="ko-KR" sz="900" dirty="0"/>
              <a:t>-&gt;load("text.xml"); //XML </a:t>
            </a:r>
            <a:r>
              <a:rPr lang="ko-KR" altLang="en-US" sz="900" dirty="0"/>
              <a:t>문서 </a:t>
            </a:r>
            <a:r>
              <a:rPr lang="ko-KR" altLang="en-US" sz="900" dirty="0" err="1"/>
              <a:t>리딩</a:t>
            </a:r>
            <a:endParaRPr lang="ko-KR" altLang="en-US" sz="900" dirty="0"/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$root = $</a:t>
            </a:r>
            <a:r>
              <a:rPr lang="en-US" altLang="ko-KR" sz="900" dirty="0" err="1"/>
              <a:t>domObj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documentElement</a:t>
            </a:r>
            <a:r>
              <a:rPr lang="en-US" altLang="ko-KR" sz="900" dirty="0"/>
              <a:t>; // Root Element</a:t>
            </a:r>
            <a:r>
              <a:rPr lang="ko-KR" altLang="en-US" sz="900" dirty="0"/>
              <a:t>를 가져온다</a:t>
            </a:r>
          </a:p>
          <a:p>
            <a:pPr>
              <a:buNone/>
            </a:pPr>
            <a:r>
              <a:rPr lang="ko-KR" altLang="en-US" sz="900" dirty="0"/>
              <a:t>	</a:t>
            </a:r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echo "&amp;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;".$root-&gt;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."&amp;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;&lt;</a:t>
            </a:r>
            <a:r>
              <a:rPr lang="en-US" altLang="ko-KR" sz="900" dirty="0" err="1"/>
              <a:t>br</a:t>
            </a:r>
            <a:r>
              <a:rPr lang="en-US" altLang="ko-KR" sz="900" dirty="0"/>
              <a:t>&gt;";	//&amp;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 = "&lt;" </a:t>
            </a:r>
            <a:r>
              <a:rPr lang="ko-KR" altLang="en-US" sz="900" dirty="0"/>
              <a:t>를 표현 </a:t>
            </a:r>
            <a:r>
              <a:rPr lang="en-US" altLang="ko-KR" sz="900" dirty="0"/>
              <a:t>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 = "&gt;" </a:t>
            </a:r>
            <a:r>
              <a:rPr lang="ko-KR" altLang="en-US" sz="900" dirty="0"/>
              <a:t>를 표현 	</a:t>
            </a:r>
          </a:p>
          <a:p>
            <a:pPr>
              <a:buNone/>
            </a:pPr>
            <a:r>
              <a:rPr lang="ko-KR" altLang="en-US" sz="900" dirty="0"/>
              <a:t>	</a:t>
            </a:r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$book = $root-&gt;</a:t>
            </a:r>
            <a:r>
              <a:rPr lang="en-US" altLang="ko-KR" sz="900" dirty="0" err="1"/>
              <a:t>firstChild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;</a:t>
            </a:r>
          </a:p>
          <a:p>
            <a:pPr>
              <a:buNone/>
            </a:pPr>
            <a:r>
              <a:rPr lang="en-US" altLang="ko-KR" sz="900" dirty="0"/>
              <a:t>	echo '&amp;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;'.$book-&gt;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;	// </a:t>
            </a:r>
            <a:r>
              <a:rPr lang="ko-KR" altLang="en-US" sz="900" dirty="0" err="1"/>
              <a:t>노드명</a:t>
            </a:r>
            <a:r>
              <a:rPr lang="ko-KR" altLang="en-US" sz="900" dirty="0"/>
              <a:t> 출력</a:t>
            </a:r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echo ' '.$book-&gt;attributes-&gt;item(0)-&gt;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.'="'; // </a:t>
            </a:r>
            <a:r>
              <a:rPr lang="ko-KR" altLang="en-US" sz="900" dirty="0" err="1"/>
              <a:t>속성명</a:t>
            </a:r>
            <a:r>
              <a:rPr lang="en-US" altLang="ko-KR" sz="900" dirty="0"/>
              <a:t>('code') </a:t>
            </a:r>
            <a:r>
              <a:rPr lang="ko-KR" altLang="en-US" sz="900" dirty="0"/>
              <a:t>출력</a:t>
            </a:r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echo $book-&gt;attributes-&gt;item(0)-&gt;</a:t>
            </a:r>
            <a:r>
              <a:rPr lang="en-US" altLang="ko-KR" sz="900" dirty="0" err="1"/>
              <a:t>nodeValue</a:t>
            </a:r>
            <a:r>
              <a:rPr lang="en-US" altLang="ko-KR" sz="900" dirty="0"/>
              <a:t>.'"';	// </a:t>
            </a:r>
            <a:r>
              <a:rPr lang="ko-KR" altLang="en-US" sz="900" dirty="0"/>
              <a:t>속성값 출력</a:t>
            </a:r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echo '&amp;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;&lt;</a:t>
            </a:r>
            <a:r>
              <a:rPr lang="en-US" altLang="ko-KR" sz="900" dirty="0" err="1"/>
              <a:t>br</a:t>
            </a:r>
            <a:r>
              <a:rPr lang="en-US" altLang="ko-KR" sz="900" dirty="0"/>
              <a:t>&gt;';</a:t>
            </a:r>
          </a:p>
          <a:p>
            <a:pPr>
              <a:buNone/>
            </a:pPr>
            <a:r>
              <a:rPr lang="en-US" altLang="ko-KR" sz="900" dirty="0"/>
              <a:t>	</a:t>
            </a:r>
          </a:p>
          <a:p>
            <a:pPr>
              <a:buNone/>
            </a:pPr>
            <a:r>
              <a:rPr lang="en-US" altLang="ko-KR" sz="900" dirty="0"/>
              <a:t>	$author = $book-&gt;</a:t>
            </a:r>
            <a:r>
              <a:rPr lang="en-US" altLang="ko-KR" sz="900" dirty="0" err="1"/>
              <a:t>firstChild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;</a:t>
            </a:r>
          </a:p>
          <a:p>
            <a:pPr>
              <a:buNone/>
            </a:pPr>
            <a:r>
              <a:rPr lang="en-US" altLang="ko-KR" sz="900" dirty="0"/>
              <a:t>	echo '&amp;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;'.$author-&gt;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.'&amp;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;';</a:t>
            </a:r>
          </a:p>
          <a:p>
            <a:pPr>
              <a:buNone/>
            </a:pPr>
            <a:r>
              <a:rPr lang="en-US" altLang="ko-KR" sz="900" dirty="0"/>
              <a:t>	echo ": ".$author-&gt;</a:t>
            </a:r>
            <a:r>
              <a:rPr lang="en-US" altLang="ko-KR" sz="900" dirty="0" err="1"/>
              <a:t>firstChild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nodeValue</a:t>
            </a:r>
            <a:r>
              <a:rPr lang="en-US" altLang="ko-KR" sz="900" dirty="0"/>
              <a:t>."&lt;</a:t>
            </a:r>
            <a:r>
              <a:rPr lang="en-US" altLang="ko-KR" sz="900" dirty="0" err="1"/>
              <a:t>br</a:t>
            </a:r>
            <a:r>
              <a:rPr lang="en-US" altLang="ko-KR" sz="900" dirty="0"/>
              <a:t>&gt;";	// </a:t>
            </a:r>
            <a:r>
              <a:rPr lang="ko-KR" altLang="en-US" sz="900" dirty="0" err="1"/>
              <a:t>노드값</a:t>
            </a:r>
            <a:r>
              <a:rPr lang="ko-KR" altLang="en-US" sz="900" dirty="0"/>
              <a:t> 출력</a:t>
            </a:r>
          </a:p>
          <a:p>
            <a:pPr>
              <a:buNone/>
            </a:pPr>
            <a:endParaRPr lang="ko-KR" altLang="en-US" sz="900" dirty="0"/>
          </a:p>
          <a:p>
            <a:pPr>
              <a:buNone/>
            </a:pPr>
            <a:r>
              <a:rPr lang="ko-KR" altLang="en-US" sz="900" dirty="0"/>
              <a:t>	</a:t>
            </a:r>
            <a:r>
              <a:rPr lang="en-US" altLang="ko-KR" sz="900" dirty="0"/>
              <a:t>$title = $author-&gt;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;</a:t>
            </a:r>
          </a:p>
          <a:p>
            <a:pPr>
              <a:buNone/>
            </a:pPr>
            <a:r>
              <a:rPr lang="en-US" altLang="ko-KR" sz="900" dirty="0"/>
              <a:t>	echo '&amp;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;'.$title-&gt;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.'&amp;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;';</a:t>
            </a:r>
          </a:p>
          <a:p>
            <a:pPr>
              <a:buNone/>
            </a:pPr>
            <a:r>
              <a:rPr lang="en-US" altLang="ko-KR" sz="900" dirty="0"/>
              <a:t>	echo ": ".$title-&gt;</a:t>
            </a:r>
            <a:r>
              <a:rPr lang="en-US" altLang="ko-KR" sz="900" dirty="0" err="1"/>
              <a:t>firstChild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nodeValue</a:t>
            </a:r>
            <a:r>
              <a:rPr lang="en-US" altLang="ko-KR" sz="900" dirty="0"/>
              <a:t>."&lt;</a:t>
            </a:r>
            <a:r>
              <a:rPr lang="en-US" altLang="ko-KR" sz="900" dirty="0" err="1"/>
              <a:t>br</a:t>
            </a:r>
            <a:r>
              <a:rPr lang="en-US" altLang="ko-KR" sz="900" dirty="0"/>
              <a:t>&gt;";</a:t>
            </a:r>
          </a:p>
          <a:p>
            <a:pPr>
              <a:buNone/>
            </a:pPr>
            <a:endParaRPr lang="en-US" altLang="ko-KR" sz="900" dirty="0"/>
          </a:p>
          <a:p>
            <a:pPr>
              <a:buNone/>
            </a:pPr>
            <a:r>
              <a:rPr lang="en-US" altLang="ko-KR" sz="900" dirty="0"/>
              <a:t>	$publisher = $title-&gt;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nextSibling</a:t>
            </a:r>
            <a:r>
              <a:rPr lang="en-US" altLang="ko-KR" sz="900" dirty="0"/>
              <a:t>;</a:t>
            </a:r>
          </a:p>
          <a:p>
            <a:pPr>
              <a:buNone/>
            </a:pPr>
            <a:r>
              <a:rPr lang="en-US" altLang="ko-KR" sz="900" dirty="0"/>
              <a:t>	echo '&amp;</a:t>
            </a:r>
            <a:r>
              <a:rPr lang="en-US" altLang="ko-KR" sz="900" dirty="0" err="1"/>
              <a:t>lt</a:t>
            </a:r>
            <a:r>
              <a:rPr lang="en-US" altLang="ko-KR" sz="900" dirty="0"/>
              <a:t>;'.$publisher-&gt;</a:t>
            </a:r>
            <a:r>
              <a:rPr lang="en-US" altLang="ko-KR" sz="900" dirty="0" err="1"/>
              <a:t>nodeName</a:t>
            </a:r>
            <a:r>
              <a:rPr lang="en-US" altLang="ko-KR" sz="900" dirty="0"/>
              <a:t>.'&amp;</a:t>
            </a:r>
            <a:r>
              <a:rPr lang="en-US" altLang="ko-KR" sz="900" dirty="0" err="1"/>
              <a:t>gt</a:t>
            </a:r>
            <a:r>
              <a:rPr lang="en-US" altLang="ko-KR" sz="900" dirty="0"/>
              <a:t>;';</a:t>
            </a:r>
          </a:p>
          <a:p>
            <a:pPr>
              <a:buNone/>
            </a:pPr>
            <a:r>
              <a:rPr lang="en-US" altLang="ko-KR" sz="900" dirty="0"/>
              <a:t>	echo ": ".$publisher-&gt;</a:t>
            </a:r>
            <a:r>
              <a:rPr lang="en-US" altLang="ko-KR" sz="900" dirty="0" err="1"/>
              <a:t>firstChild</a:t>
            </a:r>
            <a:r>
              <a:rPr lang="en-US" altLang="ko-KR" sz="900" dirty="0"/>
              <a:t>-&gt;</a:t>
            </a:r>
            <a:r>
              <a:rPr lang="en-US" altLang="ko-KR" sz="900" dirty="0" err="1"/>
              <a:t>nodeValue</a:t>
            </a:r>
            <a:r>
              <a:rPr lang="en-US" altLang="ko-KR" sz="900" dirty="0"/>
              <a:t>."&lt;</a:t>
            </a:r>
            <a:r>
              <a:rPr lang="en-US" altLang="ko-KR" sz="900" dirty="0" err="1"/>
              <a:t>br</a:t>
            </a:r>
            <a:r>
              <a:rPr lang="en-US" altLang="ko-KR" sz="900" dirty="0"/>
              <a:t>&gt;";	</a:t>
            </a:r>
          </a:p>
          <a:p>
            <a:pPr>
              <a:buNone/>
            </a:pPr>
            <a:r>
              <a:rPr lang="en-US" altLang="ko-KR" sz="900" dirty="0"/>
              <a:t>?&gt;</a:t>
            </a:r>
            <a:endParaRPr lang="ko-KR" altLang="en-US" sz="900" dirty="0"/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</a:t>
            </a:r>
            <a:r>
              <a:rPr lang="ko-KR" altLang="en-US" sz="3800" dirty="0" smtClean="0"/>
              <a:t>예제 </a:t>
            </a:r>
            <a:r>
              <a:rPr lang="en-US" altLang="ko-KR" sz="3800" dirty="0" smtClean="0"/>
              <a:t>–Source Code</a:t>
            </a:r>
            <a:endParaRPr lang="ko-KR" altLang="en-US" sz="3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4440" y="4243239"/>
            <a:ext cx="2257425" cy="103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8692" y="2010991"/>
            <a:ext cx="2828925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14439" y="5281463"/>
            <a:ext cx="225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+mn-ea"/>
              </a:rPr>
              <a:t>&lt; </a:t>
            </a:r>
            <a:r>
              <a:rPr lang="ko-KR" altLang="en-US" sz="1400" dirty="0" smtClean="0">
                <a:latin typeface="+mn-ea"/>
              </a:rPr>
              <a:t>실행 결과 </a:t>
            </a:r>
            <a:r>
              <a:rPr lang="en-US" altLang="ko-KR" sz="1400" dirty="0" smtClean="0">
                <a:latin typeface="+mn-ea"/>
              </a:rPr>
              <a:t>&gt;</a:t>
            </a:r>
            <a:endParaRPr lang="ko-KR" altLang="en-US" sz="1400" dirty="0">
              <a:latin typeface="+mn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4441" y="3373066"/>
            <a:ext cx="22574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latin typeface="+mn-ea"/>
              </a:rPr>
              <a:t>&lt; text.xml</a:t>
            </a:r>
            <a:r>
              <a:rPr lang="ko-KR" altLang="en-US" sz="1400" dirty="0" smtClean="0">
                <a:latin typeface="+mn-ea"/>
              </a:rPr>
              <a:t> </a:t>
            </a:r>
            <a:r>
              <a:rPr lang="en-US" altLang="ko-KR" sz="1400" dirty="0" smtClean="0">
                <a:latin typeface="+mn-ea"/>
              </a:rPr>
              <a:t>&gt;</a:t>
            </a:r>
            <a:endParaRPr lang="ko-KR" altLang="en-US" sz="14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800" dirty="0" smtClean="0"/>
              <a:t>용어 정리</a:t>
            </a:r>
            <a:endParaRPr lang="en-US" altLang="ko-KR" sz="2800" dirty="0" smtClean="0"/>
          </a:p>
          <a:p>
            <a:pPr>
              <a:lnSpc>
                <a:spcPct val="150000"/>
              </a:lnSpc>
            </a:pPr>
            <a:r>
              <a:rPr lang="en-US" altLang="ko-KR" sz="2800" dirty="0" smtClean="0"/>
              <a:t>XML</a:t>
            </a:r>
          </a:p>
          <a:p>
            <a:pPr>
              <a:lnSpc>
                <a:spcPct val="150000"/>
              </a:lnSpc>
            </a:pPr>
            <a:r>
              <a:rPr lang="en-US" altLang="ko-KR" sz="2800" dirty="0" smtClean="0"/>
              <a:t>DOM</a:t>
            </a:r>
          </a:p>
          <a:p>
            <a:pPr>
              <a:lnSpc>
                <a:spcPct val="150000"/>
              </a:lnSpc>
            </a:pPr>
            <a:r>
              <a:rPr lang="ko-KR" altLang="en-US" sz="2800" dirty="0" smtClean="0"/>
              <a:t>실습</a:t>
            </a:r>
            <a:endParaRPr lang="ko-KR" altLang="en-US" sz="280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ko-KR" altLang="en-US" sz="3800" dirty="0" smtClean="0"/>
              <a:t> 목차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 smtClean="0"/>
              <a:t>주어진 </a:t>
            </a:r>
            <a:r>
              <a:rPr lang="en-US" altLang="ko-KR" sz="2400" dirty="0" smtClean="0"/>
              <a:t>XML</a:t>
            </a:r>
            <a:r>
              <a:rPr lang="ko-KR" altLang="en-US" sz="2400" dirty="0" smtClean="0"/>
              <a:t>문서를 </a:t>
            </a:r>
            <a:r>
              <a:rPr lang="en-US" altLang="ko-KR" sz="2400" dirty="0" smtClean="0"/>
              <a:t>DOM</a:t>
            </a:r>
            <a:r>
              <a:rPr lang="ko-KR" altLang="en-US" sz="2400" dirty="0" smtClean="0"/>
              <a:t>을 이용하여 </a:t>
            </a:r>
            <a:r>
              <a:rPr lang="ko-KR" altLang="en-US" sz="2400" dirty="0" err="1" smtClean="0"/>
              <a:t>파싱한다</a:t>
            </a:r>
            <a:r>
              <a:rPr lang="en-US" altLang="ko-KR" sz="24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en-US" altLang="ko-KR" sz="14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http://borame.cs.pusan.ac.kr/ai_home/lecture/java2011/books.xml</a:t>
            </a:r>
            <a:endParaRPr lang="en-US" altLang="ko-KR" sz="1400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2400" dirty="0" smtClean="0"/>
              <a:t>PHP</a:t>
            </a:r>
            <a:r>
              <a:rPr lang="ko-KR" altLang="en-US" sz="2400" dirty="0" smtClean="0"/>
              <a:t>를 사용한다</a:t>
            </a:r>
            <a:r>
              <a:rPr lang="en-US" altLang="ko-KR" sz="24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출력 창에는 </a:t>
            </a:r>
            <a:r>
              <a:rPr lang="en-US" altLang="ko-KR" sz="2400" dirty="0" smtClean="0"/>
              <a:t>attribute </a:t>
            </a:r>
            <a:r>
              <a:rPr lang="ko-KR" altLang="en-US" sz="2400" dirty="0" smtClean="0"/>
              <a:t>값과 </a:t>
            </a:r>
            <a:r>
              <a:rPr lang="en-US" altLang="ko-KR" sz="2400" dirty="0" smtClean="0"/>
              <a:t>text</a:t>
            </a:r>
            <a:r>
              <a:rPr lang="ko-KR" altLang="en-US" sz="2400" dirty="0" smtClean="0"/>
              <a:t>값을 출력한다</a:t>
            </a:r>
            <a:r>
              <a:rPr lang="en-US" altLang="ko-KR" sz="2400" dirty="0" smtClean="0"/>
              <a:t>.</a:t>
            </a:r>
          </a:p>
          <a:p>
            <a:pPr lvl="1">
              <a:lnSpc>
                <a:spcPct val="150000"/>
              </a:lnSpc>
            </a:pPr>
            <a:r>
              <a:rPr lang="ko-KR" altLang="en-US" sz="1600" dirty="0" smtClean="0"/>
              <a:t>예제와는 달리 </a:t>
            </a:r>
            <a:r>
              <a:rPr lang="en-US" altLang="ko-KR" sz="1600" dirty="0" smtClean="0"/>
              <a:t>depth</a:t>
            </a:r>
            <a:r>
              <a:rPr lang="ko-KR" altLang="en-US" sz="1600" dirty="0" smtClean="0"/>
              <a:t>가 내려가면 들여쓰기를 한다</a:t>
            </a:r>
            <a:r>
              <a:rPr lang="en-US" altLang="ko-KR" sz="1600" dirty="0" smtClean="0"/>
              <a:t>.</a:t>
            </a:r>
          </a:p>
          <a:p>
            <a:pPr lvl="2">
              <a:lnSpc>
                <a:spcPct val="150000"/>
              </a:lnSpc>
            </a:pPr>
            <a:r>
              <a:rPr lang="en-US" altLang="ko-KR" sz="1600" dirty="0" smtClean="0"/>
              <a:t>“&amp;</a:t>
            </a:r>
            <a:r>
              <a:rPr lang="en-US" altLang="ko-KR" sz="1600" dirty="0" err="1" smtClean="0"/>
              <a:t>nbsp</a:t>
            </a:r>
            <a:r>
              <a:rPr lang="en-US" altLang="ko-KR" sz="1600" dirty="0" smtClean="0"/>
              <a:t> </a:t>
            </a:r>
            <a:r>
              <a:rPr lang="en-US" altLang="ko-KR" sz="1600" dirty="0"/>
              <a:t>&amp;</a:t>
            </a:r>
            <a:r>
              <a:rPr lang="en-US" altLang="ko-KR" sz="1600" dirty="0" err="1"/>
              <a:t>nbsp</a:t>
            </a:r>
            <a:r>
              <a:rPr lang="en-US" altLang="ko-KR" sz="1600" dirty="0"/>
              <a:t> </a:t>
            </a:r>
            <a:r>
              <a:rPr lang="en-US" altLang="ko-KR" sz="1600" dirty="0" smtClean="0"/>
              <a:t>“</a:t>
            </a:r>
            <a:r>
              <a:rPr lang="ko-KR" altLang="en-US" sz="1600" dirty="0" smtClean="0"/>
              <a:t>를 사용</a:t>
            </a:r>
            <a:endParaRPr lang="en-US" altLang="ko-KR" sz="1600" dirty="0" smtClean="0"/>
          </a:p>
          <a:p>
            <a:pPr>
              <a:lnSpc>
                <a:spcPct val="150000"/>
              </a:lnSpc>
            </a:pPr>
            <a:r>
              <a:rPr lang="ko-KR" altLang="en-US" sz="2400" dirty="0" err="1" smtClean="0"/>
              <a:t>보고싶은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Tree</a:t>
            </a:r>
            <a:r>
              <a:rPr lang="ko-KR" altLang="en-US" sz="2400" dirty="0" smtClean="0"/>
              <a:t>의 최대 </a:t>
            </a:r>
            <a:r>
              <a:rPr lang="en-US" altLang="ko-KR" sz="2400" dirty="0" smtClean="0"/>
              <a:t>depth</a:t>
            </a:r>
            <a:r>
              <a:rPr lang="ko-KR" altLang="en-US" sz="2400" dirty="0" smtClean="0"/>
              <a:t>를 설정할 수 있고 그에 따라 출력도 바뀌어야 한다</a:t>
            </a:r>
            <a:r>
              <a:rPr lang="en-US" altLang="ko-KR" sz="2400" dirty="0" smtClean="0"/>
              <a:t>.</a:t>
            </a:r>
          </a:p>
        </p:txBody>
      </p:sp>
      <p:sp>
        <p:nvSpPr>
          <p:cNvPr id="6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altLang="ko-KR" sz="3600" dirty="0" smtClean="0"/>
              <a:t> </a:t>
            </a:r>
            <a:r>
              <a:rPr lang="ko-KR" altLang="en-US" sz="3600" dirty="0" smtClean="0"/>
              <a:t>실</a:t>
            </a:r>
            <a:r>
              <a:rPr lang="ko-KR" altLang="en-US" sz="3600" dirty="0"/>
              <a:t>습</a:t>
            </a:r>
            <a:r>
              <a:rPr lang="en-US" altLang="ko-KR" sz="3600" dirty="0" smtClean="0"/>
              <a:t>-</a:t>
            </a:r>
            <a:r>
              <a:rPr lang="ko-KR" altLang="en-US" sz="3600" dirty="0" smtClean="0"/>
              <a:t>좀더 복잡한 </a:t>
            </a:r>
            <a:r>
              <a:rPr lang="en-US" altLang="ko-KR" sz="3600" dirty="0" smtClean="0"/>
              <a:t>XML</a:t>
            </a:r>
            <a:r>
              <a:rPr lang="ko-KR" altLang="en-US" sz="3600" dirty="0" smtClean="0"/>
              <a:t>문서 파싱하기</a:t>
            </a:r>
            <a:r>
              <a:rPr lang="en-US" altLang="ko-KR" sz="3600" dirty="0" smtClean="0"/>
              <a:t>.</a:t>
            </a:r>
            <a:endParaRPr lang="ko-KR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00506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292080" y="1481328"/>
            <a:ext cx="3394720" cy="4525963"/>
          </a:xfrm>
        </p:spPr>
        <p:txBody>
          <a:bodyPr>
            <a:normAutofit/>
          </a:bodyPr>
          <a:lstStyle/>
          <a:p>
            <a:r>
              <a:rPr lang="en-US" altLang="ko-KR" sz="1800" dirty="0" err="1" smtClean="0"/>
              <a:t>XMLTraversal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함수를 완성하여 이 </a:t>
            </a:r>
            <a:r>
              <a:rPr lang="en-US" altLang="ko-KR" sz="1800" dirty="0" err="1" smtClean="0"/>
              <a:t>php</a:t>
            </a:r>
            <a:r>
              <a:rPr lang="ko-KR" altLang="en-US" sz="1800" dirty="0" smtClean="0"/>
              <a:t>파일이 잘 작동하게 하는 것이 최종목표</a:t>
            </a:r>
            <a:endParaRPr lang="en-US" altLang="ko-KR" sz="1800" dirty="0" smtClean="0"/>
          </a:p>
          <a:p>
            <a:endParaRPr lang="en-US" altLang="ko-KR" sz="1800" dirty="0"/>
          </a:p>
          <a:p>
            <a:pPr marL="109728" indent="0">
              <a:buNone/>
            </a:pP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– </a:t>
            </a:r>
            <a:r>
              <a:rPr lang="en-US" altLang="ko-KR" dirty="0" err="1" smtClean="0"/>
              <a:t>XMLTraversal</a:t>
            </a:r>
            <a:r>
              <a:rPr lang="en-US" altLang="ko-KR" dirty="0" smtClean="0"/>
              <a:t> </a:t>
            </a:r>
            <a:r>
              <a:rPr lang="ko-KR" altLang="en-US" dirty="0" smtClean="0"/>
              <a:t>함수 구현</a:t>
            </a: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84784"/>
            <a:ext cx="4838700" cy="486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313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실습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결과 화면</a:t>
            </a:r>
            <a:endParaRPr lang="ko-KR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55" y="1484784"/>
            <a:ext cx="3857625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3" y="1484784"/>
            <a:ext cx="3762375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077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ko-KR" altLang="en-US" dirty="0" smtClean="0"/>
              <a:t>용어정리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2328866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ko-KR" altLang="en-US" sz="2400" dirty="0" smtClean="0"/>
              <a:t>브라우저 </a:t>
            </a:r>
            <a:endParaRPr lang="en-US" altLang="ko-KR" sz="2400" dirty="0" smtClean="0"/>
          </a:p>
          <a:p>
            <a:pPr marL="914400" lvl="1" indent="-514350">
              <a:lnSpc>
                <a:spcPct val="160000"/>
              </a:lnSpc>
            </a:pPr>
            <a:r>
              <a:rPr lang="en-US" altLang="ko-KR" sz="1800" dirty="0" smtClean="0"/>
              <a:t>World Wide Web(www)</a:t>
            </a:r>
            <a:r>
              <a:rPr lang="ko-KR" altLang="en-US" sz="1800" dirty="0" smtClean="0"/>
              <a:t>에서 모든 정보를 볼 수 있도록 해 주는 응용프로그램</a:t>
            </a:r>
            <a:r>
              <a:rPr lang="en-US" altLang="ko-KR" sz="1800" dirty="0" smtClean="0"/>
              <a:t>.</a:t>
            </a:r>
          </a:p>
          <a:p>
            <a:pPr marL="914400" lvl="1" indent="-514350">
              <a:lnSpc>
                <a:spcPct val="160000"/>
              </a:lnSpc>
            </a:pPr>
            <a:r>
              <a:rPr lang="en-US" altLang="ko-KR" sz="1800" dirty="0" smtClean="0"/>
              <a:t>Internet explorer</a:t>
            </a:r>
            <a:r>
              <a:rPr lang="ko-KR" altLang="en-US" sz="1800" dirty="0" smtClean="0"/>
              <a:t>와 </a:t>
            </a:r>
            <a:r>
              <a:rPr lang="en-US" altLang="ko-KR" sz="1800" dirty="0" smtClean="0"/>
              <a:t>chrome, </a:t>
            </a:r>
            <a:r>
              <a:rPr lang="en-US" altLang="ko-KR" sz="1800" dirty="0" err="1" smtClean="0"/>
              <a:t>firefox</a:t>
            </a:r>
            <a:r>
              <a:rPr lang="ko-KR" altLang="en-US" sz="1800" dirty="0" smtClean="0"/>
              <a:t>등</a:t>
            </a:r>
            <a:r>
              <a:rPr lang="en-US" altLang="ko-KR" sz="2000" dirty="0" smtClean="0"/>
              <a:t>. </a:t>
            </a:r>
            <a:endParaRPr lang="en-US" altLang="ko-KR" sz="2400" dirty="0" smtClean="0"/>
          </a:p>
          <a:p>
            <a:pPr marL="914400" lvl="1" indent="-514350">
              <a:lnSpc>
                <a:spcPct val="160000"/>
              </a:lnSpc>
            </a:pPr>
            <a:endParaRPr lang="en-US" altLang="ko-KR" sz="2000" dirty="0" smtClean="0"/>
          </a:p>
          <a:p>
            <a:pPr>
              <a:lnSpc>
                <a:spcPct val="160000"/>
              </a:lnSpc>
            </a:pP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ko-KR" altLang="en-US" sz="3800" dirty="0" smtClean="0"/>
              <a:t> 용어 정리</a:t>
            </a:r>
            <a:endParaRPr lang="ko-KR" altLang="en-US" sz="3800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857628"/>
            <a:ext cx="2428892" cy="2873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857628"/>
            <a:ext cx="285752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1" y="3857628"/>
            <a:ext cx="3143271" cy="2886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73349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60000"/>
              </a:lnSpc>
            </a:pPr>
            <a:r>
              <a:rPr lang="en-US" altLang="ko-KR" sz="2400" dirty="0" smtClean="0"/>
              <a:t>Markup Language</a:t>
            </a:r>
          </a:p>
          <a:p>
            <a:pPr lvl="1">
              <a:lnSpc>
                <a:spcPct val="160000"/>
              </a:lnSpc>
            </a:pPr>
            <a:r>
              <a:rPr lang="en-US" altLang="ko-KR" sz="1800" dirty="0" smtClean="0"/>
              <a:t>Markup </a:t>
            </a:r>
            <a:r>
              <a:rPr lang="ko-KR" altLang="en-US" sz="1800" dirty="0" smtClean="0"/>
              <a:t>정보를 표현하는 언어</a:t>
            </a:r>
            <a:r>
              <a:rPr lang="en-US" altLang="ko-KR" sz="1800" dirty="0" smtClean="0"/>
              <a:t> .</a:t>
            </a:r>
          </a:p>
          <a:p>
            <a:pPr lvl="2">
              <a:lnSpc>
                <a:spcPct val="160000"/>
              </a:lnSpc>
              <a:buClr>
                <a:schemeClr val="accent4"/>
              </a:buClr>
              <a:buFont typeface="Wingdings" pitchFamily="2" charset="2"/>
              <a:buChar char="Ø"/>
            </a:pPr>
            <a:r>
              <a:rPr lang="en-US" altLang="ko-KR" sz="1600" dirty="0" smtClean="0"/>
              <a:t>Markup : </a:t>
            </a:r>
            <a:r>
              <a:rPr lang="ko-KR" altLang="en-US" sz="1600" dirty="0" smtClean="0"/>
              <a:t>문서처리를 지원하기 위해 문서에 추가되는 정보</a:t>
            </a:r>
            <a:r>
              <a:rPr lang="en-US" altLang="ko-KR" sz="1600" dirty="0" smtClean="0"/>
              <a:t>.</a:t>
            </a:r>
          </a:p>
          <a:p>
            <a:pPr lvl="1">
              <a:lnSpc>
                <a:spcPct val="160000"/>
              </a:lnSpc>
            </a:pPr>
            <a:r>
              <a:rPr lang="ko-KR" altLang="en-US" sz="1800" dirty="0" smtClean="0"/>
              <a:t>주어진</a:t>
            </a:r>
            <a:r>
              <a:rPr lang="en-US" altLang="ko-KR" sz="1800" dirty="0" smtClean="0"/>
              <a:t> </a:t>
            </a:r>
            <a:r>
              <a:rPr lang="ko-KR" altLang="en-US" sz="1800" dirty="0" smtClean="0"/>
              <a:t>형식에 따라 작성한 후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이를 인식할 수 있는 </a:t>
            </a:r>
            <a:r>
              <a:rPr lang="en-US" altLang="ko-KR" sz="1800" dirty="0" smtClean="0"/>
              <a:t>reader </a:t>
            </a:r>
            <a:r>
              <a:rPr lang="ko-KR" altLang="en-US" sz="1800" dirty="0" smtClean="0"/>
              <a:t>프로그램을 이용하여 이를 표현</a:t>
            </a:r>
            <a:r>
              <a:rPr lang="en-US" altLang="ko-KR" sz="1800" dirty="0" smtClean="0"/>
              <a:t>.</a:t>
            </a:r>
          </a:p>
          <a:p>
            <a:pPr lvl="1">
              <a:lnSpc>
                <a:spcPct val="160000"/>
              </a:lnSpc>
            </a:pPr>
            <a:r>
              <a:rPr lang="ko-KR" altLang="en-US" sz="1800" dirty="0" smtClean="0"/>
              <a:t>종류는 </a:t>
            </a:r>
            <a:r>
              <a:rPr lang="en-US" altLang="ko-KR" sz="1800" dirty="0" smtClean="0"/>
              <a:t>SGML, HTML, XML, XHTML </a:t>
            </a:r>
            <a:r>
              <a:rPr lang="ko-KR" altLang="en-US" sz="1800" dirty="0" smtClean="0"/>
              <a:t>등이 있음</a:t>
            </a:r>
            <a:r>
              <a:rPr lang="en-US" altLang="ko-KR" sz="1800" dirty="0" smtClean="0"/>
              <a:t>.</a:t>
            </a:r>
          </a:p>
          <a:p>
            <a:pPr marL="914400" lvl="1" indent="-514350">
              <a:lnSpc>
                <a:spcPct val="160000"/>
              </a:lnSpc>
            </a:pPr>
            <a:endParaRPr lang="en-US" altLang="ko-KR" sz="2000" dirty="0" smtClean="0"/>
          </a:p>
          <a:p>
            <a:pPr>
              <a:lnSpc>
                <a:spcPct val="160000"/>
              </a:lnSpc>
            </a:pPr>
            <a:endParaRPr lang="en-US" altLang="ko-KR" sz="2400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ko-KR" altLang="en-US" sz="3800" dirty="0" smtClean="0"/>
              <a:t> 용어 정리</a:t>
            </a:r>
            <a:endParaRPr lang="ko-KR" altLang="en-US" sz="3800" dirty="0"/>
          </a:p>
        </p:txBody>
      </p:sp>
      <p:grpSp>
        <p:nvGrpSpPr>
          <p:cNvPr id="12" name="그룹 11"/>
          <p:cNvGrpSpPr/>
          <p:nvPr/>
        </p:nvGrpSpPr>
        <p:grpSpPr>
          <a:xfrm>
            <a:off x="2071670" y="4357694"/>
            <a:ext cx="5715040" cy="1714512"/>
            <a:chOff x="1714480" y="4286256"/>
            <a:chExt cx="5715040" cy="1714512"/>
          </a:xfrm>
        </p:grpSpPr>
        <p:sp>
          <p:nvSpPr>
            <p:cNvPr id="4" name="직사각형 3"/>
            <p:cNvSpPr/>
            <p:nvPr/>
          </p:nvSpPr>
          <p:spPr>
            <a:xfrm>
              <a:off x="1714480" y="4286256"/>
              <a:ext cx="5715040" cy="171451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타원 4"/>
            <p:cNvSpPr/>
            <p:nvPr/>
          </p:nvSpPr>
          <p:spPr>
            <a:xfrm>
              <a:off x="3143240" y="4500570"/>
              <a:ext cx="3929090" cy="1357322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4214810" y="5000636"/>
              <a:ext cx="1071570" cy="71438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타원 6"/>
            <p:cNvSpPr/>
            <p:nvPr/>
          </p:nvSpPr>
          <p:spPr>
            <a:xfrm>
              <a:off x="5715008" y="4786322"/>
              <a:ext cx="857256" cy="500066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00430" y="4810464"/>
              <a:ext cx="5715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SGML</a:t>
              </a:r>
              <a:endParaRPr lang="ko-KR" altLang="en-US" sz="11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009756" y="4510094"/>
              <a:ext cx="135732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Markup Language</a:t>
              </a:r>
              <a:endParaRPr lang="ko-KR" altLang="en-US" sz="11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00562" y="5239092"/>
              <a:ext cx="5715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XML</a:t>
              </a:r>
              <a:endParaRPr lang="ko-KR" altLang="en-US" sz="11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57884" y="4929198"/>
              <a:ext cx="57150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dirty="0" smtClean="0"/>
                <a:t>HTML</a:t>
              </a:r>
              <a:endParaRPr lang="ko-KR" altLang="en-US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ko-KR" dirty="0" smtClean="0"/>
              <a:t>XML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ko-KR" sz="2400" dirty="0" smtClean="0"/>
              <a:t>E</a:t>
            </a:r>
            <a:r>
              <a:rPr lang="en-US" altLang="ko-KR" sz="2400" b="1" dirty="0" smtClean="0"/>
              <a:t>X</a:t>
            </a:r>
            <a:r>
              <a:rPr lang="en-US" altLang="ko-KR" sz="2400" dirty="0" smtClean="0"/>
              <a:t>tensible </a:t>
            </a:r>
            <a:r>
              <a:rPr lang="en-US" altLang="ko-KR" sz="2400" b="1" dirty="0" smtClean="0"/>
              <a:t>M</a:t>
            </a:r>
            <a:r>
              <a:rPr lang="en-US" altLang="ko-KR" sz="2400" dirty="0" smtClean="0"/>
              <a:t>arkup </a:t>
            </a:r>
            <a:r>
              <a:rPr lang="en-US" altLang="ko-KR" sz="2400" b="1" dirty="0" smtClean="0"/>
              <a:t>L</a:t>
            </a:r>
            <a:r>
              <a:rPr lang="en-US" altLang="ko-KR" sz="2400" dirty="0" smtClean="0"/>
              <a:t>anguage.</a:t>
            </a:r>
          </a:p>
          <a:p>
            <a:pPr>
              <a:lnSpc>
                <a:spcPct val="150000"/>
              </a:lnSpc>
            </a:pPr>
            <a:r>
              <a:rPr lang="ko-KR" altLang="en-US" sz="2400" dirty="0" smtClean="0"/>
              <a:t>구조화된 데이터 형식을 제공하는 메타 표시 </a:t>
            </a:r>
            <a:r>
              <a:rPr lang="ko-KR" altLang="en-US" sz="2400" b="1" dirty="0" smtClean="0"/>
              <a:t>언어</a:t>
            </a:r>
            <a:endParaRPr lang="en-US" altLang="ko-KR" sz="2400" b="1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이란</a:t>
            </a:r>
            <a:r>
              <a:rPr lang="en-US" altLang="ko-KR" sz="3800" dirty="0" smtClean="0"/>
              <a:t>?</a:t>
            </a:r>
            <a:endParaRPr lang="ko-KR" alt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3452813" y="1584325"/>
          <a:ext cx="4905375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Image" r:id="rId3" imgW="8546032" imgH="4457143" progId="">
                  <p:embed/>
                </p:oleObj>
              </mc:Choice>
              <mc:Fallback>
                <p:oleObj name="Image" r:id="rId3" imgW="8546032" imgH="4457143" progId="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1584325"/>
                        <a:ext cx="4905375" cy="255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altLang="ko-KR" sz="3800" dirty="0" smtClean="0"/>
              <a:t> XML </a:t>
            </a:r>
            <a:r>
              <a:rPr lang="ko-KR" altLang="en-US" sz="3800" dirty="0" smtClean="0"/>
              <a:t>개발 배경</a:t>
            </a:r>
            <a:endParaRPr lang="ko-KR" altLang="en-US" sz="3800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68313" y="4064022"/>
            <a:ext cx="8280400" cy="250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014B79"/>
              </a:buClr>
              <a:buFont typeface="Arial" pitchFamily="34" charset="0"/>
              <a:buChar char="•"/>
            </a:pPr>
            <a:r>
              <a:rPr lang="en-US" altLang="ko-KR" sz="2000" dirty="0">
                <a:latin typeface="+mn-ea"/>
              </a:rPr>
              <a:t>HTML</a:t>
            </a:r>
            <a:r>
              <a:rPr lang="ko-KR" altLang="en-US" sz="2000" dirty="0">
                <a:latin typeface="+mn-ea"/>
              </a:rPr>
              <a:t>은 데이터를 브라우저에 표현하는 방법을 지정하는 태그의 </a:t>
            </a:r>
            <a:r>
              <a:rPr lang="ko-KR" altLang="en-US" sz="2000" dirty="0" smtClean="0">
                <a:latin typeface="+mn-ea"/>
              </a:rPr>
              <a:t>집합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en-US" sz="2000" dirty="0">
              <a:latin typeface="+mn-ea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Clr>
                <a:srgbClr val="014B79"/>
              </a:buClr>
              <a:buFont typeface="Arial" pitchFamily="34" charset="0"/>
              <a:buChar char="•"/>
            </a:pPr>
            <a:r>
              <a:rPr lang="ko-KR" altLang="en-US" sz="2000" dirty="0">
                <a:latin typeface="+mn-ea"/>
              </a:rPr>
              <a:t>브라우저는 </a:t>
            </a:r>
            <a:r>
              <a:rPr lang="en-US" altLang="ko-KR" sz="2000" dirty="0">
                <a:latin typeface="+mn-ea"/>
              </a:rPr>
              <a:t>HTML </a:t>
            </a:r>
            <a:r>
              <a:rPr lang="ko-KR" altLang="en-US" sz="2000" dirty="0">
                <a:latin typeface="+mn-ea"/>
              </a:rPr>
              <a:t>페이지를 있는 그대로 해석해서 화면에 </a:t>
            </a:r>
            <a:r>
              <a:rPr lang="ko-KR" altLang="en-US" sz="2000" dirty="0" smtClean="0">
                <a:latin typeface="+mn-ea"/>
              </a:rPr>
              <a:t>표현</a:t>
            </a:r>
            <a:r>
              <a:rPr lang="en-US" altLang="ko-KR" sz="2000" dirty="0" smtClean="0">
                <a:latin typeface="+mn-ea"/>
              </a:rPr>
              <a:t>.</a:t>
            </a:r>
            <a:endParaRPr lang="ko-KR" altLang="en-US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6355</TotalTime>
  <Words>1206</Words>
  <Application>Microsoft Office PowerPoint</Application>
  <PresentationFormat>화면 슬라이드 쇼(4:3)</PresentationFormat>
  <Paragraphs>246</Paragraphs>
  <Slides>32</Slides>
  <Notes>7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4" baseType="lpstr">
      <vt:lpstr>광장</vt:lpstr>
      <vt:lpstr>Image</vt:lpstr>
      <vt:lpstr>XML 및  XML Reader</vt:lpstr>
      <vt:lpstr>PowerPoint 프레젠테이션</vt:lpstr>
      <vt:lpstr> 목차</vt:lpstr>
      <vt:lpstr>용어정리</vt:lpstr>
      <vt:lpstr> 용어 정리</vt:lpstr>
      <vt:lpstr> 용어 정리</vt:lpstr>
      <vt:lpstr>XML</vt:lpstr>
      <vt:lpstr> XML 이란?</vt:lpstr>
      <vt:lpstr> XML 개발 배경</vt:lpstr>
      <vt:lpstr> XML 개발 배경</vt:lpstr>
      <vt:lpstr> XML 설계 목표</vt:lpstr>
      <vt:lpstr> XML 문서의 구조</vt:lpstr>
      <vt:lpstr> XML 특징</vt:lpstr>
      <vt:lpstr> XML 장점</vt:lpstr>
      <vt:lpstr> XML 사용 이유</vt:lpstr>
      <vt:lpstr> XSL</vt:lpstr>
      <vt:lpstr> XPath</vt:lpstr>
      <vt:lpstr> DOM 이란?</vt:lpstr>
      <vt:lpstr> DOM 동작 구조</vt:lpstr>
      <vt:lpstr> DOM 동작 구조</vt:lpstr>
      <vt:lpstr> DOM을 이용한 XML Parsing</vt:lpstr>
      <vt:lpstr> DOM과 Xpath 비교  (1)</vt:lpstr>
      <vt:lpstr> DOM과 Xpath 비교(2) </vt:lpstr>
      <vt:lpstr> DOM과 Xpath 비교(3) </vt:lpstr>
      <vt:lpstr>실습</vt:lpstr>
      <vt:lpstr>PHP - DOM 관련 Class</vt:lpstr>
      <vt:lpstr>DOM 관련 주요 Class</vt:lpstr>
      <vt:lpstr> 예제-간단한 XML문서 파싱하기.</vt:lpstr>
      <vt:lpstr> 예제 –Source Code</vt:lpstr>
      <vt:lpstr> 실습-좀더 복잡한 XML문서 파싱하기.</vt:lpstr>
      <vt:lpstr>실습 – XMLTraversal 함수 구현</vt:lpstr>
      <vt:lpstr>실습 – 결과 화면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jeong</dc:creator>
  <cp:lastModifiedBy>Chris</cp:lastModifiedBy>
  <cp:revision>365</cp:revision>
  <dcterms:created xsi:type="dcterms:W3CDTF">2011-02-21T00:52:18Z</dcterms:created>
  <dcterms:modified xsi:type="dcterms:W3CDTF">2011-03-16T03:04:27Z</dcterms:modified>
</cp:coreProperties>
</file>