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2" r:id="rId4"/>
    <p:sldId id="264" r:id="rId5"/>
    <p:sldId id="265" r:id="rId6"/>
    <p:sldId id="263" r:id="rId7"/>
    <p:sldId id="266" r:id="rId8"/>
    <p:sldId id="305" r:id="rId9"/>
    <p:sldId id="306" r:id="rId10"/>
    <p:sldId id="307" r:id="rId11"/>
    <p:sldId id="271" r:id="rId12"/>
    <p:sldId id="301" r:id="rId13"/>
    <p:sldId id="303" r:id="rId14"/>
    <p:sldId id="282" r:id="rId15"/>
    <p:sldId id="270" r:id="rId16"/>
    <p:sldId id="284" r:id="rId17"/>
    <p:sldId id="283" r:id="rId18"/>
    <p:sldId id="318" r:id="rId19"/>
    <p:sldId id="272" r:id="rId20"/>
    <p:sldId id="285" r:id="rId21"/>
    <p:sldId id="286" r:id="rId22"/>
    <p:sldId id="287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10" r:id="rId34"/>
    <p:sldId id="311" r:id="rId35"/>
    <p:sldId id="312" r:id="rId36"/>
    <p:sldId id="313" r:id="rId37"/>
    <p:sldId id="308" r:id="rId38"/>
    <p:sldId id="314" r:id="rId39"/>
    <p:sldId id="315" r:id="rId40"/>
    <p:sldId id="316" r:id="rId41"/>
    <p:sldId id="317" r:id="rId42"/>
    <p:sldId id="309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2011-05-09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br>
              <a:rPr lang="en-US" altLang="ko-KR" dirty="0" smtClean="0"/>
            </a:br>
            <a:r>
              <a:rPr lang="en-US" altLang="ko-KR" dirty="0" smtClean="0"/>
              <a:t>Activity &amp; Layout &amp; View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13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결과 화면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4695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6482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7559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안드로이드의</a:t>
            </a:r>
            <a:r>
              <a:rPr lang="ko-KR" altLang="en-US" dirty="0" smtClean="0"/>
              <a:t> 사용자 인터페이스</a:t>
            </a:r>
            <a:r>
              <a:rPr lang="en-US" altLang="ko-KR" dirty="0" smtClean="0"/>
              <a:t>(UI)</a:t>
            </a:r>
            <a:r>
              <a:rPr lang="ko-KR" altLang="en-US" dirty="0" smtClean="0"/>
              <a:t>를 구성하는 핵심 컴포넌트로서 화면상의 사각영역을 차지하며 자신의 모양을 그리고 사용자로부터 입력을 받아들인다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pic>
        <p:nvPicPr>
          <p:cNvPr id="7170" name="Picture 2" descr="http://cfile5.uf.tistory.com/image/192A4E1E4A71D82AE7A4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19320" cy="24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/>
              <a:t>위젯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직접적으로</a:t>
            </a:r>
            <a:r>
              <a:rPr lang="en-US" altLang="ko-KR" sz="2400" dirty="0"/>
              <a:t> </a:t>
            </a:r>
            <a:r>
              <a:rPr lang="ko-KR" altLang="en-US" sz="2400" dirty="0"/>
              <a:t>보이며</a:t>
            </a:r>
            <a:r>
              <a:rPr lang="en-US" altLang="ko-KR" sz="2400" dirty="0"/>
              <a:t> </a:t>
            </a:r>
            <a:r>
              <a:rPr lang="ko-KR" altLang="en-US" sz="2400" dirty="0"/>
              <a:t>사용자 인터페이스를 구성한다</a:t>
            </a:r>
            <a:r>
              <a:rPr lang="en-US" altLang="ko-KR" sz="2400" dirty="0"/>
              <a:t>. </a:t>
            </a:r>
            <a:r>
              <a:rPr lang="ko-KR" altLang="en-US" sz="2400" dirty="0"/>
              <a:t>버튼</a:t>
            </a:r>
            <a:r>
              <a:rPr lang="en-US" altLang="ko-KR" sz="2400" dirty="0"/>
              <a:t>, </a:t>
            </a:r>
            <a:r>
              <a:rPr lang="ko-KR" altLang="en-US" sz="2400" dirty="0"/>
              <a:t>텍스트 </a:t>
            </a:r>
            <a:r>
              <a:rPr lang="ko-KR" altLang="en-US" sz="2400" dirty="0" err="1"/>
              <a:t>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에디트</a:t>
            </a:r>
            <a:r>
              <a:rPr lang="en-US" altLang="ko-KR" sz="2400" dirty="0"/>
              <a:t>, </a:t>
            </a:r>
            <a:r>
              <a:rPr lang="ko-KR" altLang="en-US" sz="2400" dirty="0"/>
              <a:t>라디오 버튼 등을 말하며 흔히 컨트롤이라고도 부르며 </a:t>
            </a:r>
            <a:r>
              <a:rPr lang="en-US" altLang="ko-KR" sz="2400" dirty="0"/>
              <a:t>View </a:t>
            </a:r>
            <a:r>
              <a:rPr lang="ko-KR" altLang="en-US" sz="2400" dirty="0"/>
              <a:t>라고도 한다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View - </a:t>
            </a:r>
            <a:r>
              <a:rPr lang="ko-KR" altLang="en-US" dirty="0" err="1" smtClean="0"/>
              <a:t>위젯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11560" y="2780928"/>
            <a:ext cx="8136904" cy="3816424"/>
            <a:chOff x="611560" y="1844824"/>
            <a:chExt cx="7992888" cy="4824536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611560" y="184482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Object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611560" y="256490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2339752" y="184482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AnalogClock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339752" y="256490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err="1" smtClean="0">
                  <a:solidFill>
                    <a:schemeClr val="tx1"/>
                  </a:solidFill>
                </a:rPr>
                <a:t>TextView</a:t>
              </a:r>
              <a:endParaRPr lang="en-US" altLang="ko-KR" sz="13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11960" y="184482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err="1" smtClean="0">
                  <a:solidFill>
                    <a:schemeClr val="tx1"/>
                  </a:solidFill>
                </a:rPr>
                <a:t>EditText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211960" y="256490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</a:rPr>
                <a:t>Button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211960" y="3140968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Chronometer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211960" y="371703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DigitalClock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211960" y="443711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ImageButton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211960" y="515719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GlSurfaceView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211960" y="580526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VideoView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211960" y="6381328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AbsSeekBar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2339752" y="443711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err="1" smtClean="0">
                  <a:solidFill>
                    <a:schemeClr val="tx1"/>
                  </a:solidFill>
                </a:rPr>
                <a:t>ImageView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339752" y="515719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SurfaceView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2339752" y="6381328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ProgressBar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6012160" y="1844824"/>
              <a:ext cx="2304256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AutoCompleteTextView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6012160" y="2564904"/>
              <a:ext cx="180020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CompoundButton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7164288" y="3140968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err="1" smtClean="0">
                  <a:solidFill>
                    <a:schemeClr val="tx1"/>
                  </a:solidFill>
                </a:rPr>
                <a:t>CheckBox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7164288" y="3717032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err="1" smtClean="0">
                  <a:solidFill>
                    <a:schemeClr val="tx1"/>
                  </a:solidFill>
                </a:rPr>
                <a:t>RadioButton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7164288" y="4293096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ToggleButton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228184" y="5805264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SeekBar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6228184" y="6381328"/>
              <a:ext cx="1440160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RatingBar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직선 연결선 27"/>
            <p:cNvCxnSpPr>
              <a:stCxn id="6" idx="2"/>
              <a:endCxn id="7" idx="0"/>
            </p:cNvCxnSpPr>
            <p:nvPr/>
          </p:nvCxnSpPr>
          <p:spPr>
            <a:xfrm rot="5400000">
              <a:off x="1115616" y="234888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>
              <a:stCxn id="7" idx="3"/>
              <a:endCxn id="9" idx="1"/>
            </p:cNvCxnSpPr>
            <p:nvPr/>
          </p:nvCxnSpPr>
          <p:spPr>
            <a:xfrm>
              <a:off x="2051720" y="270892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9" idx="3"/>
              <a:endCxn id="11" idx="1"/>
            </p:cNvCxnSpPr>
            <p:nvPr/>
          </p:nvCxnSpPr>
          <p:spPr>
            <a:xfrm>
              <a:off x="3779912" y="270892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꺾인 연결선 30"/>
            <p:cNvCxnSpPr>
              <a:stCxn id="8" idx="1"/>
              <a:endCxn id="20" idx="1"/>
            </p:cNvCxnSpPr>
            <p:nvPr/>
          </p:nvCxnSpPr>
          <p:spPr>
            <a:xfrm rot="10800000" flipV="1">
              <a:off x="2339752" y="1988840"/>
              <a:ext cx="1588" cy="4536504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꺾인 연결선 31"/>
            <p:cNvCxnSpPr>
              <a:stCxn id="18" idx="1"/>
              <a:endCxn id="19" idx="1"/>
            </p:cNvCxnSpPr>
            <p:nvPr/>
          </p:nvCxnSpPr>
          <p:spPr>
            <a:xfrm rot="10800000" flipV="1">
              <a:off x="2339752" y="4581128"/>
              <a:ext cx="1588" cy="720080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꺾인 연결선 32"/>
            <p:cNvCxnSpPr>
              <a:stCxn id="10" idx="1"/>
              <a:endCxn id="12" idx="1"/>
            </p:cNvCxnSpPr>
            <p:nvPr/>
          </p:nvCxnSpPr>
          <p:spPr>
            <a:xfrm rot="10800000" flipV="1">
              <a:off x="4211960" y="1988840"/>
              <a:ext cx="1588" cy="1296144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꺾인 연결선 33"/>
            <p:cNvCxnSpPr>
              <a:stCxn id="12" idx="1"/>
              <a:endCxn id="13" idx="1"/>
            </p:cNvCxnSpPr>
            <p:nvPr/>
          </p:nvCxnSpPr>
          <p:spPr>
            <a:xfrm rot="10800000" flipV="1">
              <a:off x="4211960" y="3284984"/>
              <a:ext cx="1588" cy="576064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stCxn id="19" idx="3"/>
              <a:endCxn id="15" idx="1"/>
            </p:cNvCxnSpPr>
            <p:nvPr/>
          </p:nvCxnSpPr>
          <p:spPr>
            <a:xfrm>
              <a:off x="3779912" y="530120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>
              <a:stCxn id="18" idx="3"/>
              <a:endCxn id="14" idx="1"/>
            </p:cNvCxnSpPr>
            <p:nvPr/>
          </p:nvCxnSpPr>
          <p:spPr>
            <a:xfrm>
              <a:off x="3779912" y="458112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6" idx="1"/>
            </p:cNvCxnSpPr>
            <p:nvPr/>
          </p:nvCxnSpPr>
          <p:spPr>
            <a:xfrm rot="10800000">
              <a:off x="3995936" y="5301208"/>
              <a:ext cx="216024" cy="64807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>
              <a:stCxn id="20" idx="3"/>
              <a:endCxn id="17" idx="1"/>
            </p:cNvCxnSpPr>
            <p:nvPr/>
          </p:nvCxnSpPr>
          <p:spPr>
            <a:xfrm>
              <a:off x="3779912" y="652534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10" idx="3"/>
              <a:endCxn id="21" idx="1"/>
            </p:cNvCxnSpPr>
            <p:nvPr/>
          </p:nvCxnSpPr>
          <p:spPr>
            <a:xfrm>
              <a:off x="5652120" y="1988840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11" idx="3"/>
              <a:endCxn id="22" idx="1"/>
            </p:cNvCxnSpPr>
            <p:nvPr/>
          </p:nvCxnSpPr>
          <p:spPr>
            <a:xfrm>
              <a:off x="5652120" y="2708920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40"/>
            <p:cNvCxnSpPr>
              <a:stCxn id="25" idx="1"/>
              <a:endCxn id="22" idx="2"/>
            </p:cNvCxnSpPr>
            <p:nvPr/>
          </p:nvCxnSpPr>
          <p:spPr>
            <a:xfrm rot="10800000">
              <a:off x="6912260" y="2852936"/>
              <a:ext cx="252028" cy="158417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41"/>
            <p:cNvCxnSpPr>
              <a:stCxn id="23" idx="1"/>
              <a:endCxn id="22" idx="2"/>
            </p:cNvCxnSpPr>
            <p:nvPr/>
          </p:nvCxnSpPr>
          <p:spPr>
            <a:xfrm rot="10800000">
              <a:off x="6912260" y="2852936"/>
              <a:ext cx="252028" cy="43204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42"/>
            <p:cNvCxnSpPr>
              <a:stCxn id="24" idx="1"/>
              <a:endCxn id="22" idx="2"/>
            </p:cNvCxnSpPr>
            <p:nvPr/>
          </p:nvCxnSpPr>
          <p:spPr>
            <a:xfrm rot="10800000">
              <a:off x="6912260" y="2852936"/>
              <a:ext cx="252028" cy="100811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꺾인 연결선 43"/>
            <p:cNvCxnSpPr>
              <a:stCxn id="27" idx="1"/>
              <a:endCxn id="26" idx="1"/>
            </p:cNvCxnSpPr>
            <p:nvPr/>
          </p:nvCxnSpPr>
          <p:spPr>
            <a:xfrm rot="10800000">
              <a:off x="6228184" y="5949280"/>
              <a:ext cx="1588" cy="576064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>
              <a:stCxn id="17" idx="3"/>
              <a:endCxn id="27" idx="1"/>
            </p:cNvCxnSpPr>
            <p:nvPr/>
          </p:nvCxnSpPr>
          <p:spPr>
            <a:xfrm>
              <a:off x="5652120" y="652534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ko-KR" altLang="en-US" dirty="0" err="1"/>
              <a:t>뷰</a:t>
            </a:r>
            <a:r>
              <a:rPr lang="ko-KR" altLang="en-US" dirty="0"/>
              <a:t> 그룹 </a:t>
            </a:r>
            <a:r>
              <a:rPr lang="en-US" altLang="ko-KR" dirty="0"/>
              <a:t>: </a:t>
            </a:r>
            <a:r>
              <a:rPr lang="ko-KR" altLang="en-US" dirty="0"/>
              <a:t>직접적으로 보이지 않으며 다른 </a:t>
            </a:r>
            <a:r>
              <a:rPr lang="ko-KR" altLang="en-US" dirty="0" err="1"/>
              <a:t>뷰를</a:t>
            </a:r>
            <a:r>
              <a:rPr lang="ko-KR" altLang="en-US" dirty="0"/>
              <a:t> 담는 컨테이너 역할을 한다</a:t>
            </a:r>
            <a:r>
              <a:rPr lang="en-US" altLang="ko-KR" dirty="0"/>
              <a:t>. </a:t>
            </a:r>
            <a:r>
              <a:rPr lang="ko-KR" altLang="en-US" dirty="0"/>
              <a:t>이름 그대로 여러 개의 </a:t>
            </a:r>
            <a:r>
              <a:rPr lang="ko-KR" altLang="en-US" dirty="0" err="1"/>
              <a:t>뷰를</a:t>
            </a:r>
            <a:r>
              <a:rPr lang="ko-KR" altLang="en-US" dirty="0"/>
              <a:t> 유기적으로 모아 놓은 것이다</a:t>
            </a:r>
            <a:r>
              <a:rPr lang="en-US" altLang="ko-KR" dirty="0"/>
              <a:t>. </a:t>
            </a:r>
            <a:r>
              <a:rPr lang="ko-KR" altLang="en-US" dirty="0"/>
              <a:t>쉽게 말해 이 부류를 레이아웃이라 칭한다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–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그룹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51520" y="2708920"/>
            <a:ext cx="8640960" cy="4032448"/>
            <a:chOff x="323528" y="1556792"/>
            <a:chExt cx="8676456" cy="497500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23528" y="1563240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Object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23528" y="2060848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직선 연결선 7"/>
            <p:cNvCxnSpPr>
              <a:stCxn id="6" idx="2"/>
              <a:endCxn id="7" idx="0"/>
            </p:cNvCxnSpPr>
            <p:nvPr/>
          </p:nvCxnSpPr>
          <p:spPr>
            <a:xfrm rot="5400000">
              <a:off x="870036" y="1923280"/>
              <a:ext cx="2751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모서리가 둥근 직사각형 8"/>
            <p:cNvSpPr/>
            <p:nvPr/>
          </p:nvSpPr>
          <p:spPr>
            <a:xfrm>
              <a:off x="323528" y="2564904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ViewGroup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051720" y="1563240"/>
              <a:ext cx="15841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FrameLayout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051720" y="3075408"/>
              <a:ext cx="15841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AbsoluteLayout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051720" y="3501008"/>
              <a:ext cx="15841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RelativeLayout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051720" y="3933056"/>
              <a:ext cx="15841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LinearLayout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139952" y="3081856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WebView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139952" y="1556792"/>
              <a:ext cx="33843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ScrollView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. </a:t>
              </a:r>
              <a:r>
                <a:rPr lang="en-US" altLang="ko-KR" sz="1300" dirty="0" err="1" smtClean="0">
                  <a:solidFill>
                    <a:schemeClr val="tx1"/>
                  </a:solidFill>
                </a:rPr>
                <a:t>HorizontalScrollView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139952" y="1916832"/>
              <a:ext cx="33843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TabHost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. </a:t>
              </a:r>
              <a:r>
                <a:rPr lang="en-US" altLang="ko-KR" sz="1300" dirty="0" err="1" smtClean="0">
                  <a:solidFill>
                    <a:schemeClr val="tx1"/>
                  </a:solidFill>
                </a:rPr>
                <a:t>TimePicker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. </a:t>
              </a:r>
              <a:r>
                <a:rPr lang="en-US" altLang="ko-KR" sz="1300" dirty="0" err="1" smtClean="0">
                  <a:solidFill>
                    <a:schemeClr val="tx1"/>
                  </a:solidFill>
                </a:rPr>
                <a:t>DatePicker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139952" y="2276872"/>
              <a:ext cx="1440160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ViewAminator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796136" y="2283320"/>
              <a:ext cx="1440160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ViewFlipper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7524328" y="2283320"/>
              <a:ext cx="147565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TextSwitcher</a:t>
              </a:r>
              <a:endParaRPr lang="ko-KR" altLang="en-US" sz="13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796136" y="2708920"/>
              <a:ext cx="1440160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ViewSwitcher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7524328" y="2702472"/>
              <a:ext cx="147565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ImageSwitcher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139952" y="3782592"/>
              <a:ext cx="2952328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RadioGroup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. </a:t>
              </a:r>
              <a:r>
                <a:rPr lang="en-US" altLang="ko-KR" sz="1300" dirty="0" err="1" smtClean="0">
                  <a:solidFill>
                    <a:schemeClr val="tx1"/>
                  </a:solidFill>
                </a:rPr>
                <a:t>ZoomControls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4139952" y="4149080"/>
              <a:ext cx="2952328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TableLayout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. </a:t>
              </a:r>
              <a:r>
                <a:rPr lang="en-US" altLang="ko-KR" sz="1300" dirty="0" err="1" smtClean="0">
                  <a:solidFill>
                    <a:schemeClr val="tx1"/>
                  </a:solidFill>
                </a:rPr>
                <a:t>TableRow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4139952" y="4581128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TabWidget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139952" y="5091632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AbsListView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5940152" y="5098080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ListView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5940152" y="5445224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GridView</a:t>
              </a:r>
              <a:endParaRPr lang="en-US" altLang="ko-KR" sz="13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4139952" y="5949280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AbsSpinner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940152" y="5955728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Spinner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5940152" y="6309320"/>
              <a:ext cx="1368152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Gallery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051720" y="5085184"/>
              <a:ext cx="1584176" cy="2224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err="1" smtClean="0">
                  <a:solidFill>
                    <a:schemeClr val="tx1"/>
                  </a:solidFill>
                </a:rPr>
                <a:t>AdapterView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직선 연결선 31"/>
            <p:cNvCxnSpPr>
              <a:stCxn id="7" idx="2"/>
              <a:endCxn id="9" idx="0"/>
            </p:cNvCxnSpPr>
            <p:nvPr/>
          </p:nvCxnSpPr>
          <p:spPr>
            <a:xfrm rot="5400000">
              <a:off x="866812" y="2424112"/>
              <a:ext cx="281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꺾인 연결선 32"/>
            <p:cNvCxnSpPr>
              <a:stCxn id="10" idx="1"/>
              <a:endCxn id="9" idx="3"/>
            </p:cNvCxnSpPr>
            <p:nvPr/>
          </p:nvCxnSpPr>
          <p:spPr>
            <a:xfrm rot="10800000" flipV="1">
              <a:off x="1691680" y="1674476"/>
              <a:ext cx="360040" cy="10016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꺾인 연결선 33"/>
            <p:cNvCxnSpPr>
              <a:stCxn id="9" idx="3"/>
              <a:endCxn id="31" idx="1"/>
            </p:cNvCxnSpPr>
            <p:nvPr/>
          </p:nvCxnSpPr>
          <p:spPr>
            <a:xfrm>
              <a:off x="1691680" y="2676140"/>
              <a:ext cx="360040" cy="252028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꺾인 연결선 34"/>
            <p:cNvCxnSpPr>
              <a:stCxn id="9" idx="3"/>
              <a:endCxn id="11" idx="1"/>
            </p:cNvCxnSpPr>
            <p:nvPr/>
          </p:nvCxnSpPr>
          <p:spPr>
            <a:xfrm>
              <a:off x="1691680" y="2676140"/>
              <a:ext cx="360040" cy="51050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35"/>
            <p:cNvCxnSpPr>
              <a:stCxn id="9" idx="3"/>
              <a:endCxn id="12" idx="1"/>
            </p:cNvCxnSpPr>
            <p:nvPr/>
          </p:nvCxnSpPr>
          <p:spPr>
            <a:xfrm>
              <a:off x="1691680" y="2676140"/>
              <a:ext cx="360040" cy="93610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꺾인 연결선 36"/>
            <p:cNvCxnSpPr>
              <a:stCxn id="9" idx="3"/>
              <a:endCxn id="13" idx="1"/>
            </p:cNvCxnSpPr>
            <p:nvPr/>
          </p:nvCxnSpPr>
          <p:spPr>
            <a:xfrm>
              <a:off x="1691680" y="2676140"/>
              <a:ext cx="360040" cy="13681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 37"/>
            <p:cNvCxnSpPr>
              <a:stCxn id="10" idx="3"/>
              <a:endCxn id="16" idx="1"/>
            </p:cNvCxnSpPr>
            <p:nvPr/>
          </p:nvCxnSpPr>
          <p:spPr>
            <a:xfrm>
              <a:off x="3635896" y="1674476"/>
              <a:ext cx="504056" cy="35359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꺾인 연결선 38"/>
            <p:cNvCxnSpPr>
              <a:stCxn id="10" idx="3"/>
              <a:endCxn id="17" idx="1"/>
            </p:cNvCxnSpPr>
            <p:nvPr/>
          </p:nvCxnSpPr>
          <p:spPr>
            <a:xfrm>
              <a:off x="3635896" y="1674476"/>
              <a:ext cx="504056" cy="71363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11" idx="3"/>
              <a:endCxn id="14" idx="1"/>
            </p:cNvCxnSpPr>
            <p:nvPr/>
          </p:nvCxnSpPr>
          <p:spPr>
            <a:xfrm>
              <a:off x="3635896" y="3186644"/>
              <a:ext cx="504056" cy="6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꺾인 연결선 40"/>
            <p:cNvCxnSpPr>
              <a:stCxn id="13" idx="3"/>
              <a:endCxn id="22" idx="1"/>
            </p:cNvCxnSpPr>
            <p:nvPr/>
          </p:nvCxnSpPr>
          <p:spPr>
            <a:xfrm flipV="1">
              <a:off x="3635896" y="3893828"/>
              <a:ext cx="504056" cy="1504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꺾인 연결선 41"/>
            <p:cNvCxnSpPr>
              <a:stCxn id="13" idx="3"/>
              <a:endCxn id="23" idx="1"/>
            </p:cNvCxnSpPr>
            <p:nvPr/>
          </p:nvCxnSpPr>
          <p:spPr>
            <a:xfrm>
              <a:off x="3635896" y="4044292"/>
              <a:ext cx="504056" cy="21602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꺾인 연결선 42"/>
            <p:cNvCxnSpPr>
              <a:stCxn id="13" idx="3"/>
              <a:endCxn id="24" idx="1"/>
            </p:cNvCxnSpPr>
            <p:nvPr/>
          </p:nvCxnSpPr>
          <p:spPr>
            <a:xfrm>
              <a:off x="3635896" y="4044292"/>
              <a:ext cx="504056" cy="64807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꺾인 연결선 43"/>
            <p:cNvCxnSpPr>
              <a:stCxn id="31" idx="3"/>
              <a:endCxn id="25" idx="1"/>
            </p:cNvCxnSpPr>
            <p:nvPr/>
          </p:nvCxnSpPr>
          <p:spPr>
            <a:xfrm>
              <a:off x="3635896" y="5196420"/>
              <a:ext cx="504056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31" idx="3"/>
              <a:endCxn id="28" idx="1"/>
            </p:cNvCxnSpPr>
            <p:nvPr/>
          </p:nvCxnSpPr>
          <p:spPr>
            <a:xfrm>
              <a:off x="3635896" y="5196420"/>
              <a:ext cx="504056" cy="86409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꺾인 연결선 45"/>
            <p:cNvCxnSpPr>
              <a:stCxn id="25" idx="3"/>
              <a:endCxn id="26" idx="1"/>
            </p:cNvCxnSpPr>
            <p:nvPr/>
          </p:nvCxnSpPr>
          <p:spPr>
            <a:xfrm>
              <a:off x="5508104" y="5202868"/>
              <a:ext cx="432048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꺾인 연결선 46"/>
            <p:cNvCxnSpPr>
              <a:stCxn id="25" idx="3"/>
              <a:endCxn id="27" idx="1"/>
            </p:cNvCxnSpPr>
            <p:nvPr/>
          </p:nvCxnSpPr>
          <p:spPr>
            <a:xfrm>
              <a:off x="5508104" y="5202868"/>
              <a:ext cx="432048" cy="35359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꺾인 연결선 47"/>
            <p:cNvCxnSpPr>
              <a:stCxn id="28" idx="3"/>
              <a:endCxn id="29" idx="1"/>
            </p:cNvCxnSpPr>
            <p:nvPr/>
          </p:nvCxnSpPr>
          <p:spPr>
            <a:xfrm>
              <a:off x="5508104" y="6060516"/>
              <a:ext cx="432048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꺾인 연결선 48"/>
            <p:cNvCxnSpPr>
              <a:stCxn id="28" idx="3"/>
              <a:endCxn id="30" idx="1"/>
            </p:cNvCxnSpPr>
            <p:nvPr/>
          </p:nvCxnSpPr>
          <p:spPr>
            <a:xfrm>
              <a:off x="5508104" y="6060516"/>
              <a:ext cx="432048" cy="36004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꺾인 연결선 49"/>
            <p:cNvCxnSpPr>
              <a:stCxn id="10" idx="3"/>
              <a:endCxn id="15" idx="1"/>
            </p:cNvCxnSpPr>
            <p:nvPr/>
          </p:nvCxnSpPr>
          <p:spPr>
            <a:xfrm flipV="1">
              <a:off x="3635896" y="1668028"/>
              <a:ext cx="504056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꺾인 연결선 50"/>
            <p:cNvCxnSpPr>
              <a:stCxn id="17" idx="3"/>
              <a:endCxn id="18" idx="1"/>
            </p:cNvCxnSpPr>
            <p:nvPr/>
          </p:nvCxnSpPr>
          <p:spPr>
            <a:xfrm>
              <a:off x="5580112" y="2388108"/>
              <a:ext cx="216024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꺾인 연결선 51"/>
            <p:cNvCxnSpPr>
              <a:stCxn id="17" idx="3"/>
              <a:endCxn id="20" idx="1"/>
            </p:cNvCxnSpPr>
            <p:nvPr/>
          </p:nvCxnSpPr>
          <p:spPr>
            <a:xfrm>
              <a:off x="5580112" y="2388108"/>
              <a:ext cx="216024" cy="4320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꺾인 연결선 52"/>
            <p:cNvCxnSpPr>
              <a:stCxn id="20" idx="3"/>
              <a:endCxn id="21" idx="1"/>
            </p:cNvCxnSpPr>
            <p:nvPr/>
          </p:nvCxnSpPr>
          <p:spPr>
            <a:xfrm flipV="1">
              <a:off x="7236296" y="2813708"/>
              <a:ext cx="288032" cy="64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꺾인 연결선 53"/>
            <p:cNvCxnSpPr>
              <a:stCxn id="20" idx="3"/>
              <a:endCxn id="19" idx="1"/>
            </p:cNvCxnSpPr>
            <p:nvPr/>
          </p:nvCxnSpPr>
          <p:spPr>
            <a:xfrm flipV="1">
              <a:off x="7236296" y="2394556"/>
              <a:ext cx="288032" cy="4256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7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Text </a:t>
            </a:r>
            <a:r>
              <a:rPr lang="en-US" altLang="ko-KR" dirty="0" smtClean="0"/>
              <a:t>View 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이름 그대로 화면에 텍스트를 출력하는 </a:t>
            </a:r>
            <a:r>
              <a:rPr lang="ko-KR" altLang="en-US" dirty="0" err="1" smtClean="0"/>
              <a:t>위젯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사용자의 입력을 받아들이지는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 사용 속성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View - </a:t>
            </a:r>
            <a:r>
              <a:rPr lang="en-US" altLang="ko-KR" dirty="0"/>
              <a:t>Text </a:t>
            </a:r>
            <a:r>
              <a:rPr lang="en-US" altLang="ko-KR" dirty="0" smtClean="0"/>
              <a:t>View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31732"/>
              </p:ext>
            </p:extLst>
          </p:nvPr>
        </p:nvGraphicFramePr>
        <p:xfrm>
          <a:off x="827584" y="3429000"/>
          <a:ext cx="7488832" cy="232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3201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TextColor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textSize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TextStyle</a:t>
                      </a:r>
                      <a:endParaRPr lang="ko-KR" altLang="en-US" dirty="0"/>
                    </a:p>
                  </a:txBody>
                  <a:tcPr/>
                </a:tc>
              </a:tr>
              <a:tr h="768737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출력할 문자열 지정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문자열의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색상을 지정한다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폰트의 사이즈를 지정한다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폰트의 속성을 지정한다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  <a:tr h="99935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디폴트로서 </a:t>
                      </a:r>
                      <a:r>
                        <a:rPr lang="ko-KR" altLang="en-US" dirty="0" err="1" smtClean="0"/>
                        <a:t>빈문자열을</a:t>
                      </a:r>
                      <a:r>
                        <a:rPr lang="ko-KR" altLang="en-US" dirty="0" smtClean="0"/>
                        <a:t> 가진다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디폴트로서 밝은 회색을 가진다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Sp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en-US" altLang="ko-KR" dirty="0" err="1" smtClean="0"/>
                        <a:t>dp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en-US" altLang="ko-KR" dirty="0" err="1" smtClean="0"/>
                        <a:t>px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in, mm </a:t>
                      </a:r>
                      <a:r>
                        <a:rPr lang="ko-KR" altLang="en-US" baseline="0" dirty="0" smtClean="0"/>
                        <a:t>등의 단위를 </a:t>
                      </a:r>
                      <a:r>
                        <a:rPr lang="ko-KR" altLang="en-US" baseline="0" dirty="0" err="1" smtClean="0"/>
                        <a:t>지정해야한다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Normal, bold, italic </a:t>
                      </a:r>
                      <a:r>
                        <a:rPr lang="ko-KR" altLang="en-US" dirty="0" smtClean="0"/>
                        <a:t>중 하나를 쓰거나 </a:t>
                      </a:r>
                      <a:r>
                        <a:rPr lang="ko-KR" altLang="en-US" dirty="0" err="1" smtClean="0"/>
                        <a:t>묶어쓰는것이</a:t>
                      </a:r>
                      <a:r>
                        <a:rPr lang="ko-KR" altLang="en-US" dirty="0" smtClean="0"/>
                        <a:t> 가능하다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– </a:t>
            </a:r>
            <a:r>
              <a:rPr lang="en-US" altLang="ko-KR" dirty="0" err="1" smtClean="0"/>
              <a:t>TextView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6673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85" y="3928839"/>
            <a:ext cx="47053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en-US" altLang="ko-KR" dirty="0" err="1" smtClean="0"/>
              <a:t>ImageView</a:t>
            </a:r>
            <a:r>
              <a:rPr lang="en-US" altLang="ko-KR" dirty="0" smtClean="0"/>
              <a:t> ?</a:t>
            </a:r>
          </a:p>
          <a:p>
            <a:pPr lvl="1"/>
            <a:r>
              <a:rPr lang="ko-KR" altLang="en-US" dirty="0" smtClean="0"/>
              <a:t>이미지 </a:t>
            </a:r>
            <a:r>
              <a:rPr lang="ko-KR" altLang="en-US" dirty="0" err="1" smtClean="0"/>
              <a:t>뷰는</a:t>
            </a:r>
            <a:r>
              <a:rPr lang="ko-KR" altLang="en-US" dirty="0" smtClean="0"/>
              <a:t> 아이콘이나 비트맵을 출력하는 </a:t>
            </a:r>
            <a:r>
              <a:rPr lang="ko-KR" altLang="en-US" dirty="0" err="1" smtClean="0"/>
              <a:t>위젯이다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 등은 </a:t>
            </a:r>
            <a:r>
              <a:rPr lang="ko-KR" altLang="en-US" dirty="0" smtClean="0"/>
              <a:t>기본에 </a:t>
            </a:r>
            <a:r>
              <a:rPr lang="ko-KR" altLang="en-US" dirty="0" smtClean="0"/>
              <a:t>웹 상의 </a:t>
            </a:r>
            <a:r>
              <a:rPr lang="ko-KR" altLang="en-US" dirty="0" smtClean="0"/>
              <a:t>이미지 역시 표기가 가능하다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 사용 속성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49194"/>
              </p:ext>
            </p:extLst>
          </p:nvPr>
        </p:nvGraphicFramePr>
        <p:xfrm>
          <a:off x="1043608" y="3573016"/>
          <a:ext cx="712879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Src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maxHeight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err="1" smtClean="0"/>
                        <a:t>maxWidth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adjustViewBounds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 지정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이미지가 출력될 크기 지정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이미지의 </a:t>
                      </a:r>
                      <a:r>
                        <a:rPr lang="ko-KR" altLang="en-US" dirty="0" err="1" smtClean="0"/>
                        <a:t>종횡비를</a:t>
                      </a:r>
                      <a:r>
                        <a:rPr lang="ko-KR" altLang="en-US" dirty="0" smtClean="0"/>
                        <a:t> 맞추기 위해 이미지 </a:t>
                      </a:r>
                      <a:r>
                        <a:rPr lang="ko-KR" altLang="en-US" dirty="0" err="1" smtClean="0"/>
                        <a:t>뷰의</a:t>
                      </a:r>
                      <a:r>
                        <a:rPr lang="ko-KR" altLang="en-US" dirty="0" smtClean="0"/>
                        <a:t> 크기를 조절한다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@</a:t>
                      </a:r>
                      <a:r>
                        <a:rPr lang="en-US" altLang="ko-KR" dirty="0" err="1" smtClean="0"/>
                        <a:t>drawable</a:t>
                      </a:r>
                      <a:r>
                        <a:rPr lang="en-US" altLang="ko-KR" dirty="0" smtClean="0"/>
                        <a:t>/ID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형식으로 표기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모바일</a:t>
                      </a:r>
                      <a:r>
                        <a:rPr lang="ko-KR" altLang="en-US" dirty="0" smtClean="0"/>
                        <a:t> 장비의 해상도가 충분하지 않으므로 크기를 제한할 필요가 있다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true </a:t>
                      </a:r>
                      <a:r>
                        <a:rPr lang="ko-KR" altLang="en-US" dirty="0" smtClean="0"/>
                        <a:t>나 </a:t>
                      </a:r>
                      <a:r>
                        <a:rPr lang="en-US" altLang="ko-KR" dirty="0" smtClean="0"/>
                        <a:t>false </a:t>
                      </a:r>
                      <a:r>
                        <a:rPr lang="ko-KR" altLang="en-US" dirty="0" smtClean="0"/>
                        <a:t>중 하나를 활용한다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 사용 속성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45734"/>
              </p:ext>
            </p:extLst>
          </p:nvPr>
        </p:nvGraphicFramePr>
        <p:xfrm>
          <a:off x="827584" y="2060848"/>
          <a:ext cx="7128792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cropToPadding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Tint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scaleType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위젯의</a:t>
                      </a:r>
                      <a:r>
                        <a:rPr lang="ko-KR" altLang="en-US" dirty="0" smtClean="0"/>
                        <a:t> 주어진 여백에 맞추기 위해 이미지 일부를 자른다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이미지에 색조를 입히는 기능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이미지의 원래 크기와 다르게 출력할 때 적용할 확대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축소 알고리즘을 지정한다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True</a:t>
                      </a:r>
                      <a:r>
                        <a:rPr lang="en-US" altLang="ko-KR" baseline="0" dirty="0" smtClean="0"/>
                        <a:t> or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smtClean="0"/>
                        <a:t>false </a:t>
                      </a:r>
                      <a:r>
                        <a:rPr lang="ko-KR" altLang="en-US" baseline="0" dirty="0" smtClean="0"/>
                        <a:t>로 표기한다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#</a:t>
                      </a:r>
                      <a:r>
                        <a:rPr lang="en-US" altLang="ko-KR" dirty="0" err="1" smtClean="0"/>
                        <a:t>aarrggbb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형식으로 색상을 지정하는데 이 색상이 이미지 위에 살짝 </a:t>
                      </a:r>
                      <a:r>
                        <a:rPr lang="ko-KR" altLang="en-US" dirty="0" smtClean="0"/>
                        <a:t>덥혀 </a:t>
                      </a:r>
                      <a:r>
                        <a:rPr lang="ko-KR" altLang="en-US" dirty="0" smtClean="0"/>
                        <a:t>출력된다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Matrix, </a:t>
                      </a:r>
                      <a:r>
                        <a:rPr lang="en-US" altLang="ko-KR" dirty="0" err="1" smtClean="0"/>
                        <a:t>fitxy</a:t>
                      </a:r>
                      <a:r>
                        <a:rPr lang="en-US" altLang="ko-KR" dirty="0" smtClean="0"/>
                        <a:t>, center,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err="1" smtClean="0"/>
                        <a:t>centerCrop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en-US" altLang="ko-KR" baseline="0" dirty="0" err="1" smtClean="0"/>
                        <a:t>centerInside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등의 </a:t>
                      </a:r>
                      <a:r>
                        <a:rPr lang="ko-KR" altLang="en-US" baseline="0" dirty="0" err="1" smtClean="0"/>
                        <a:t>여러가지</a:t>
                      </a:r>
                      <a:r>
                        <a:rPr lang="ko-KR" altLang="en-US" baseline="0" dirty="0" smtClean="0"/>
                        <a:t> 알고리즘 중 하나를 지정한다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이미지 등록 방법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23050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1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en-US" altLang="ko-KR" dirty="0"/>
              <a:t>– </a:t>
            </a:r>
            <a:r>
              <a:rPr lang="en-US" altLang="ko-KR" dirty="0" err="1" smtClean="0"/>
              <a:t>ImageView</a:t>
            </a:r>
            <a:r>
              <a:rPr lang="en-US" altLang="ko-KR" dirty="0" smtClean="0"/>
              <a:t> </a:t>
            </a:r>
            <a:r>
              <a:rPr lang="ko-KR" altLang="en-US" dirty="0"/>
              <a:t>예제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907"/>
            <a:ext cx="58959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934776" cy="428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Activity</a:t>
            </a:r>
          </a:p>
          <a:p>
            <a:r>
              <a:rPr lang="en-US" altLang="ko-KR" dirty="0" smtClean="0"/>
              <a:t>Process lifecycle</a:t>
            </a:r>
          </a:p>
          <a:p>
            <a:r>
              <a:rPr lang="en-US" altLang="ko-KR" dirty="0" smtClean="0"/>
              <a:t>View </a:t>
            </a:r>
          </a:p>
          <a:p>
            <a:r>
              <a:rPr lang="en-US" altLang="ko-KR" dirty="0" smtClean="0"/>
              <a:t>View Group - Layout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Button ?</a:t>
            </a:r>
          </a:p>
          <a:p>
            <a:pPr lvl="1"/>
            <a:r>
              <a:rPr lang="ko-KR" altLang="en-US" dirty="0" smtClean="0"/>
              <a:t>사용자의 명령을 전달받는 </a:t>
            </a:r>
            <a:r>
              <a:rPr lang="ko-KR" altLang="en-US" dirty="0" err="1" smtClean="0"/>
              <a:t>위젯</a:t>
            </a:r>
            <a:endParaRPr lang="en-US" altLang="ko-KR" dirty="0" smtClean="0"/>
          </a:p>
          <a:p>
            <a:r>
              <a:rPr lang="en-US" altLang="ko-KR" dirty="0" err="1" smtClean="0"/>
              <a:t>EditText</a:t>
            </a:r>
            <a:r>
              <a:rPr lang="en-US" altLang="ko-KR" dirty="0" smtClean="0"/>
              <a:t> ?</a:t>
            </a:r>
          </a:p>
          <a:p>
            <a:pPr lvl="1"/>
            <a:r>
              <a:rPr lang="ko-KR" altLang="en-US" dirty="0" smtClean="0"/>
              <a:t>문자열을 입력 받는 </a:t>
            </a:r>
            <a:r>
              <a:rPr lang="ko-KR" altLang="en-US" dirty="0" err="1" smtClean="0"/>
              <a:t>위젯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사용자의 입력을 받아 들이는 </a:t>
            </a:r>
            <a:r>
              <a:rPr lang="ko-KR" altLang="en-US" dirty="0" err="1" smtClean="0"/>
              <a:t>위젯은</a:t>
            </a:r>
            <a:r>
              <a:rPr lang="ko-KR" altLang="en-US" dirty="0" smtClean="0"/>
              <a:t> </a:t>
            </a:r>
            <a:r>
              <a:rPr lang="ko-KR" altLang="en-US" dirty="0" smtClean="0"/>
              <a:t>내용을 출력만 하는 </a:t>
            </a:r>
            <a:r>
              <a:rPr lang="ko-KR" altLang="en-US" dirty="0" err="1" smtClean="0"/>
              <a:t>위젯에</a:t>
            </a:r>
            <a:r>
              <a:rPr lang="ko-KR" altLang="en-US" dirty="0" smtClean="0"/>
              <a:t> </a:t>
            </a:r>
            <a:r>
              <a:rPr lang="ko-KR" altLang="en-US" dirty="0" smtClean="0"/>
              <a:t>비해 속성도 더 많고 이벤트도 처리해야 하므로 훨씬 더 복잡하기 때문에 이번 실습에서는 간단한 이벤트 처리만 </a:t>
            </a:r>
            <a:r>
              <a:rPr lang="ko-KR" altLang="en-US" dirty="0" smtClean="0"/>
              <a:t>소개함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– Button &amp; </a:t>
            </a:r>
            <a:r>
              <a:rPr lang="en-US" altLang="ko-KR" dirty="0" err="1" smtClean="0"/>
              <a:t>EditText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6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en-US" altLang="ko-KR" dirty="0"/>
              <a:t>– Button &amp; </a:t>
            </a:r>
            <a:r>
              <a:rPr lang="en-US" altLang="ko-KR" dirty="0" err="1" smtClean="0"/>
              <a:t>EditText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747"/>
            <a:ext cx="4619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864"/>
            <a:ext cx="3938142" cy="487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View – Button &amp; </a:t>
            </a:r>
            <a:r>
              <a:rPr lang="en-US" altLang="ko-KR" dirty="0" err="1" smtClean="0"/>
              <a:t>EditText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81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572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4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Layout </a:t>
            </a:r>
            <a:r>
              <a:rPr lang="ko-KR" altLang="en-US" dirty="0" smtClean="0"/>
              <a:t>이란 보여지는 </a:t>
            </a:r>
            <a:r>
              <a:rPr lang="ko-KR" altLang="en-US" dirty="0" err="1" smtClean="0"/>
              <a:t>시각물을</a:t>
            </a:r>
            <a:r>
              <a:rPr lang="ko-KR" altLang="en-US" dirty="0" smtClean="0"/>
              <a:t> </a:t>
            </a:r>
            <a:r>
              <a:rPr lang="ko-KR" altLang="en-US" dirty="0" smtClean="0"/>
              <a:t>보다 간결하게 정리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배치하는 효과와 함께 </a:t>
            </a:r>
            <a:r>
              <a:rPr lang="ko-KR" altLang="en-US" dirty="0" err="1" smtClean="0"/>
              <a:t>가독성을</a:t>
            </a:r>
            <a:r>
              <a:rPr lang="ko-KR" altLang="en-US" dirty="0" smtClean="0"/>
              <a:t> 높이기 위한 작업 과정을 말한다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r>
              <a:rPr lang="en-US" altLang="ko-KR" dirty="0" smtClean="0"/>
              <a:t> 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ViewGroup</a:t>
            </a:r>
            <a:r>
              <a:rPr lang="en-US" altLang="ko-KR" dirty="0" smtClean="0"/>
              <a:t> - Layout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3" y="2864113"/>
            <a:ext cx="4257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8800" y="5740663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이와 같이 </a:t>
            </a:r>
            <a:r>
              <a:rPr lang="en-US" altLang="ko-KR" dirty="0" err="1" smtClean="0"/>
              <a:t>TextBox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 크기나 위치를 조절할 </a:t>
            </a:r>
            <a:r>
              <a:rPr lang="ko-KR" altLang="en-US" dirty="0" smtClean="0"/>
              <a:t>수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20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프로그래밍에서의 레이아웃은 사용자에게 </a:t>
            </a:r>
            <a:r>
              <a:rPr lang="ko-KR" altLang="en-US" b="1" dirty="0"/>
              <a:t>어떻게 </a:t>
            </a:r>
            <a:r>
              <a:rPr lang="ko-KR" altLang="en-US" b="1" dirty="0" err="1"/>
              <a:t>보여줄것인지</a:t>
            </a:r>
            <a:r>
              <a:rPr lang="en-US" altLang="ko-KR" b="1" dirty="0"/>
              <a:t>, </a:t>
            </a:r>
            <a:r>
              <a:rPr lang="ko-KR" altLang="en-US" b="1" dirty="0"/>
              <a:t>어떻게 </a:t>
            </a:r>
            <a:r>
              <a:rPr lang="ko-KR" altLang="en-US" b="1" dirty="0" err="1"/>
              <a:t>비춰질것인지를</a:t>
            </a:r>
            <a:r>
              <a:rPr lang="ko-KR" altLang="en-US" b="1" dirty="0"/>
              <a:t> 고려</a:t>
            </a:r>
            <a:r>
              <a:rPr lang="ko-KR" altLang="en-US" dirty="0"/>
              <a:t>해서</a:t>
            </a:r>
            <a:r>
              <a:rPr lang="en-US" altLang="ko-KR" dirty="0" smtClean="0"/>
              <a:t>, UI</a:t>
            </a:r>
            <a:r>
              <a:rPr lang="ko-KR" altLang="en-US" dirty="0"/>
              <a:t>를 만들고</a:t>
            </a:r>
            <a:r>
              <a:rPr lang="en-US" altLang="ko-KR" dirty="0"/>
              <a:t>, </a:t>
            </a:r>
            <a:r>
              <a:rPr lang="ko-KR" altLang="en-US" dirty="0" err="1"/>
              <a:t>위젯들을</a:t>
            </a:r>
            <a:r>
              <a:rPr lang="ko-KR" altLang="en-US" dirty="0"/>
              <a:t> 구성하고 배치하고</a:t>
            </a:r>
            <a:r>
              <a:rPr lang="en-US" altLang="ko-KR" dirty="0"/>
              <a:t>, </a:t>
            </a:r>
            <a:r>
              <a:rPr lang="ko-KR" altLang="en-US" dirty="0"/>
              <a:t>좀 더 적합하게</a:t>
            </a:r>
            <a:r>
              <a:rPr lang="en-US" altLang="ko-KR" dirty="0"/>
              <a:t>, </a:t>
            </a:r>
            <a:r>
              <a:rPr lang="ko-KR" altLang="en-US" dirty="0"/>
              <a:t>좀 더 효율적으로</a:t>
            </a:r>
            <a:r>
              <a:rPr lang="en-US" altLang="ko-KR" dirty="0"/>
              <a:t>, </a:t>
            </a:r>
            <a:r>
              <a:rPr lang="ko-KR" altLang="en-US" dirty="0"/>
              <a:t>좀 더 편하게 쓸 수 있도록 해주는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err="1"/>
              <a:t>안드로이드는</a:t>
            </a:r>
            <a:r>
              <a:rPr lang="ko-KR" altLang="en-US" dirty="0"/>
              <a:t> </a:t>
            </a:r>
            <a:r>
              <a:rPr lang="ko-KR" altLang="en-US" dirty="0" err="1" smtClean="0"/>
              <a:t>모바일플랫폼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 err="1" smtClean="0"/>
              <a:t>모바일디바이스는</a:t>
            </a:r>
            <a:r>
              <a:rPr lang="ko-KR" altLang="en-US" dirty="0" smtClean="0"/>
              <a:t> </a:t>
            </a:r>
            <a:r>
              <a:rPr lang="ko-KR" altLang="en-US" dirty="0"/>
              <a:t>굉장히 작은 디스플레이를 사용하기 때문에</a:t>
            </a:r>
            <a:r>
              <a:rPr lang="en-US" altLang="ko-KR" dirty="0" smtClean="0"/>
              <a:t>,</a:t>
            </a:r>
            <a:r>
              <a:rPr lang="ko-KR" altLang="en-US" dirty="0" smtClean="0"/>
              <a:t>작은 화면 안에서</a:t>
            </a:r>
            <a:r>
              <a:rPr lang="en-US" altLang="ko-KR" dirty="0"/>
              <a:t> </a:t>
            </a:r>
            <a:r>
              <a:rPr lang="ko-KR" altLang="en-US" dirty="0" smtClean="0"/>
              <a:t>모든 </a:t>
            </a:r>
            <a:r>
              <a:rPr lang="ko-KR" altLang="en-US" dirty="0"/>
              <a:t>것을 보여주고 사용할 수 있도록 </a:t>
            </a:r>
            <a:r>
              <a:rPr lang="ko-KR" altLang="en-US" dirty="0" smtClean="0"/>
              <a:t>되어있다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그러면서도 필요한 요소들은 화면에 나와있어야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불필요한 요소들은 최대한 제거해야 하지요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ViewGroup</a:t>
            </a:r>
            <a:r>
              <a:rPr lang="en-US" altLang="ko-KR" dirty="0"/>
              <a:t> -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094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포인트는 </a:t>
            </a:r>
            <a:r>
              <a:rPr lang="ko-KR" altLang="en-US" b="1" dirty="0"/>
              <a:t>어떻게 하면 내가 </a:t>
            </a:r>
            <a:r>
              <a:rPr lang="ko-KR" altLang="en-US" b="1" dirty="0" smtClean="0"/>
              <a:t>원하는 데로 </a:t>
            </a:r>
            <a:r>
              <a:rPr lang="ko-KR" altLang="en-US" b="1" dirty="0"/>
              <a:t>사용자에게 </a:t>
            </a:r>
            <a:r>
              <a:rPr lang="ko-KR" altLang="en-US" b="1" dirty="0" smtClean="0"/>
              <a:t>보여줄 수 있는가</a:t>
            </a:r>
            <a:r>
              <a:rPr lang="ko-KR" altLang="en-US" dirty="0"/>
              <a:t> 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그러기 위해서는 다음과 같은 사항을 이해 해야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1. UI</a:t>
            </a:r>
            <a:r>
              <a:rPr lang="ko-KR" altLang="en-US" dirty="0"/>
              <a:t>에 사용되는 </a:t>
            </a:r>
            <a:r>
              <a:rPr lang="ko-KR" altLang="en-US" dirty="0" err="1"/>
              <a:t>위젯</a:t>
            </a:r>
            <a:r>
              <a:rPr lang="en-US" altLang="ko-KR" dirty="0"/>
              <a:t>(</a:t>
            </a:r>
            <a:r>
              <a:rPr lang="ko-KR" altLang="en-US" dirty="0" err="1"/>
              <a:t>뷰</a:t>
            </a:r>
            <a:r>
              <a:rPr lang="en-US" altLang="ko-KR" dirty="0"/>
              <a:t>)</a:t>
            </a:r>
            <a:r>
              <a:rPr lang="ko-KR" altLang="en-US" dirty="0"/>
              <a:t>들을 이해하자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 smtClean="0"/>
              <a:t>각 </a:t>
            </a:r>
            <a:r>
              <a:rPr lang="ko-KR" altLang="en-US" dirty="0" err="1"/>
              <a:t>위젯의</a:t>
            </a:r>
            <a:r>
              <a:rPr lang="ko-KR" altLang="en-US" dirty="0"/>
              <a:t> 속성을 이해하자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 err="1"/>
              <a:t>위젯과</a:t>
            </a:r>
            <a:r>
              <a:rPr lang="ko-KR" altLang="en-US" dirty="0"/>
              <a:t> </a:t>
            </a:r>
            <a:r>
              <a:rPr lang="ko-KR" altLang="en-US" dirty="0" err="1"/>
              <a:t>위젯의</a:t>
            </a:r>
            <a:r>
              <a:rPr lang="ko-KR" altLang="en-US" dirty="0"/>
              <a:t> 관계를 이해하자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화면을 </a:t>
            </a:r>
            <a:r>
              <a:rPr lang="ko-KR" altLang="en-US" dirty="0" smtClean="0"/>
              <a:t>설계하자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ViewGroup</a:t>
            </a:r>
            <a:r>
              <a:rPr lang="en-US" altLang="ko-KR" dirty="0"/>
              <a:t> -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8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의 기본 </a:t>
            </a:r>
            <a:r>
              <a:rPr lang="en-US" altLang="ko-KR" dirty="0" smtClean="0"/>
              <a:t>Layout </a:t>
            </a:r>
            <a:r>
              <a:rPr lang="ko-KR" altLang="en-US" dirty="0" smtClean="0"/>
              <a:t>은 </a:t>
            </a:r>
            <a:r>
              <a:rPr lang="en-US" altLang="ko-KR" dirty="0" err="1" smtClean="0"/>
              <a:t>LinearLayout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/>
            <a:r>
              <a:rPr lang="ko-KR" altLang="en-US" dirty="0" err="1" smtClean="0"/>
              <a:t>왠만한</a:t>
            </a:r>
            <a:r>
              <a:rPr lang="ko-KR" altLang="en-US" dirty="0" smtClean="0"/>
              <a:t> </a:t>
            </a:r>
            <a:r>
              <a:rPr lang="en-US" altLang="ko-KR" dirty="0"/>
              <a:t>UI</a:t>
            </a:r>
            <a:r>
              <a:rPr lang="ko-KR" altLang="en-US" dirty="0"/>
              <a:t>는 </a:t>
            </a:r>
            <a:r>
              <a:rPr lang="en-US" altLang="ko-KR" dirty="0" err="1"/>
              <a:t>LinearLayout</a:t>
            </a:r>
            <a:r>
              <a:rPr lang="ko-KR" altLang="en-US" dirty="0"/>
              <a:t>과 다른 </a:t>
            </a:r>
            <a:r>
              <a:rPr lang="ko-KR" altLang="en-US" dirty="0" err="1"/>
              <a:t>위젯들을</a:t>
            </a:r>
            <a:r>
              <a:rPr lang="ko-KR" altLang="en-US" dirty="0"/>
              <a:t> 함께 쓴다면 충분히 만들어 낼 수 </a:t>
            </a:r>
            <a:r>
              <a:rPr lang="ko-KR" altLang="en-US" dirty="0" smtClean="0"/>
              <a:t>있습니다</a:t>
            </a:r>
            <a:r>
              <a:rPr lang="en-US" altLang="ko-KR" dirty="0" smtClean="0"/>
              <a:t>!</a:t>
            </a:r>
            <a:endParaRPr lang="en-US" altLang="ko-KR" dirty="0"/>
          </a:p>
          <a:p>
            <a:r>
              <a:rPr lang="en-US" altLang="ko-KR" dirty="0" err="1" smtClean="0"/>
              <a:t>LinearLayout</a:t>
            </a:r>
            <a:r>
              <a:rPr lang="ko-KR" altLang="en-US" dirty="0"/>
              <a:t>을 </a:t>
            </a:r>
            <a:r>
              <a:rPr lang="ko-KR" altLang="en-US" dirty="0" smtClean="0"/>
              <a:t>컨트롤 하기 위한 몇 가지 속성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err="1"/>
              <a:t>android:layout_width</a:t>
            </a:r>
            <a:r>
              <a:rPr lang="en-US" altLang="ko-KR" b="1" dirty="0"/>
              <a:t> </a:t>
            </a:r>
            <a:r>
              <a:rPr lang="ko-KR" altLang="en-US" b="1" dirty="0"/>
              <a:t>속성 </a:t>
            </a:r>
            <a:r>
              <a:rPr lang="en-US" altLang="ko-KR" b="1" dirty="0"/>
              <a:t>- </a:t>
            </a:r>
            <a:r>
              <a:rPr lang="ko-KR" altLang="en-US" b="1" dirty="0"/>
              <a:t>이 속성은 레이아웃의 가로크기를 나타냅니다</a:t>
            </a:r>
            <a:r>
              <a:rPr lang="en-US" altLang="ko-KR" b="1" dirty="0"/>
              <a:t>.</a:t>
            </a:r>
            <a:endParaRPr lang="ko-KR" altLang="en-US" dirty="0"/>
          </a:p>
          <a:p>
            <a:r>
              <a:rPr lang="en-US" altLang="ko-KR" b="1" dirty="0" err="1"/>
              <a:t>android:layout_height</a:t>
            </a:r>
            <a:r>
              <a:rPr lang="en-US" altLang="ko-KR" b="1" dirty="0"/>
              <a:t> </a:t>
            </a:r>
            <a:r>
              <a:rPr lang="ko-KR" altLang="en-US" b="1" dirty="0"/>
              <a:t>속성 </a:t>
            </a:r>
            <a:r>
              <a:rPr lang="en-US" altLang="ko-KR" b="1" dirty="0"/>
              <a:t>- </a:t>
            </a:r>
            <a:r>
              <a:rPr lang="ko-KR" altLang="en-US" b="1" dirty="0"/>
              <a:t>이 속성은 레이아웃의 세로크기를 나타냅니다</a:t>
            </a:r>
            <a:r>
              <a:rPr lang="en-US" altLang="ko-KR" b="1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 err="1" smtClean="0"/>
              <a:t>LinearLayout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0" y="2996952"/>
            <a:ext cx="7897370" cy="99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12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1800" b="1" dirty="0"/>
              <a:t>부모크기만큼</a:t>
            </a:r>
            <a:r>
              <a:rPr lang="en-US" altLang="ko-KR" sz="1800" dirty="0"/>
              <a:t>(</a:t>
            </a:r>
            <a:r>
              <a:rPr lang="ko-KR" altLang="en-US" sz="1800" dirty="0"/>
              <a:t>부모의 </a:t>
            </a:r>
            <a:r>
              <a:rPr lang="ko-KR" altLang="en-US" sz="1800" dirty="0" err="1"/>
              <a:t>전체크기중에서</a:t>
            </a:r>
            <a:r>
              <a:rPr lang="en-US" altLang="ko-KR" sz="1800" dirty="0"/>
              <a:t>, </a:t>
            </a:r>
            <a:r>
              <a:rPr lang="ko-KR" altLang="en-US" sz="1800" dirty="0"/>
              <a:t>내가 지금 작성한 레이아웃보다 먼저 작성된 레이아웃을 제외하고 남은 크기</a:t>
            </a:r>
            <a:r>
              <a:rPr lang="en-US" altLang="ko-KR" sz="1800" dirty="0"/>
              <a:t>)</a:t>
            </a:r>
          </a:p>
          <a:p>
            <a:pPr lvl="1"/>
            <a:r>
              <a:rPr lang="en-US" altLang="ko-KR" sz="1400" dirty="0" smtClean="0"/>
              <a:t>SDK </a:t>
            </a:r>
            <a:r>
              <a:rPr lang="en-US" altLang="ko-KR" sz="1400" dirty="0"/>
              <a:t>2.2</a:t>
            </a:r>
            <a:r>
              <a:rPr lang="ko-KR" altLang="en-US" sz="1400" dirty="0"/>
              <a:t>부터는 </a:t>
            </a:r>
            <a:r>
              <a:rPr lang="en-US" altLang="ko-KR" sz="1400" dirty="0" err="1"/>
              <a:t>match_parent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로 사용 가능</a:t>
            </a:r>
            <a:r>
              <a:rPr lang="en-US" altLang="ko-KR" sz="1400" dirty="0" smtClean="0"/>
              <a:t>.</a:t>
            </a:r>
          </a:p>
          <a:p>
            <a:pPr lvl="1"/>
            <a:r>
              <a:rPr lang="en-US" altLang="ko-KR" sz="1400" dirty="0" err="1" smtClean="0"/>
              <a:t>Match_parent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는 </a:t>
            </a:r>
            <a:r>
              <a:rPr lang="en-US" altLang="ko-KR" sz="1400" dirty="0" err="1" smtClean="0"/>
              <a:t>fill_parent</a:t>
            </a:r>
            <a:r>
              <a:rPr lang="ko-KR" altLang="en-US" sz="1400" dirty="0" smtClean="0"/>
              <a:t>와 같은 값이지만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아직은 모든 디바이스가 </a:t>
            </a:r>
            <a:r>
              <a:rPr lang="en-US" altLang="ko-KR" sz="1400" dirty="0" smtClean="0"/>
              <a:t>2.2 </a:t>
            </a:r>
            <a:r>
              <a:rPr lang="ko-KR" altLang="en-US" sz="1400" dirty="0" smtClean="0"/>
              <a:t>이상의 </a:t>
            </a:r>
            <a:r>
              <a:rPr lang="en-US" altLang="ko-KR" sz="1400" dirty="0" smtClean="0"/>
              <a:t>SDK</a:t>
            </a:r>
            <a:r>
              <a:rPr lang="ko-KR" altLang="en-US" sz="1400" dirty="0" smtClean="0"/>
              <a:t>를 사용하지 않으니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값은 거의 사용하지 않는다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r>
              <a:rPr lang="ko-KR" altLang="en-US" sz="1800" b="1" dirty="0"/>
              <a:t>가지게 될 데이터 크기만큼</a:t>
            </a:r>
            <a:endParaRPr lang="ko-KR" altLang="en-US" sz="1800" dirty="0"/>
          </a:p>
          <a:p>
            <a:pPr lvl="1"/>
            <a:r>
              <a:rPr lang="ko-KR" altLang="en-US" sz="1400" dirty="0"/>
              <a:t>내가 작성하려는 레이아웃이 </a:t>
            </a:r>
            <a:r>
              <a:rPr lang="ko-KR" altLang="en-US" sz="1400" dirty="0" err="1"/>
              <a:t>가지게될</a:t>
            </a:r>
            <a:r>
              <a:rPr lang="ko-KR" altLang="en-US" sz="1400" dirty="0"/>
              <a:t> 자식 레이아웃들의 크기가 얼마나 커질지 알 수 없는 </a:t>
            </a:r>
            <a:r>
              <a:rPr lang="ko-KR" altLang="en-US" sz="1400" dirty="0" err="1"/>
              <a:t>상황일때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 사용</a:t>
            </a:r>
            <a:r>
              <a:rPr lang="en-US" altLang="ko-KR" sz="1400" dirty="0" smtClean="0"/>
              <a:t>.</a:t>
            </a:r>
          </a:p>
          <a:p>
            <a:pPr lvl="1"/>
            <a:r>
              <a:rPr lang="ko-KR" altLang="en-US" sz="1400" dirty="0" smtClean="0"/>
              <a:t>또는</a:t>
            </a:r>
            <a:r>
              <a:rPr lang="en-US" altLang="ko-KR" sz="1400" dirty="0"/>
              <a:t>, </a:t>
            </a:r>
            <a:r>
              <a:rPr lang="ko-KR" altLang="en-US" sz="1400" dirty="0"/>
              <a:t>텍스트 </a:t>
            </a:r>
            <a:r>
              <a:rPr lang="ko-KR" altLang="en-US" sz="1400" dirty="0" err="1"/>
              <a:t>뷰</a:t>
            </a:r>
            <a:r>
              <a:rPr lang="en-US" altLang="ko-KR" sz="1400" dirty="0"/>
              <a:t>, </a:t>
            </a:r>
            <a:r>
              <a:rPr lang="ko-KR" altLang="en-US" sz="1400" dirty="0"/>
              <a:t>이미지 </a:t>
            </a:r>
            <a:r>
              <a:rPr lang="ko-KR" altLang="en-US" sz="1400" dirty="0" err="1"/>
              <a:t>뷰의</a:t>
            </a:r>
            <a:r>
              <a:rPr lang="ko-KR" altLang="en-US" sz="1400" dirty="0"/>
              <a:t> 경우에는 </a:t>
            </a:r>
            <a:r>
              <a:rPr lang="ko-KR" altLang="en-US" sz="1400" dirty="0" err="1"/>
              <a:t>입력받게될</a:t>
            </a:r>
            <a:r>
              <a:rPr lang="ko-KR" altLang="en-US" sz="1400" dirty="0"/>
              <a:t> 텍스트</a:t>
            </a:r>
            <a:r>
              <a:rPr lang="en-US" altLang="ko-KR" sz="1400" dirty="0"/>
              <a:t>, </a:t>
            </a:r>
            <a:r>
              <a:rPr lang="ko-KR" altLang="en-US" sz="1400" dirty="0"/>
              <a:t>입력될 이미지의 크기에 따라 레이아웃의 크기를 </a:t>
            </a:r>
            <a:r>
              <a:rPr lang="ko-KR" altLang="en-US" sz="1400" dirty="0" err="1"/>
              <a:t>변경할때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사용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800" b="1" dirty="0" smtClean="0"/>
              <a:t>pixel </a:t>
            </a:r>
            <a:r>
              <a:rPr lang="ko-KR" altLang="en-US" sz="1800" b="1" dirty="0"/>
              <a:t>또는 </a:t>
            </a:r>
            <a:r>
              <a:rPr lang="en-US" altLang="ko-KR" sz="1800" b="1" dirty="0" err="1"/>
              <a:t>dp</a:t>
            </a:r>
            <a:r>
              <a:rPr lang="en-US" altLang="ko-KR" sz="1800" b="1" dirty="0"/>
              <a:t>(dip)</a:t>
            </a:r>
            <a:r>
              <a:rPr lang="ko-KR" altLang="en-US" sz="1800" b="1" dirty="0"/>
              <a:t>로 직접지정</a:t>
            </a:r>
            <a:endParaRPr lang="ko-KR" altLang="en-US" sz="1800" dirty="0"/>
          </a:p>
          <a:p>
            <a:pPr lvl="1"/>
            <a:r>
              <a:rPr lang="ko-KR" altLang="en-US" sz="1400" dirty="0"/>
              <a:t>직접 숫자를 지정해서 레이아웃을  </a:t>
            </a:r>
            <a:r>
              <a:rPr lang="ko-KR" altLang="en-US" sz="1400" dirty="0" smtClean="0"/>
              <a:t>작성 가능</a:t>
            </a:r>
            <a:endParaRPr lang="en-US" altLang="ko-KR" sz="1400" dirty="0" smtClean="0"/>
          </a:p>
          <a:p>
            <a:pPr lvl="1"/>
            <a:r>
              <a:rPr lang="en-US" altLang="ko-KR" sz="1400" dirty="0" err="1" smtClean="0"/>
              <a:t>dp</a:t>
            </a:r>
            <a:r>
              <a:rPr lang="ko-KR" altLang="en-US" sz="1400" dirty="0"/>
              <a:t>의 경우에는 </a:t>
            </a:r>
            <a:r>
              <a:rPr lang="ko-KR" altLang="en-US" sz="1400" dirty="0" smtClean="0"/>
              <a:t>잘만 사용한다면 왠 만한 </a:t>
            </a:r>
            <a:r>
              <a:rPr lang="ko-KR" altLang="en-US" sz="1400" dirty="0"/>
              <a:t>경우에 대해서도 같은 </a:t>
            </a:r>
            <a:r>
              <a:rPr lang="en-US" altLang="ko-KR" sz="1400" dirty="0"/>
              <a:t>UI</a:t>
            </a:r>
            <a:r>
              <a:rPr lang="ko-KR" altLang="en-US" sz="1400" dirty="0"/>
              <a:t>를 제공할 수 있는 방법이기 때문에 추천되는 경우이지만</a:t>
            </a:r>
            <a:r>
              <a:rPr lang="en-US" altLang="ko-KR" sz="1400" dirty="0" smtClean="0"/>
              <a:t>,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pixel</a:t>
            </a:r>
            <a:r>
              <a:rPr lang="ko-KR" altLang="en-US" sz="1400" dirty="0"/>
              <a:t>의 경우에는 상당히 </a:t>
            </a:r>
            <a:r>
              <a:rPr lang="ko-KR" altLang="en-US" sz="1400" dirty="0" smtClean="0"/>
              <a:t>비 추천하는 방법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lvl="1"/>
            <a:r>
              <a:rPr lang="en-US" altLang="ko-KR" sz="1400" dirty="0" err="1" smtClean="0"/>
              <a:t>dp</a:t>
            </a:r>
            <a:r>
              <a:rPr lang="ko-KR" altLang="en-US" sz="1400" dirty="0"/>
              <a:t>를 사용하는 방법은 많은 </a:t>
            </a:r>
            <a:r>
              <a:rPr lang="en-US" altLang="ko-KR" sz="1400" dirty="0"/>
              <a:t>Resource</a:t>
            </a:r>
            <a:r>
              <a:rPr lang="ko-KR" altLang="en-US" sz="1400" dirty="0"/>
              <a:t>를 제공해 줄 수 없는 상황에서 상당히 현명하고 유리한 선택이 될 수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모든 리소스를 제공할 수 있다면 모든 디바이스에 같은 </a:t>
            </a:r>
            <a:r>
              <a:rPr lang="en-US" altLang="ko-KR" sz="1400" dirty="0"/>
              <a:t>UI</a:t>
            </a:r>
            <a:r>
              <a:rPr lang="ko-KR" altLang="en-US" sz="1400" dirty="0"/>
              <a:t>를 보여줄 수 있겠지만 이는 사실상 </a:t>
            </a:r>
            <a:r>
              <a:rPr lang="ko-KR" altLang="en-US" sz="1400" dirty="0" smtClean="0"/>
              <a:t>힘들다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- </a:t>
            </a:r>
            <a:r>
              <a:rPr lang="en-US" altLang="ko-KR" dirty="0" err="1"/>
              <a:t>LinearLayout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72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/>
          <a:lstStyle/>
          <a:p>
            <a:r>
              <a:rPr lang="en-US" altLang="ko-KR" b="1" dirty="0" err="1"/>
              <a:t>android:gravity</a:t>
            </a:r>
            <a:r>
              <a:rPr lang="en-US" altLang="ko-KR" b="1" dirty="0"/>
              <a:t> </a:t>
            </a:r>
            <a:r>
              <a:rPr lang="ko-KR" altLang="en-US" b="1" dirty="0" smtClean="0"/>
              <a:t>속성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속성은 현재 작성하고 있는 레이아웃의 </a:t>
            </a:r>
            <a:r>
              <a:rPr lang="ko-KR" altLang="en-US" b="1" dirty="0"/>
              <a:t>자식 레이아웃들이 중력</a:t>
            </a:r>
            <a:r>
              <a:rPr lang="ko-KR" altLang="en-US" dirty="0"/>
              <a:t>을 어디로 가질지 정해줍니다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r>
              <a:rPr lang="en-US" altLang="ko-KR" b="1" dirty="0" err="1"/>
              <a:t>android:layout_gravitiy</a:t>
            </a:r>
            <a:r>
              <a:rPr lang="en-US" altLang="ko-KR" b="1" dirty="0"/>
              <a:t> </a:t>
            </a:r>
            <a:r>
              <a:rPr lang="ko-KR" altLang="en-US" b="1" dirty="0" smtClean="0"/>
              <a:t>속성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속성은 </a:t>
            </a:r>
            <a:r>
              <a:rPr lang="ko-KR" altLang="en-US" b="1" dirty="0"/>
              <a:t>현재 작성하고 있는 레이아웃의 중력</a:t>
            </a:r>
            <a:r>
              <a:rPr lang="ko-KR" altLang="en-US" dirty="0"/>
              <a:t>을 어디로 가질지 정해줍니다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해당 값들은 논리적으로 만족할 경우 복수의 값을 지정가능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- </a:t>
            </a:r>
            <a:r>
              <a:rPr lang="en-US" altLang="ko-KR" dirty="0" smtClean="0">
                <a:effectLst/>
              </a:rPr>
              <a:t>gravity</a:t>
            </a:r>
            <a:r>
              <a:rPr lang="ko-KR" altLang="en-US" dirty="0" smtClean="0">
                <a:effectLst/>
              </a:rPr>
              <a:t>와 </a:t>
            </a:r>
            <a:r>
              <a:rPr lang="en-US" altLang="ko-KR" dirty="0" err="1" smtClean="0">
                <a:effectLst/>
              </a:rPr>
              <a:t>layout_gravity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14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/>
              <a:t>android:gravity</a:t>
            </a:r>
            <a:r>
              <a:rPr lang="en-US" altLang="ko-KR" b="1" dirty="0"/>
              <a:t> &amp; </a:t>
            </a:r>
            <a:r>
              <a:rPr lang="en-US" altLang="ko-KR" b="1" dirty="0" err="1"/>
              <a:t>android:layout_gravity</a:t>
            </a:r>
            <a:r>
              <a:rPr lang="en-US" altLang="ko-KR" b="1" dirty="0"/>
              <a:t> </a:t>
            </a:r>
            <a:r>
              <a:rPr lang="ko-KR" altLang="en-US" b="1" dirty="0"/>
              <a:t>에 설정할 수 있는 값</a:t>
            </a:r>
            <a:endParaRPr lang="en-US" altLang="ko-KR" b="1" dirty="0"/>
          </a:p>
          <a:p>
            <a:pPr lvl="1"/>
            <a:r>
              <a:rPr lang="en-US" altLang="ko-KR" b="1" dirty="0"/>
              <a:t>Left, right, top,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bottom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lvl="1"/>
            <a:r>
              <a:rPr lang="en-US" altLang="ko-KR" b="1" dirty="0" err="1" smtClean="0"/>
              <a:t>center_vertical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lvl="1"/>
            <a:r>
              <a:rPr lang="en-US" altLang="ko-KR" b="1" dirty="0" err="1" smtClean="0"/>
              <a:t>center_horizontal</a:t>
            </a:r>
            <a:r>
              <a:rPr lang="en-US" altLang="ko-KR" b="1" dirty="0" smtClean="0"/>
              <a:t>,</a:t>
            </a:r>
          </a:p>
          <a:p>
            <a:pPr lvl="1"/>
            <a:r>
              <a:rPr lang="en-US" altLang="ko-KR" b="1" dirty="0" smtClean="0"/>
              <a:t> </a:t>
            </a:r>
            <a:r>
              <a:rPr lang="en-US" altLang="ko-KR" b="1" dirty="0"/>
              <a:t>center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>
                <a:effectLst/>
              </a:rPr>
              <a:t>gravity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 err="1">
                <a:effectLst/>
              </a:rPr>
              <a:t>layout_gravity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5" y="2094927"/>
            <a:ext cx="4712568" cy="33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ko-KR" altLang="en-US" b="1" dirty="0" smtClean="0"/>
              <a:t>어플리케이션 </a:t>
            </a:r>
            <a:r>
              <a:rPr lang="ko-KR" altLang="en-US" b="1" dirty="0"/>
              <a:t>내의 하나의 </a:t>
            </a:r>
            <a:r>
              <a:rPr lang="ko-KR" altLang="en-US" b="1" dirty="0" smtClean="0"/>
              <a:t>스크린</a:t>
            </a:r>
            <a:endParaRPr lang="en-US" altLang="ko-KR" b="1" dirty="0" smtClean="0"/>
          </a:p>
          <a:p>
            <a:r>
              <a:rPr lang="en-US" altLang="ko-KR" b="1" dirty="0" smtClean="0"/>
              <a:t>UI</a:t>
            </a:r>
            <a:r>
              <a:rPr lang="ko-KR" altLang="en-US" b="1" dirty="0"/>
              <a:t>컴포넌트를 화면에 표시하고 시스템이나 사용자의 반응을 </a:t>
            </a:r>
            <a:r>
              <a:rPr lang="ko-KR" altLang="en-US" b="1" dirty="0" smtClean="0"/>
              <a:t>처리</a:t>
            </a:r>
            <a:endParaRPr lang="en-US" altLang="ko-KR" dirty="0"/>
          </a:p>
          <a:p>
            <a:r>
              <a:rPr lang="ko-KR" altLang="en-US" dirty="0" smtClean="0"/>
              <a:t>어플리케이션이 </a:t>
            </a:r>
            <a:r>
              <a:rPr lang="en-US" altLang="ko-KR" dirty="0"/>
              <a:t>UI</a:t>
            </a:r>
            <a:r>
              <a:rPr lang="ko-KR" altLang="en-US" dirty="0"/>
              <a:t>를 가진다면 하나 혹은 그 이상의 </a:t>
            </a:r>
            <a:r>
              <a:rPr lang="en-US" altLang="ko-KR" dirty="0"/>
              <a:t>Activity</a:t>
            </a:r>
            <a:r>
              <a:rPr lang="ko-KR" altLang="en-US" dirty="0"/>
              <a:t>를 가지며 기존의 </a:t>
            </a:r>
            <a:r>
              <a:rPr lang="en-US" altLang="ko-KR" dirty="0"/>
              <a:t>Activity</a:t>
            </a:r>
            <a:r>
              <a:rPr lang="ko-KR" altLang="en-US" dirty="0"/>
              <a:t>는 같은 기능을 하는 새로운 것으로 대체 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- Activity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62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예제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>
                <a:effectLst/>
              </a:rPr>
              <a:t>gravity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 err="1">
                <a:effectLst/>
              </a:rPr>
              <a:t>layout_gravity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807009" cy="36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51" y="1539652"/>
            <a:ext cx="3138686" cy="46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android:layout_weight</a:t>
            </a:r>
            <a:r>
              <a:rPr lang="en-US" altLang="ko-KR" dirty="0"/>
              <a:t> </a:t>
            </a:r>
            <a:r>
              <a:rPr lang="ko-KR" altLang="en-US" dirty="0"/>
              <a:t>는 기본적으로 비율을 나타내는 </a:t>
            </a:r>
            <a:r>
              <a:rPr lang="ko-KR" altLang="en-US" dirty="0" smtClean="0"/>
              <a:t>속성</a:t>
            </a:r>
            <a:endParaRPr lang="en-US" altLang="ko-KR" dirty="0" smtClean="0"/>
          </a:p>
          <a:p>
            <a:pPr lvl="1"/>
            <a:r>
              <a:rPr lang="en-US" altLang="ko-KR" sz="2400" dirty="0" err="1"/>
              <a:t>layout_weight</a:t>
            </a:r>
            <a:r>
              <a:rPr lang="ko-KR" altLang="en-US" sz="2400" dirty="0"/>
              <a:t>에 </a:t>
            </a:r>
            <a:r>
              <a:rPr lang="en-US" altLang="ko-KR" sz="2400" dirty="0"/>
              <a:t>0</a:t>
            </a:r>
            <a:r>
              <a:rPr lang="ko-KR" altLang="en-US" sz="2400" dirty="0"/>
              <a:t>의 값을 준다면</a:t>
            </a:r>
            <a:r>
              <a:rPr lang="en-US" altLang="ko-KR" sz="2400" dirty="0"/>
              <a:t>, </a:t>
            </a:r>
            <a:r>
              <a:rPr lang="ko-KR" altLang="en-US" sz="2400" dirty="0"/>
              <a:t>이 레이아웃은 절대적으로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배정받은 </a:t>
            </a:r>
            <a:r>
              <a:rPr lang="ko-KR" altLang="en-US" sz="2400" dirty="0"/>
              <a:t>크기만큼의 영역을 차지하겠다 라고 선포하는 </a:t>
            </a:r>
            <a:r>
              <a:rPr lang="ko-KR" altLang="en-US" sz="2400" dirty="0" smtClean="0"/>
              <a:t>것</a:t>
            </a:r>
            <a:endParaRPr lang="ko-KR" altLang="en-US" sz="2400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– </a:t>
            </a:r>
            <a:r>
              <a:rPr lang="en-US" altLang="ko-KR" dirty="0" err="1" smtClean="0"/>
              <a:t>layout_weight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8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예제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– </a:t>
            </a:r>
            <a:r>
              <a:rPr lang="en-US" altLang="ko-KR" dirty="0" err="1"/>
              <a:t>layout_weight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5815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30" y="1412776"/>
            <a:ext cx="331120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4525963"/>
          </a:xfrm>
        </p:spPr>
        <p:txBody>
          <a:bodyPr/>
          <a:lstStyle/>
          <a:p>
            <a:r>
              <a:rPr lang="en-US" altLang="ko-KR" dirty="0" err="1" smtClean="0"/>
              <a:t>AbsoluteLayout</a:t>
            </a:r>
            <a:r>
              <a:rPr lang="ko-KR" altLang="en-US" dirty="0" smtClean="0"/>
              <a:t>은  이름 그대로 관계나 순서에 상관없이 지정한 절대 좌표에 </a:t>
            </a:r>
            <a:r>
              <a:rPr lang="ko-KR" altLang="en-US" dirty="0" err="1" smtClean="0"/>
              <a:t>차일드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배치하는것을</a:t>
            </a:r>
            <a:r>
              <a:rPr lang="ko-KR" altLang="en-US" dirty="0" smtClean="0"/>
              <a:t> 말한다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규칙이 매우 단순하므로 다음 예제를 참고한다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- </a:t>
            </a:r>
            <a:r>
              <a:rPr lang="en-US" altLang="ko-KR" dirty="0" err="1" smtClean="0"/>
              <a:t>AbsolutLayout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0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Absolutelayout</a:t>
            </a:r>
            <a:r>
              <a:rPr lang="en-US" altLang="ko-KR" dirty="0" smtClean="0"/>
              <a:t> xml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AbsolutLayout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0708"/>
            <a:ext cx="49434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502513" cy="24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TableLayout</a:t>
            </a:r>
            <a:r>
              <a:rPr lang="ko-KR" altLang="en-US" dirty="0" smtClean="0"/>
              <a:t>은 이름이 의미하는 바대로 표 형식으로 </a:t>
            </a:r>
            <a:r>
              <a:rPr lang="ko-KR" altLang="en-US" dirty="0" err="1" smtClean="0"/>
              <a:t>차일드를</a:t>
            </a:r>
            <a:r>
              <a:rPr lang="ko-KR" altLang="en-US" dirty="0" smtClean="0"/>
              <a:t> 배치하는 레이아웃이다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표는 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세로로 줄을 긋고 각 줄이 만나는 행과 열로 구성되는데 쉽게 말해서 바둑판 모양이라고 생각하면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테이블은 임의 개수의 </a:t>
            </a:r>
            <a:r>
              <a:rPr lang="en-US" altLang="ko-KR" dirty="0" err="1" smtClean="0"/>
              <a:t>TableRow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객체로 구성되며 이 객체 하나가 곧 행이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- </a:t>
            </a:r>
            <a:r>
              <a:rPr lang="en-US" altLang="ko-KR" dirty="0" err="1" smtClean="0"/>
              <a:t>TableLayout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TableLayout</a:t>
            </a:r>
            <a:r>
              <a:rPr lang="en-US" altLang="ko-KR" dirty="0" smtClean="0"/>
              <a:t> xml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TableLayout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52863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6863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지금까지 활용한 예제를 사용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메인화면에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버튼을 두어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번은 </a:t>
            </a:r>
            <a:r>
              <a:rPr lang="en-US" altLang="ko-KR" dirty="0" err="1" smtClean="0"/>
              <a:t>TextView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예제를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번은 </a:t>
            </a:r>
            <a:r>
              <a:rPr lang="en-US" altLang="ko-KR" dirty="0" err="1" smtClean="0"/>
              <a:t>ImageView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예제를 </a:t>
            </a:r>
            <a:r>
              <a:rPr lang="en-US" altLang="ko-KR" dirty="0" smtClean="0"/>
              <a:t>3</a:t>
            </a:r>
            <a:r>
              <a:rPr lang="ko-KR" altLang="en-US" dirty="0" smtClean="0"/>
              <a:t>번은 </a:t>
            </a:r>
            <a:r>
              <a:rPr lang="en-US" altLang="ko-KR" dirty="0"/>
              <a:t>Button &amp; </a:t>
            </a:r>
            <a:r>
              <a:rPr lang="en-US" altLang="ko-KR" dirty="0" err="1"/>
              <a:t>EditText</a:t>
            </a:r>
            <a:r>
              <a:rPr lang="en-US" altLang="ko-KR" dirty="0"/>
              <a:t> </a:t>
            </a:r>
            <a:r>
              <a:rPr lang="ko-KR" altLang="en-US" dirty="0" smtClean="0"/>
              <a:t>예제를 호출한다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메인화면은</a:t>
            </a:r>
            <a:r>
              <a:rPr lang="ko-KR" altLang="en-US" dirty="0" smtClean="0"/>
              <a:t> 활용하고 싶은 </a:t>
            </a:r>
            <a:r>
              <a:rPr lang="en-US" altLang="ko-KR" dirty="0" smtClean="0"/>
              <a:t>Layout </a:t>
            </a:r>
            <a:r>
              <a:rPr lang="ko-KR" altLang="en-US" dirty="0" smtClean="0"/>
              <a:t>을 활용할 것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(</a:t>
            </a:r>
            <a:r>
              <a:rPr lang="ko-KR" altLang="en-US" dirty="0" smtClean="0"/>
              <a:t>아래에 셋 중 하나로 해도 무방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번은 </a:t>
            </a:r>
            <a:r>
              <a:rPr lang="en-US" altLang="ko-KR" dirty="0" err="1" smtClean="0"/>
              <a:t>LinearLayout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활용할 것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번은 </a:t>
            </a:r>
            <a:r>
              <a:rPr lang="en-US" altLang="ko-KR" dirty="0" err="1" smtClean="0"/>
              <a:t>AbsoluteLayout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활용할 것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번은 </a:t>
            </a:r>
            <a:r>
              <a:rPr lang="en-US" altLang="ko-KR" dirty="0" err="1" smtClean="0"/>
              <a:t>TableLayout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활용할 것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8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메인 화면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 화면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4572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TextView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 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화면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4686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6119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Lifecycle 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보다 상대적으로 사양이 낮은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 효율적인 메모리 관리를 위해 존재</a:t>
            </a:r>
            <a:endParaRPr lang="en-US" altLang="ko-KR" dirty="0"/>
          </a:p>
          <a:p>
            <a:r>
              <a:rPr lang="ko-KR" altLang="en-US" dirty="0"/>
              <a:t>기본적으로 </a:t>
            </a:r>
            <a:r>
              <a:rPr lang="en-US" altLang="ko-KR" dirty="0"/>
              <a:t>Activity</a:t>
            </a:r>
            <a:r>
              <a:rPr lang="ko-KR" altLang="en-US" dirty="0"/>
              <a:t>는 </a:t>
            </a:r>
            <a:r>
              <a:rPr lang="en-US" altLang="ko-KR" dirty="0"/>
              <a:t>Activity Stack</a:t>
            </a:r>
            <a:r>
              <a:rPr lang="ko-KR" altLang="en-US" dirty="0"/>
              <a:t>에서 관리가 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즉 오래된 </a:t>
            </a:r>
            <a:r>
              <a:rPr lang="en-US" altLang="ko-KR" dirty="0" smtClean="0"/>
              <a:t>Activity </a:t>
            </a:r>
            <a:r>
              <a:rPr lang="ko-KR" altLang="en-US" dirty="0" smtClean="0"/>
              <a:t>들은 점점 아래에 배치되게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– Lifecycle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28" y="1412776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ImageView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화면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622576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Button &amp; Edit </a:t>
            </a:r>
            <a:r>
              <a:rPr lang="ko-KR" altLang="en-US" dirty="0" smtClean="0"/>
              <a:t>화면 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화면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581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572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이런 식으로 사용할 </a:t>
            </a:r>
            <a:r>
              <a:rPr lang="en-US" altLang="ko-KR" dirty="0" smtClean="0"/>
              <a:t>view</a:t>
            </a:r>
            <a:r>
              <a:rPr lang="ko-KR" altLang="en-US" dirty="0" smtClean="0"/>
              <a:t>에 대한 패키지를 </a:t>
            </a:r>
            <a:r>
              <a:rPr lang="en-US" altLang="ko-KR" dirty="0" smtClean="0"/>
              <a:t>Import </a:t>
            </a:r>
            <a:r>
              <a:rPr lang="ko-KR" altLang="en-US" dirty="0" smtClean="0"/>
              <a:t>해줘야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Import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pic>
        <p:nvPicPr>
          <p:cNvPr id="4100" name="Picture 4" descr="C:\Users\Chris\AppData\Local\Temp\SNAGHTML180ddf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3243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15032"/>
              </p:ext>
            </p:extLst>
          </p:nvPr>
        </p:nvGraphicFramePr>
        <p:xfrm>
          <a:off x="323528" y="1803698"/>
          <a:ext cx="4176464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</a:tblGrid>
              <a:tr h="111581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OnCreate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생성될 때 </a:t>
                      </a:r>
                      <a:r>
                        <a:rPr lang="ko-KR" altLang="en-US" sz="1600" u="none" strike="noStrike" dirty="0" smtClean="0">
                          <a:effectLst/>
                        </a:rPr>
                        <a:t>처음으로 호출되는 </a:t>
                      </a:r>
                      <a:r>
                        <a:rPr lang="ko-KR" altLang="en-US" sz="1600" u="none" strike="noStrike" dirty="0">
                          <a:effectLst/>
                        </a:rPr>
                        <a:t>함수를 말합니다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 </a:t>
                      </a:r>
                      <a:r>
                        <a:rPr lang="ko-KR" altLang="en-US" sz="1600" u="none" strike="noStrike" dirty="0">
                          <a:effectLst/>
                        </a:rPr>
                        <a:t>리소스의 초기화</a:t>
                      </a:r>
                      <a:endParaRPr lang="ko-KR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11581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OnStart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사용자에게 보여줄 준비가 되었을 때 </a:t>
                      </a:r>
                      <a:r>
                        <a:rPr lang="ko-KR" altLang="en-US" sz="1600" u="none" strike="noStrike" dirty="0" smtClean="0">
                          <a:effectLst/>
                        </a:rPr>
                        <a:t>호출됩니다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</a:t>
                      </a:r>
                      <a:endParaRPr lang="en-US" altLang="ko-KR" sz="16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656811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OnResume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사용자에게 보여지고 사용자의 입력을 처리할 수 있습니다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 Activity</a:t>
                      </a:r>
                      <a:r>
                        <a:rPr lang="ko-KR" altLang="en-US" sz="1600" u="none" strike="noStrike" dirty="0" err="1">
                          <a:effectLst/>
                        </a:rPr>
                        <a:t>스택의</a:t>
                      </a:r>
                      <a:r>
                        <a:rPr lang="ko-KR" altLang="en-US" sz="1600" u="none" strike="noStrike" dirty="0">
                          <a:effectLst/>
                        </a:rPr>
                        <a:t> 가장 상위에 위치합니다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</a:t>
                      </a:r>
                      <a:endParaRPr lang="en-US" altLang="ko-KR" sz="16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Activity – Lifecycle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2" y="1196752"/>
            <a:ext cx="43829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3954"/>
              </p:ext>
            </p:extLst>
          </p:nvPr>
        </p:nvGraphicFramePr>
        <p:xfrm>
          <a:off x="323528" y="1758819"/>
          <a:ext cx="4032448" cy="3830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1432753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OnPause</a:t>
                      </a:r>
                      <a:r>
                        <a:rPr lang="en-US" altLang="ko-KR" sz="1400" u="none" strike="noStrike" dirty="0">
                          <a:effectLst/>
                        </a:rPr>
                        <a:t>() : </a:t>
                      </a:r>
                      <a:r>
                        <a:rPr lang="ko-KR" altLang="en-US" sz="1400" u="none" strike="noStrike" dirty="0">
                          <a:effectLst/>
                        </a:rPr>
                        <a:t>포커스를 잃고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</a:t>
                      </a:r>
                      <a:r>
                        <a:rPr lang="en-US" altLang="ko-KR" sz="1400" u="none" strike="noStrike" dirty="0">
                          <a:effectLst/>
                        </a:rPr>
                        <a:t>Resume</a:t>
                      </a:r>
                      <a:r>
                        <a:rPr lang="ko-KR" altLang="en-US" sz="1400" u="none" strike="noStrike" dirty="0">
                          <a:effectLst/>
                        </a:rPr>
                        <a:t>되기 전에 데이터에 저장 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에니메이션</a:t>
                      </a:r>
                      <a:r>
                        <a:rPr lang="ko-KR" altLang="en-US" sz="1400" u="none" strike="noStrike" dirty="0">
                          <a:effectLst/>
                        </a:rPr>
                        <a:t> 중지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en-US" altLang="ko-KR" sz="1400" u="none" strike="noStrike" dirty="0" err="1">
                          <a:effectLst/>
                        </a:rPr>
                        <a:t>cpu</a:t>
                      </a:r>
                      <a:r>
                        <a:rPr lang="ko-KR" altLang="en-US" sz="1400" u="none" strike="noStrike" dirty="0">
                          <a:effectLst/>
                        </a:rPr>
                        <a:t>를 소비하는 작업을 중단합니다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432753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OnStop</a:t>
                      </a:r>
                      <a:r>
                        <a:rPr lang="en-US" altLang="ko-KR" sz="1400" u="none" strike="noStrike" dirty="0">
                          <a:effectLst/>
                        </a:rPr>
                        <a:t>()</a:t>
                      </a:r>
                      <a:r>
                        <a:rPr lang="ko-KR" altLang="en-US" sz="1400" u="none" strike="noStrike" dirty="0">
                          <a:effectLst/>
                        </a:rPr>
                        <a:t> </a:t>
                      </a:r>
                      <a:r>
                        <a:rPr lang="en-US" altLang="ko-KR" sz="1400" u="none" strike="noStrike" dirty="0">
                          <a:effectLst/>
                        </a:rPr>
                        <a:t>: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더이상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사용자에게 보여지지 않습니다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  <a:r>
                        <a:rPr lang="ko-KR" altLang="en-US" sz="1400" u="none" strike="noStrike" dirty="0">
                          <a:effectLst/>
                        </a:rPr>
                        <a:t>더 이상 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스택의</a:t>
                      </a:r>
                      <a:r>
                        <a:rPr lang="ko-KR" altLang="en-US" sz="1400" u="none" strike="noStrike" dirty="0">
                          <a:effectLst/>
                        </a:rPr>
                        <a:t> 가장 위에 있지 않습니다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964915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OnDestroy</a:t>
                      </a:r>
                      <a:r>
                        <a:rPr lang="en-US" altLang="ko-KR" sz="1400" u="none" strike="noStrike" dirty="0">
                          <a:effectLst/>
                        </a:rPr>
                        <a:t>()</a:t>
                      </a:r>
                      <a:r>
                        <a:rPr lang="ko-KR" altLang="en-US" sz="1400" u="none" strike="noStrike" dirty="0">
                          <a:effectLst/>
                        </a:rPr>
                        <a:t> </a:t>
                      </a:r>
                      <a:r>
                        <a:rPr lang="en-US" altLang="ko-KR" sz="1400" u="none" strike="noStrike" dirty="0">
                          <a:effectLst/>
                        </a:rPr>
                        <a:t>: </a:t>
                      </a:r>
                      <a:r>
                        <a:rPr lang="ko-KR" altLang="en-US" sz="1400" u="none" strike="noStrike" dirty="0">
                          <a:effectLst/>
                        </a:rPr>
                        <a:t>시스템 내에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존재하지 않게 됩니다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Activity – Lifecycle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57200" y="1481328"/>
            <a:ext cx="84352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altLang="ko-KR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2" y="1196752"/>
            <a:ext cx="43829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– Activity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8458"/>
            <a:ext cx="5195815" cy="283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521541" cy="37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Main - Activity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3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SubActivity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8958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4" y="2708920"/>
            <a:ext cx="4185135" cy="398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등록</a:t>
            </a:r>
            <a:r>
              <a:rPr lang="en-US" altLang="ko-KR" dirty="0" smtClean="0"/>
              <a:t>!</a:t>
            </a:r>
          </a:p>
          <a:p>
            <a:pPr lvl="1"/>
            <a:r>
              <a:rPr lang="ko-KR" altLang="en-US" dirty="0" smtClean="0"/>
              <a:t>보안상의 이유로 응용 프로그램에 포함된 모든 </a:t>
            </a:r>
            <a:r>
              <a:rPr lang="ko-KR" altLang="en-US" dirty="0" err="1" smtClean="0"/>
              <a:t>액티비티는</a:t>
            </a:r>
            <a:r>
              <a:rPr lang="ko-KR" altLang="en-US" dirty="0" smtClean="0"/>
              <a:t> 반드시 </a:t>
            </a:r>
            <a:r>
              <a:rPr lang="ko-KR" altLang="en-US" dirty="0" err="1" smtClean="0"/>
              <a:t>매니페스트에</a:t>
            </a:r>
            <a:r>
              <a:rPr lang="ko-KR" altLang="en-US" dirty="0" smtClean="0"/>
              <a:t> 등록되어야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66" y="2852936"/>
            <a:ext cx="64087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1204</TotalTime>
  <Words>1238</Words>
  <Application>Microsoft Office PowerPoint</Application>
  <PresentationFormat>화면 슬라이드 쇼(4:3)</PresentationFormat>
  <Paragraphs>229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광장</vt:lpstr>
      <vt:lpstr>Android  Activity &amp; Layout &amp; View</vt:lpstr>
      <vt:lpstr>목차</vt:lpstr>
      <vt:lpstr>Android - Activity</vt:lpstr>
      <vt:lpstr>Activity – Lifecycle</vt:lpstr>
      <vt:lpstr>Activity – Lifecycle</vt:lpstr>
      <vt:lpstr>Activity – Lifecycle</vt:lpstr>
      <vt:lpstr>Android – Activity 예제</vt:lpstr>
      <vt:lpstr>Android – Activity 예제</vt:lpstr>
      <vt:lpstr>Android – Activity 예제</vt:lpstr>
      <vt:lpstr>Android – Activity 예제</vt:lpstr>
      <vt:lpstr>View</vt:lpstr>
      <vt:lpstr>View - 위젯</vt:lpstr>
      <vt:lpstr>View – 뷰 그룹</vt:lpstr>
      <vt:lpstr>View - Text View</vt:lpstr>
      <vt:lpstr>View – TextView 예제</vt:lpstr>
      <vt:lpstr>View - ImageView</vt:lpstr>
      <vt:lpstr>View - ImageView</vt:lpstr>
      <vt:lpstr>View - ImageView</vt:lpstr>
      <vt:lpstr>View – ImageView 예제</vt:lpstr>
      <vt:lpstr>View – Button &amp; EditText</vt:lpstr>
      <vt:lpstr>View – Button &amp; EditText 예제</vt:lpstr>
      <vt:lpstr>View – Button &amp; EditText 예제</vt:lpstr>
      <vt:lpstr>ViewGroup - Layout</vt:lpstr>
      <vt:lpstr>ViewGroup - Layout</vt:lpstr>
      <vt:lpstr>ViewGroup - Layout</vt:lpstr>
      <vt:lpstr>Layout - LinearLayout</vt:lpstr>
      <vt:lpstr>Layout - LinearLayout</vt:lpstr>
      <vt:lpstr>Layout - gravity와 layout_gravity</vt:lpstr>
      <vt:lpstr>Layout - gravity와 layout_gravity</vt:lpstr>
      <vt:lpstr>Layout - gravity와 layout_gravity</vt:lpstr>
      <vt:lpstr>Layout – layout_weight</vt:lpstr>
      <vt:lpstr>Layout – layout_weight</vt:lpstr>
      <vt:lpstr>Layout - AbsolutLayout</vt:lpstr>
      <vt:lpstr>Layout – AbsolutLayout 예제</vt:lpstr>
      <vt:lpstr>Layout - TableLayout</vt:lpstr>
      <vt:lpstr>Layout – TableLayout - 예제</vt:lpstr>
      <vt:lpstr>실습</vt:lpstr>
      <vt:lpstr>결과 화면</vt:lpstr>
      <vt:lpstr>결과 화면</vt:lpstr>
      <vt:lpstr>결과 화면</vt:lpstr>
      <vt:lpstr>결과 화면</vt:lpstr>
      <vt:lpstr>Import 방법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Layout &amp; View</dc:title>
  <dc:creator>Ruin</dc:creator>
  <cp:lastModifiedBy>Chris</cp:lastModifiedBy>
  <cp:revision>45</cp:revision>
  <dcterms:created xsi:type="dcterms:W3CDTF">2011-03-19T04:07:31Z</dcterms:created>
  <dcterms:modified xsi:type="dcterms:W3CDTF">2011-05-09T08:08:03Z</dcterms:modified>
</cp:coreProperties>
</file>