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67EC-77FE-4053-AD5B-494FCF12B79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29CD-3FD3-43E8-ACEF-D48A536197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472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67EC-77FE-4053-AD5B-494FCF12B79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29CD-3FD3-43E8-ACEF-D48A536197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664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67EC-77FE-4053-AD5B-494FCF12B79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29CD-3FD3-43E8-ACEF-D48A536197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6321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40798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609600" y="1066800"/>
            <a:ext cx="5384800" cy="51054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5384800" cy="51054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481C657C-C974-416A-A3F4-66247A8D8A99}" type="datetime1">
              <a:rPr lang="ko-KR" altLang="en-US"/>
              <a:pPr/>
              <a:t>2015-06-11</a:t>
            </a:fld>
            <a:endParaRPr lang="ko-KR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721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365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416AEBEB-3D04-49DC-B62A-1FA222D6051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1533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67EC-77FE-4053-AD5B-494FCF12B79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29CD-3FD3-43E8-ACEF-D48A536197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0257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67EC-77FE-4053-AD5B-494FCF12B79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29CD-3FD3-43E8-ACEF-D48A536197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156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67EC-77FE-4053-AD5B-494FCF12B79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29CD-3FD3-43E8-ACEF-D48A536197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94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67EC-77FE-4053-AD5B-494FCF12B79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29CD-3FD3-43E8-ACEF-D48A536197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906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67EC-77FE-4053-AD5B-494FCF12B79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29CD-3FD3-43E8-ACEF-D48A536197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18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67EC-77FE-4053-AD5B-494FCF12B79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29CD-3FD3-43E8-ACEF-D48A536197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240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67EC-77FE-4053-AD5B-494FCF12B79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29CD-3FD3-43E8-ACEF-D48A536197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620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67EC-77FE-4053-AD5B-494FCF12B79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29CD-3FD3-43E8-ACEF-D48A536197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534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C67EC-77FE-4053-AD5B-494FCF12B79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E29CD-3FD3-43E8-ACEF-D48A536197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695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다층 </a:t>
            </a:r>
            <a:r>
              <a:rPr lang="ko-KR" altLang="en-US" dirty="0" err="1" smtClean="0"/>
              <a:t>퍼셉트론의</a:t>
            </a:r>
            <a:r>
              <a:rPr lang="ko-KR" altLang="en-US" dirty="0" smtClean="0"/>
              <a:t> 학습과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최적화 알고리즘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부산대학교</a:t>
            </a:r>
            <a:endParaRPr lang="en-US" altLang="ko-KR" dirty="0" smtClean="0"/>
          </a:p>
          <a:p>
            <a:r>
              <a:rPr lang="ko-KR" altLang="en-US" dirty="0" smtClean="0"/>
              <a:t>전자전기컴퓨터공학과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김민호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20927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Perceptron</a:t>
            </a:r>
            <a:r>
              <a:rPr lang="ko-KR" altLang="en-US" dirty="0" smtClean="0"/>
              <a:t>의 학습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단계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i="1" dirty="0" smtClean="0"/>
              <a:t>J</a:t>
            </a:r>
            <a:r>
              <a:rPr lang="en-US" altLang="ko-KR" sz="2000" dirty="0" smtClean="0"/>
              <a:t>(</a:t>
            </a:r>
            <a:r>
              <a:rPr lang="el-GR" altLang="ko-KR" sz="2000" dirty="0" smtClean="0">
                <a:latin typeface="Helvetica" panose="020B0604020202020204" pitchFamily="34" charset="0"/>
                <a:ea typeface="바탕" panose="02030600000101010101" pitchFamily="18" charset="-127"/>
              </a:rPr>
              <a:t>Θ</a:t>
            </a:r>
            <a:r>
              <a:rPr lang="en-US" altLang="ko-KR" sz="2000" dirty="0" smtClean="0"/>
              <a:t>)=0</a:t>
            </a:r>
            <a:r>
              <a:rPr lang="ko-KR" altLang="en-US" sz="2000" dirty="0" smtClean="0"/>
              <a:t>인 </a:t>
            </a:r>
            <a:r>
              <a:rPr lang="el-GR" altLang="ko-KR" sz="2000" dirty="0" smtClean="0">
                <a:latin typeface="Helvetica" panose="020B0604020202020204" pitchFamily="34" charset="0"/>
                <a:ea typeface="바탕" panose="02030600000101010101" pitchFamily="18" charset="-127"/>
              </a:rPr>
              <a:t>Θ</a:t>
            </a:r>
            <a:r>
              <a:rPr lang="ko-KR" altLang="en-US" sz="2000" dirty="0" err="1" smtClean="0"/>
              <a:t>를</a:t>
            </a:r>
            <a:r>
              <a:rPr lang="ko-KR" altLang="en-US" sz="2000" dirty="0" smtClean="0"/>
              <a:t> 찾아라</a:t>
            </a:r>
            <a:r>
              <a:rPr lang="en-US" altLang="ko-KR" sz="2000" dirty="0" smtClean="0"/>
              <a:t>.</a:t>
            </a:r>
          </a:p>
          <a:p>
            <a:r>
              <a:rPr lang="ko-KR" altLang="en-US" sz="2000" dirty="0" smtClean="0"/>
              <a:t>내리막 </a:t>
            </a:r>
            <a:r>
              <a:rPr lang="ko-KR" altLang="en-US" sz="2000" dirty="0" err="1" smtClean="0"/>
              <a:t>경사법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(Gradient descent method)</a:t>
            </a:r>
          </a:p>
          <a:p>
            <a:pPr lvl="1"/>
            <a:r>
              <a:rPr lang="ko-KR" altLang="en-US" dirty="0" smtClean="0"/>
              <a:t>현재 해를            방향으로 이동</a:t>
            </a:r>
          </a:p>
          <a:p>
            <a:pPr lvl="1"/>
            <a:r>
              <a:rPr lang="ko-KR" altLang="en-US" dirty="0" err="1" smtClean="0"/>
              <a:t>학습률</a:t>
            </a:r>
            <a:r>
              <a:rPr lang="en-US" altLang="ko-KR" dirty="0" smtClean="0"/>
              <a:t>(</a:t>
            </a:r>
            <a:r>
              <a:rPr lang="en-US" altLang="ko-KR" dirty="0" smtClean="0"/>
              <a:t>learning rate)</a:t>
            </a:r>
            <a:r>
              <a:rPr lang="ko-KR" altLang="en-US" dirty="0" smtClean="0"/>
              <a:t> </a:t>
            </a:r>
            <a:r>
              <a:rPr lang="el-GR" altLang="ko-KR" dirty="0" smtClean="0">
                <a:cs typeface="Times New Roman" panose="02020603050405020304" pitchFamily="18" charset="0"/>
              </a:rPr>
              <a:t>ρ</a:t>
            </a:r>
            <a:r>
              <a:rPr lang="ko-KR" altLang="en-US" dirty="0" err="1" smtClean="0">
                <a:cs typeface="Times New Roman" panose="02020603050405020304" pitchFamily="18" charset="0"/>
              </a:rPr>
              <a:t>를</a:t>
            </a:r>
            <a:r>
              <a:rPr lang="ko-KR" altLang="en-US" dirty="0" smtClean="0">
                <a:cs typeface="Times New Roman" panose="02020603050405020304" pitchFamily="18" charset="0"/>
              </a:rPr>
              <a:t> 곱하여 조금씩 이동</a:t>
            </a:r>
            <a:endParaRPr lang="ko-KR" altLang="el-GR" dirty="0" smtClean="0">
              <a:cs typeface="Times New Roman" panose="02020603050405020304" pitchFamily="18" charset="0"/>
            </a:endParaRPr>
          </a:p>
          <a:p>
            <a:endParaRPr lang="ko-KR" altLang="en-US" dirty="0"/>
          </a:p>
        </p:txBody>
      </p:sp>
      <p:graphicFrame>
        <p:nvGraphicFramePr>
          <p:cNvPr id="4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831220"/>
              </p:ext>
            </p:extLst>
          </p:nvPr>
        </p:nvGraphicFramePr>
        <p:xfrm>
          <a:off x="3144451" y="2562996"/>
          <a:ext cx="859137" cy="386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368280" imgH="164880" progId="Equation.3">
                  <p:embed/>
                </p:oleObj>
              </mc:Choice>
              <mc:Fallback>
                <p:oleObj name="Equation" r:id="rId3" imgW="368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451" y="2562996"/>
                        <a:ext cx="859137" cy="3861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26"/>
          <a:stretch/>
        </p:blipFill>
        <p:spPr bwMode="auto">
          <a:xfrm>
            <a:off x="4206446" y="3737919"/>
            <a:ext cx="3779108" cy="23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155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Perceptron</a:t>
            </a:r>
            <a:r>
              <a:rPr lang="ko-KR" altLang="en-US" dirty="0" smtClean="0"/>
              <a:t>의 학습 </a:t>
            </a:r>
            <a:r>
              <a:rPr lang="en-US" altLang="ko-KR" dirty="0" smtClean="0"/>
              <a:t>– </a:t>
            </a:r>
            <a:r>
              <a:rPr lang="en-US" altLang="ko-KR" dirty="0" smtClean="0"/>
              <a:t>Delta rule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알고리즘 스케치</a:t>
            </a:r>
          </a:p>
          <a:p>
            <a:pPr lvl="1"/>
            <a:r>
              <a:rPr lang="ko-KR" altLang="en-US" sz="1600" dirty="0" err="1" smtClean="0"/>
              <a:t>초기해를</a:t>
            </a:r>
            <a:r>
              <a:rPr lang="ko-KR" altLang="en-US" sz="1600" dirty="0" smtClean="0"/>
              <a:t> 설정한다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ko-KR" altLang="en-US" sz="1600" dirty="0" err="1" smtClean="0"/>
              <a:t>멈춤조건이</a:t>
            </a:r>
            <a:r>
              <a:rPr lang="ko-KR" altLang="en-US" sz="1600" dirty="0" smtClean="0"/>
              <a:t> 만족될 때까지 현재 해를            방향으로 조금씩 이동시킨다</a:t>
            </a:r>
            <a:r>
              <a:rPr lang="en-US" altLang="ko-KR" sz="1600" dirty="0" smtClean="0"/>
              <a:t>.</a:t>
            </a:r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알고리즘에 필요한 수식들</a:t>
            </a:r>
          </a:p>
          <a:p>
            <a:endParaRPr lang="ko-KR" alt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305208"/>
              </p:ext>
            </p:extLst>
          </p:nvPr>
        </p:nvGraphicFramePr>
        <p:xfrm>
          <a:off x="5066528" y="2665198"/>
          <a:ext cx="609600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368280" imgH="164880" progId="Equation.3">
                  <p:embed/>
                </p:oleObj>
              </mc:Choice>
              <mc:Fallback>
                <p:oleObj name="Equation" r:id="rId3" imgW="368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6528" y="2665198"/>
                        <a:ext cx="609600" cy="268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61535" y="388349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61535" y="37882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161535" y="354059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161535" y="323579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9682464" y="4848482"/>
            <a:ext cx="2351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dirty="0">
                <a:sym typeface="Wingdings" panose="05000000000000000000" pitchFamily="2" charset="2"/>
              </a:rPr>
              <a:t></a:t>
            </a:r>
            <a:r>
              <a:rPr lang="ko-KR" altLang="en-US" dirty="0" err="1"/>
              <a:t>퍼셉트론</a:t>
            </a:r>
            <a:r>
              <a:rPr lang="ko-KR" altLang="en-US" dirty="0"/>
              <a:t> 학습 규칙</a:t>
            </a:r>
          </a:p>
          <a:p>
            <a:r>
              <a:rPr lang="ko-KR" altLang="en-US" dirty="0"/>
              <a:t>    </a:t>
            </a:r>
            <a:r>
              <a:rPr lang="en-US" altLang="ko-KR" dirty="0"/>
              <a:t>(</a:t>
            </a:r>
            <a:r>
              <a:rPr lang="ko-KR" altLang="en-US" dirty="0"/>
              <a:t>델타 규칙</a:t>
            </a:r>
            <a:r>
              <a:rPr lang="en-US" altLang="ko-KR" dirty="0"/>
              <a:t>)</a:t>
            </a:r>
          </a:p>
        </p:txBody>
      </p:sp>
      <p:pic>
        <p:nvPicPr>
          <p:cNvPr id="10" name="Picture 1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362"/>
          <a:stretch/>
        </p:blipFill>
        <p:spPr bwMode="auto">
          <a:xfrm>
            <a:off x="8575117" y="2425332"/>
            <a:ext cx="3640294" cy="76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479"/>
          <a:stretch/>
        </p:blipFill>
        <p:spPr bwMode="auto">
          <a:xfrm>
            <a:off x="2323752" y="4725725"/>
            <a:ext cx="3593169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54159"/>
          <a:stretch/>
        </p:blipFill>
        <p:spPr bwMode="auto">
          <a:xfrm>
            <a:off x="6293151" y="3403886"/>
            <a:ext cx="3474156" cy="326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814"/>
          <a:stretch/>
        </p:blipFill>
        <p:spPr bwMode="auto">
          <a:xfrm>
            <a:off x="1993143" y="3796030"/>
            <a:ext cx="3378185" cy="800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774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Perceptron</a:t>
            </a:r>
            <a:r>
              <a:rPr lang="ko-KR" altLang="en-US" dirty="0" smtClean="0"/>
              <a:t>의 학습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알고리즘</a:t>
            </a:r>
            <a:endParaRPr lang="ko-KR" altLang="en-US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88" b="3761"/>
          <a:stretch/>
        </p:blipFill>
        <p:spPr>
          <a:xfrm>
            <a:off x="2953265" y="1567120"/>
            <a:ext cx="6285470" cy="5097713"/>
          </a:xfrm>
        </p:spPr>
      </p:pic>
    </p:spTree>
    <p:extLst>
      <p:ext uri="{BB962C8B-B14F-4D97-AF65-F5344CB8AC3E}">
        <p14:creationId xmlns:p14="http://schemas.microsoft.com/office/powerpoint/2010/main" val="3871452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Perceptron</a:t>
            </a:r>
            <a:r>
              <a:rPr lang="ko-KR" altLang="en-US" dirty="0" smtClean="0"/>
              <a:t>의 학습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예제</a:t>
            </a:r>
            <a:endParaRPr lang="ko-KR" alt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291410" y="1570623"/>
            <a:ext cx="2327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ko-KR" sz="1400" b="1" dirty="0"/>
              <a:t>w</a:t>
            </a:r>
            <a:r>
              <a:rPr lang="en-US" altLang="ko-KR" sz="1400" dirty="0"/>
              <a:t>(0)=(-0.5,0.75)</a:t>
            </a:r>
            <a:r>
              <a:rPr lang="en-US" altLang="ko-KR" sz="1400" baseline="30000" dirty="0"/>
              <a:t>T</a:t>
            </a:r>
            <a:r>
              <a:rPr lang="en-US" altLang="ko-KR" sz="1400" dirty="0"/>
              <a:t>, b(0)=0.375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50263" y="2213596"/>
            <a:ext cx="20891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ko-KR" sz="1400" i="1" dirty="0"/>
              <a:t>d</a:t>
            </a:r>
            <a:r>
              <a:rPr lang="en-US" altLang="ko-KR" sz="1400" dirty="0"/>
              <a:t>(</a:t>
            </a:r>
            <a:r>
              <a:rPr lang="en-US" altLang="ko-KR" sz="1400" b="1" dirty="0"/>
              <a:t>x</a:t>
            </a:r>
            <a:r>
              <a:rPr lang="en-US" altLang="ko-KR" sz="1400" dirty="0"/>
              <a:t>)= -0.5</a:t>
            </a:r>
            <a:r>
              <a:rPr lang="en-US" altLang="ko-KR" sz="1400" i="1" dirty="0"/>
              <a:t>x</a:t>
            </a:r>
            <a:r>
              <a:rPr lang="en-US" altLang="ko-KR" sz="1400" baseline="-25000" dirty="0"/>
              <a:t>1</a:t>
            </a:r>
            <a:r>
              <a:rPr lang="en-US" altLang="ko-KR" sz="1400" dirty="0"/>
              <a:t>+0.75</a:t>
            </a:r>
            <a:r>
              <a:rPr lang="en-US" altLang="ko-KR" sz="1400" i="1" dirty="0"/>
              <a:t>x</a:t>
            </a:r>
            <a:r>
              <a:rPr lang="en-US" altLang="ko-KR" sz="1400" baseline="-25000" dirty="0"/>
              <a:t>2</a:t>
            </a:r>
            <a:r>
              <a:rPr lang="en-US" altLang="ko-KR" sz="1400" dirty="0"/>
              <a:t>+0.375</a:t>
            </a:r>
          </a:p>
          <a:p>
            <a:pPr algn="ctr"/>
            <a:r>
              <a:rPr lang="en-US" altLang="ko-KR" sz="1400" i="1" dirty="0"/>
              <a:t>Y</a:t>
            </a:r>
            <a:r>
              <a:rPr lang="en-US" altLang="ko-KR" sz="1400" dirty="0"/>
              <a:t>={</a:t>
            </a:r>
            <a:r>
              <a:rPr lang="en-US" altLang="ko-KR" sz="1400" b="1" dirty="0"/>
              <a:t>a</a:t>
            </a:r>
            <a:r>
              <a:rPr lang="en-US" altLang="ko-KR" sz="1400" dirty="0"/>
              <a:t>, </a:t>
            </a:r>
            <a:r>
              <a:rPr lang="en-US" altLang="ko-KR" sz="1400" b="1" dirty="0"/>
              <a:t>b</a:t>
            </a:r>
            <a:r>
              <a:rPr lang="en-US" altLang="ko-KR" sz="1400" dirty="0"/>
              <a:t>}</a:t>
            </a: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1250263" y="2698855"/>
          <a:ext cx="547687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수식" r:id="rId3" imgW="4483080" imgH="736560" progId="Equation.3">
                  <p:embed/>
                </p:oleObj>
              </mc:Choice>
              <mc:Fallback>
                <p:oleObj name="수식" r:id="rId3" imgW="448308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263" y="2698855"/>
                        <a:ext cx="5476875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291410" y="4146367"/>
            <a:ext cx="20891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ko-KR" sz="1400" i="1" dirty="0"/>
              <a:t>d</a:t>
            </a:r>
            <a:r>
              <a:rPr lang="en-US" altLang="ko-KR" sz="1400" dirty="0"/>
              <a:t>(</a:t>
            </a:r>
            <a:r>
              <a:rPr lang="en-US" altLang="ko-KR" sz="1400" b="1" dirty="0"/>
              <a:t>x</a:t>
            </a:r>
            <a:r>
              <a:rPr lang="en-US" altLang="ko-KR" sz="1400" dirty="0"/>
              <a:t>)= -0.1</a:t>
            </a:r>
            <a:r>
              <a:rPr lang="en-US" altLang="ko-KR" sz="1400" i="1" dirty="0"/>
              <a:t>x</a:t>
            </a:r>
            <a:r>
              <a:rPr lang="en-US" altLang="ko-KR" sz="1400" baseline="-25000" dirty="0"/>
              <a:t>1</a:t>
            </a:r>
            <a:r>
              <a:rPr lang="en-US" altLang="ko-KR" sz="1400" dirty="0"/>
              <a:t>+0.75</a:t>
            </a:r>
            <a:r>
              <a:rPr lang="en-US" altLang="ko-KR" sz="1400" i="1" dirty="0"/>
              <a:t>x</a:t>
            </a:r>
            <a:r>
              <a:rPr lang="en-US" altLang="ko-KR" sz="1400" baseline="-25000" dirty="0"/>
              <a:t>2</a:t>
            </a:r>
            <a:r>
              <a:rPr lang="en-US" altLang="ko-KR" sz="1400" dirty="0"/>
              <a:t>+0.375</a:t>
            </a:r>
          </a:p>
          <a:p>
            <a:pPr algn="ctr"/>
            <a:r>
              <a:rPr lang="en-US" altLang="ko-KR" sz="1400" i="1" dirty="0"/>
              <a:t>Y</a:t>
            </a:r>
            <a:r>
              <a:rPr lang="en-US" altLang="ko-KR" sz="1400" dirty="0"/>
              <a:t>={</a:t>
            </a:r>
            <a:r>
              <a:rPr lang="en-US" altLang="ko-KR" sz="1400" b="1" dirty="0"/>
              <a:t>a</a:t>
            </a:r>
            <a:r>
              <a:rPr lang="en-US" altLang="ko-KR" sz="1400" dirty="0"/>
              <a:t>}</a:t>
            </a:r>
          </a:p>
        </p:txBody>
      </p:sp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132122"/>
              </p:ext>
            </p:extLst>
          </p:nvPr>
        </p:nvGraphicFramePr>
        <p:xfrm>
          <a:off x="1256613" y="4741871"/>
          <a:ext cx="416560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수식" r:id="rId5" imgW="3517560" imgH="736560" progId="Equation.3">
                  <p:embed/>
                </p:oleObj>
              </mc:Choice>
              <mc:Fallback>
                <p:oleObj name="수식" r:id="rId5" imgW="35175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6613" y="4741871"/>
                        <a:ext cx="4165600" cy="86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878660" y="2167559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dirty="0"/>
              <a:t>①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861755" y="4114533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dirty="0"/>
              <a:t>②</a:t>
            </a:r>
          </a:p>
        </p:txBody>
      </p:sp>
      <p:pic>
        <p:nvPicPr>
          <p:cNvPr id="12" name="Picture 20"/>
          <p:cNvPicPr>
            <a:picLocks noGrp="1" noChangeAspect="1" noChangeArrowheads="1"/>
          </p:cNvPicPr>
          <p:nvPr>
            <p:ph sz="half" idx="4294967295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12"/>
          <a:stretch/>
        </p:blipFill>
        <p:spPr>
          <a:xfrm>
            <a:off x="7241058" y="2472358"/>
            <a:ext cx="4626657" cy="309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387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Perceptron</a:t>
            </a:r>
            <a:r>
              <a:rPr lang="ko-KR" altLang="en-US" dirty="0" smtClean="0"/>
              <a:t>의 학습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예제</a:t>
            </a:r>
            <a:endParaRPr lang="ko-KR" alt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59752" y="2210749"/>
            <a:ext cx="22701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ko-KR" sz="1400" i="1" dirty="0"/>
              <a:t>d</a:t>
            </a:r>
            <a:r>
              <a:rPr lang="en-US" altLang="ko-KR" sz="1400" dirty="0"/>
              <a:t>(</a:t>
            </a:r>
            <a:r>
              <a:rPr lang="en-US" altLang="ko-KR" sz="1400" b="1" dirty="0"/>
              <a:t>x</a:t>
            </a:r>
            <a:r>
              <a:rPr lang="en-US" altLang="ko-KR" sz="1400" dirty="0"/>
              <a:t>)= -</a:t>
            </a:r>
            <a:r>
              <a:rPr lang="en-US" altLang="ko-KR" sz="1400" dirty="0" smtClean="0"/>
              <a:t>0.1</a:t>
            </a:r>
            <a:r>
              <a:rPr lang="en-US" altLang="ko-KR" sz="1400" i="1" dirty="0" smtClean="0"/>
              <a:t>x</a:t>
            </a:r>
            <a:r>
              <a:rPr lang="en-US" altLang="ko-KR" sz="1400" baseline="-25000" dirty="0" smtClean="0"/>
              <a:t>1</a:t>
            </a:r>
            <a:r>
              <a:rPr lang="en-US" altLang="ko-KR" sz="1400" dirty="0" smtClean="0"/>
              <a:t>+0.75</a:t>
            </a:r>
            <a:r>
              <a:rPr lang="en-US" altLang="ko-KR" sz="1400" i="1" dirty="0" smtClean="0"/>
              <a:t>x</a:t>
            </a:r>
            <a:r>
              <a:rPr lang="en-US" altLang="ko-KR" sz="1400" baseline="-25000" dirty="0" smtClean="0"/>
              <a:t>2</a:t>
            </a:r>
            <a:r>
              <a:rPr lang="en-US" altLang="ko-KR" sz="1400" dirty="0" smtClean="0"/>
              <a:t>-0.025</a:t>
            </a:r>
            <a:endParaRPr lang="en-US" altLang="ko-KR" sz="1400" dirty="0"/>
          </a:p>
          <a:p>
            <a:pPr algn="ctr"/>
            <a:r>
              <a:rPr lang="en-US" altLang="ko-KR" sz="1400" i="1" dirty="0"/>
              <a:t>Y</a:t>
            </a:r>
            <a:r>
              <a:rPr lang="en-US" altLang="ko-KR" sz="1400" dirty="0" smtClean="0"/>
              <a:t>={</a:t>
            </a:r>
            <a:r>
              <a:rPr lang="en-US" altLang="ko-KR" sz="1400" b="1" dirty="0" smtClean="0"/>
              <a:t>b</a:t>
            </a:r>
            <a:r>
              <a:rPr lang="en-US" altLang="ko-KR" sz="1400" dirty="0"/>
              <a:t>}</a:t>
            </a: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996237"/>
              </p:ext>
            </p:extLst>
          </p:nvPr>
        </p:nvGraphicFramePr>
        <p:xfrm>
          <a:off x="1844675" y="2850405"/>
          <a:ext cx="4251325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수식" r:id="rId3" imgW="3479760" imgH="736560" progId="Equation.3">
                  <p:embed/>
                </p:oleObj>
              </mc:Choice>
              <mc:Fallback>
                <p:oleObj name="수식" r:id="rId3" imgW="34797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675" y="2850405"/>
                        <a:ext cx="4251325" cy="89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212120" y="4143520"/>
            <a:ext cx="2247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ko-KR" sz="1400" i="1" dirty="0"/>
              <a:t>d</a:t>
            </a:r>
            <a:r>
              <a:rPr lang="en-US" altLang="ko-KR" sz="1400" dirty="0"/>
              <a:t>(</a:t>
            </a:r>
            <a:r>
              <a:rPr lang="en-US" altLang="ko-KR" sz="1400" b="1" dirty="0"/>
              <a:t>x</a:t>
            </a:r>
            <a:r>
              <a:rPr lang="en-US" altLang="ko-KR" sz="1400" dirty="0"/>
              <a:t>)= </a:t>
            </a:r>
            <a:r>
              <a:rPr lang="en-US" altLang="ko-KR" sz="1400" dirty="0" smtClean="0"/>
              <a:t>0.3</a:t>
            </a:r>
            <a:r>
              <a:rPr lang="en-US" altLang="ko-KR" sz="1400" i="1" dirty="0" smtClean="0"/>
              <a:t>x</a:t>
            </a:r>
            <a:r>
              <a:rPr lang="en-US" altLang="ko-KR" sz="1400" baseline="-25000" dirty="0" smtClean="0"/>
              <a:t>1</a:t>
            </a:r>
            <a:r>
              <a:rPr lang="en-US" altLang="ko-KR" sz="1400" dirty="0" smtClean="0"/>
              <a:t>+0.75</a:t>
            </a:r>
            <a:r>
              <a:rPr lang="en-US" altLang="ko-KR" sz="1400" i="1" dirty="0" smtClean="0"/>
              <a:t>x</a:t>
            </a:r>
            <a:r>
              <a:rPr lang="en-US" altLang="ko-KR" sz="1400" baseline="-25000" dirty="0" smtClean="0"/>
              <a:t>2</a:t>
            </a:r>
            <a:r>
              <a:rPr lang="en-US" altLang="ko-KR" sz="1400" dirty="0" smtClean="0"/>
              <a:t>+0.375</a:t>
            </a:r>
            <a:endParaRPr lang="en-US" altLang="ko-KR" sz="1400" dirty="0"/>
          </a:p>
          <a:p>
            <a:pPr algn="ctr"/>
            <a:r>
              <a:rPr lang="en-US" altLang="ko-KR" sz="1400" i="1" dirty="0"/>
              <a:t>Y</a:t>
            </a:r>
            <a:r>
              <a:rPr lang="en-US" altLang="ko-KR" sz="1400" dirty="0"/>
              <a:t>={</a:t>
            </a:r>
            <a:r>
              <a:rPr lang="en-US" altLang="ko-KR" sz="1400" b="1" dirty="0"/>
              <a:t>a</a:t>
            </a:r>
            <a:r>
              <a:rPr lang="en-US" altLang="ko-KR" sz="1400" dirty="0"/>
              <a:t>}</a:t>
            </a:r>
          </a:p>
        </p:txBody>
      </p:sp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645258"/>
              </p:ext>
            </p:extLst>
          </p:nvPr>
        </p:nvGraphicFramePr>
        <p:xfrm>
          <a:off x="1292225" y="4760913"/>
          <a:ext cx="4075113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수식" r:id="rId5" imgW="3441600" imgH="736560" progId="Equation.3">
                  <p:embed/>
                </p:oleObj>
              </mc:Choice>
              <mc:Fallback>
                <p:oleObj name="수식" r:id="rId5" imgW="344160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4760913"/>
                        <a:ext cx="4075113" cy="868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878660" y="2167559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dirty="0" smtClean="0"/>
              <a:t>③</a:t>
            </a:r>
            <a:endParaRPr lang="en-US" altLang="ko-KR" dirty="0"/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861755" y="4114533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dirty="0" smtClean="0"/>
              <a:t>④</a:t>
            </a:r>
            <a:endParaRPr lang="en-US" altLang="ko-KR" dirty="0"/>
          </a:p>
        </p:txBody>
      </p:sp>
      <p:pic>
        <p:nvPicPr>
          <p:cNvPr id="12" name="Picture 20"/>
          <p:cNvPicPr>
            <a:picLocks noGrp="1" noChangeAspect="1" noChangeArrowheads="1"/>
          </p:cNvPicPr>
          <p:nvPr>
            <p:ph sz="half" idx="4294967295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12"/>
          <a:stretch/>
        </p:blipFill>
        <p:spPr>
          <a:xfrm>
            <a:off x="7241058" y="2472358"/>
            <a:ext cx="4626657" cy="309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470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Perceptron</a:t>
            </a:r>
            <a:r>
              <a:rPr lang="ko-KR" altLang="en-US" dirty="0" smtClean="0"/>
              <a:t>의 학습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구현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구현</a:t>
            </a:r>
          </a:p>
          <a:p>
            <a:pPr lvl="1"/>
            <a:r>
              <a:rPr lang="ko-KR" altLang="en-US" sz="1600" dirty="0" smtClean="0"/>
              <a:t>초기값 어떻게</a:t>
            </a:r>
            <a:r>
              <a:rPr lang="en-US" altLang="ko-KR" sz="1600" dirty="0" smtClean="0"/>
              <a:t>?</a:t>
            </a:r>
          </a:p>
          <a:p>
            <a:pPr lvl="1"/>
            <a:r>
              <a:rPr lang="ko-KR" altLang="en-US" sz="1600" dirty="0" err="1" smtClean="0"/>
              <a:t>학습률</a:t>
            </a:r>
            <a:r>
              <a:rPr lang="ko-KR" altLang="en-US" sz="1600" dirty="0" smtClean="0"/>
              <a:t> 어떻게</a:t>
            </a:r>
            <a:r>
              <a:rPr lang="en-US" altLang="ko-KR" sz="1600" dirty="0" smtClean="0"/>
              <a:t>?</a:t>
            </a:r>
          </a:p>
          <a:p>
            <a:pPr lvl="1"/>
            <a:r>
              <a:rPr lang="ko-KR" altLang="en-US" sz="1600" dirty="0" smtClean="0"/>
              <a:t>패턴 모드와 배치 모드</a:t>
            </a:r>
          </a:p>
          <a:p>
            <a:pPr lvl="1"/>
            <a:endParaRPr lang="ko-KR" altLang="en-US" sz="1600" dirty="0" smtClean="0"/>
          </a:p>
          <a:p>
            <a:r>
              <a:rPr lang="ko-KR" altLang="en-US" sz="1800" dirty="0" smtClean="0"/>
              <a:t>패턴 모드 학습 알고리즘</a:t>
            </a:r>
          </a:p>
          <a:p>
            <a:endParaRPr lang="ko-KR" altLang="en-US" dirty="0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13" b="4092"/>
          <a:stretch/>
        </p:blipFill>
        <p:spPr bwMode="auto">
          <a:xfrm>
            <a:off x="5220026" y="1825625"/>
            <a:ext cx="6473584" cy="410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29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Perceptron</a:t>
            </a:r>
            <a:r>
              <a:rPr lang="ko-KR" altLang="en-US" dirty="0" smtClean="0"/>
              <a:t>의 학습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포켓 알고리즘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2728784" cy="4351338"/>
          </a:xfrm>
        </p:spPr>
        <p:txBody>
          <a:bodyPr/>
          <a:lstStyle/>
          <a:p>
            <a:r>
              <a:rPr lang="ko-KR" altLang="en-US" sz="1800" dirty="0" smtClean="0"/>
              <a:t>포켓 알고리즘</a:t>
            </a:r>
          </a:p>
          <a:p>
            <a:pPr lvl="1"/>
            <a:r>
              <a:rPr lang="ko-KR" altLang="en-US" sz="1600" dirty="0" smtClean="0"/>
              <a:t>선형 분리 불가능한 상황</a:t>
            </a:r>
          </a:p>
          <a:p>
            <a:pPr lvl="1"/>
            <a:r>
              <a:rPr lang="en-US" altLang="ko-KR" sz="1600" i="1" dirty="0" smtClean="0"/>
              <a:t>J</a:t>
            </a:r>
            <a:r>
              <a:rPr lang="en-US" altLang="ko-KR" sz="1600" dirty="0" smtClean="0"/>
              <a:t>(</a:t>
            </a:r>
            <a:r>
              <a:rPr lang="el-GR" altLang="ko-KR" sz="1600" dirty="0" smtClean="0">
                <a:latin typeface="Helvetica" panose="020B0604020202020204" pitchFamily="34" charset="0"/>
                <a:ea typeface="바탕" panose="02030600000101010101" pitchFamily="18" charset="-127"/>
              </a:rPr>
              <a:t>Θ</a:t>
            </a:r>
            <a:r>
              <a:rPr lang="en-US" altLang="ko-KR" sz="1600" dirty="0" smtClean="0"/>
              <a:t>)=0</a:t>
            </a:r>
            <a:r>
              <a:rPr lang="ko-KR" altLang="en-US" sz="1600" dirty="0" smtClean="0"/>
              <a:t>이라는 목표를 버리고</a:t>
            </a:r>
            <a:r>
              <a:rPr lang="en-US" altLang="ko-KR" sz="1600" dirty="0" smtClean="0"/>
              <a:t>, </a:t>
            </a:r>
            <a:r>
              <a:rPr lang="en-US" altLang="ko-KR" sz="1600" i="1" dirty="0" smtClean="0"/>
              <a:t>J</a:t>
            </a:r>
            <a:r>
              <a:rPr lang="en-US" altLang="ko-KR" sz="1600" dirty="0" smtClean="0"/>
              <a:t>(</a:t>
            </a:r>
            <a:r>
              <a:rPr lang="el-GR" altLang="ko-KR" sz="1600" dirty="0" smtClean="0">
                <a:latin typeface="Helvetica" panose="020B0604020202020204" pitchFamily="34" charset="0"/>
                <a:ea typeface="바탕" panose="02030600000101010101" pitchFamily="18" charset="-127"/>
              </a:rPr>
              <a:t>Θ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를 최소화하는 목표로 수정</a:t>
            </a:r>
          </a:p>
          <a:p>
            <a:endParaRPr lang="ko-KR" alt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73"/>
          <a:stretch/>
        </p:blipFill>
        <p:spPr bwMode="auto">
          <a:xfrm>
            <a:off x="838200" y="3847070"/>
            <a:ext cx="4776880" cy="2329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08" b="1929"/>
          <a:stretch/>
        </p:blipFill>
        <p:spPr bwMode="auto">
          <a:xfrm>
            <a:off x="5972433" y="1690688"/>
            <a:ext cx="4953000" cy="4440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777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Multi-layer Perceptron(MLP)</a:t>
            </a:r>
            <a:endParaRPr lang="ko-KR" altLang="en-US" dirty="0"/>
          </a:p>
        </p:txBody>
      </p:sp>
      <p:sp>
        <p:nvSpPr>
          <p:cNvPr id="306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/>
              <a:t>선형 분리 불가능한 상황</a:t>
            </a:r>
          </a:p>
          <a:p>
            <a:pPr lvl="1"/>
            <a:r>
              <a:rPr lang="ko-KR" altLang="en-US" sz="1600" dirty="0" err="1"/>
              <a:t>퍼셉트론의</a:t>
            </a:r>
            <a:r>
              <a:rPr lang="ko-KR" altLang="en-US" sz="1600" dirty="0"/>
              <a:t> 한계</a:t>
            </a:r>
          </a:p>
          <a:p>
            <a:pPr lvl="1"/>
            <a:r>
              <a:rPr lang="ko-KR" altLang="en-US" sz="1600" dirty="0" err="1" smtClean="0"/>
              <a:t>퍼셉트론으로</a:t>
            </a:r>
            <a:r>
              <a:rPr lang="ko-KR" altLang="en-US" sz="1600" dirty="0" smtClean="0"/>
              <a:t> </a:t>
            </a:r>
            <a:r>
              <a:rPr lang="ko-KR" altLang="en-US" sz="1600" dirty="0"/>
              <a:t>최대 몇 개까지 맞출 수 있을까</a:t>
            </a:r>
            <a:r>
              <a:rPr lang="en-US" altLang="ko-KR" sz="1600" dirty="0"/>
              <a:t>?</a:t>
            </a:r>
          </a:p>
        </p:txBody>
      </p:sp>
      <p:pic>
        <p:nvPicPr>
          <p:cNvPr id="306183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59"/>
          <a:stretch/>
        </p:blipFill>
        <p:spPr bwMode="auto">
          <a:xfrm>
            <a:off x="3314700" y="3045942"/>
            <a:ext cx="5562600" cy="272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52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MLP - </a:t>
            </a:r>
            <a:r>
              <a:rPr lang="ko-KR" altLang="en-US" dirty="0" smtClean="0"/>
              <a:t>구조와 </a:t>
            </a:r>
            <a:r>
              <a:rPr lang="ko-KR" altLang="en-US" dirty="0"/>
              <a:t>원리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XOR </a:t>
            </a:r>
            <a:r>
              <a:rPr lang="ko-KR" altLang="en-US" sz="1800" dirty="0"/>
              <a:t>문제</a:t>
            </a:r>
          </a:p>
          <a:p>
            <a:pPr lvl="1"/>
            <a:r>
              <a:rPr lang="ko-KR" altLang="en-US" sz="1600" dirty="0" err="1"/>
              <a:t>퍼셉트론은</a:t>
            </a:r>
            <a:r>
              <a:rPr lang="ko-KR" altLang="en-US" sz="1600" dirty="0"/>
              <a:t> </a:t>
            </a:r>
            <a:r>
              <a:rPr lang="en-US" altLang="ko-KR" sz="1600" dirty="0"/>
              <a:t>75% </a:t>
            </a:r>
            <a:r>
              <a:rPr lang="ko-KR" altLang="en-US" sz="1600" dirty="0" err="1"/>
              <a:t>정인식률이</a:t>
            </a:r>
            <a:r>
              <a:rPr lang="ko-KR" altLang="en-US" sz="1600" dirty="0"/>
              <a:t> 한계</a:t>
            </a:r>
          </a:p>
          <a:p>
            <a:pPr lvl="1"/>
            <a:r>
              <a:rPr lang="ko-KR" altLang="en-US" sz="1600" dirty="0"/>
              <a:t>이 한계를 어떻게 극복</a:t>
            </a:r>
            <a:r>
              <a:rPr lang="en-US" altLang="ko-KR" sz="1600" dirty="0"/>
              <a:t>?</a:t>
            </a:r>
          </a:p>
          <a:p>
            <a:pPr lvl="2"/>
            <a:r>
              <a:rPr lang="ko-KR" altLang="en-US" sz="1600" dirty="0"/>
              <a:t>두 개의 </a:t>
            </a:r>
            <a:r>
              <a:rPr lang="ko-KR" altLang="en-US" sz="1600" dirty="0" err="1"/>
              <a:t>퍼셉트론</a:t>
            </a:r>
            <a:r>
              <a:rPr lang="ko-KR" altLang="en-US" sz="1600" dirty="0"/>
              <a:t> </a:t>
            </a:r>
            <a:r>
              <a:rPr lang="en-US" altLang="ko-KR" sz="1600" dirty="0"/>
              <a:t>(</a:t>
            </a:r>
            <a:r>
              <a:rPr lang="ko-KR" altLang="en-US" sz="1600" dirty="0"/>
              <a:t>결정 직선</a:t>
            </a:r>
            <a:r>
              <a:rPr lang="en-US" altLang="ko-KR" sz="1600" dirty="0"/>
              <a:t>) </a:t>
            </a:r>
            <a:r>
              <a:rPr lang="ko-KR" altLang="en-US" sz="1600" dirty="0"/>
              <a:t>사용</a:t>
            </a:r>
          </a:p>
        </p:txBody>
      </p:sp>
      <p:sp>
        <p:nvSpPr>
          <p:cNvPr id="308229" name="Rectangle 5"/>
          <p:cNvSpPr>
            <a:spLocks noChangeArrowheads="1"/>
          </p:cNvSpPr>
          <p:nvPr/>
        </p:nvSpPr>
        <p:spPr bwMode="auto">
          <a:xfrm>
            <a:off x="1524001" y="20410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308232" name="Rectangle 8"/>
          <p:cNvSpPr>
            <a:spLocks noChangeArrowheads="1"/>
          </p:cNvSpPr>
          <p:nvPr/>
        </p:nvSpPr>
        <p:spPr bwMode="auto">
          <a:xfrm>
            <a:off x="1524001" y="30109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308236" name="Picture 1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11"/>
          <a:stretch/>
        </p:blipFill>
        <p:spPr bwMode="auto">
          <a:xfrm>
            <a:off x="4174525" y="3237856"/>
            <a:ext cx="4162425" cy="217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37" name="Picture 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485"/>
          <a:stretch/>
        </p:blipFill>
        <p:spPr bwMode="auto">
          <a:xfrm>
            <a:off x="4295002" y="5801797"/>
            <a:ext cx="360199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903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MLP - </a:t>
            </a:r>
            <a:r>
              <a:rPr lang="ko-KR" altLang="en-US" dirty="0" smtClean="0"/>
              <a:t>구조와 </a:t>
            </a:r>
            <a:r>
              <a:rPr lang="ko-KR" altLang="en-US" dirty="0"/>
              <a:t>원리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/>
              <a:t>두 단계에 걸쳐 문제 해결</a:t>
            </a:r>
          </a:p>
          <a:p>
            <a:pPr lvl="1"/>
            <a:r>
              <a:rPr lang="ko-KR" altLang="en-US"/>
              <a:t>단계 </a:t>
            </a:r>
            <a:r>
              <a:rPr lang="en-US" altLang="ko-KR"/>
              <a:t>1: </a:t>
            </a:r>
            <a:r>
              <a:rPr lang="ko-KR" altLang="en-US"/>
              <a:t>원래 특징 공간을 새로운 공간으로 매핑</a:t>
            </a:r>
          </a:p>
          <a:p>
            <a:pPr lvl="1"/>
            <a:r>
              <a:rPr lang="ko-KR" altLang="en-US"/>
              <a:t>단계 </a:t>
            </a:r>
            <a:r>
              <a:rPr lang="en-US" altLang="ko-KR"/>
              <a:t>2: </a:t>
            </a:r>
            <a:r>
              <a:rPr lang="ko-KR" altLang="en-US"/>
              <a:t>새로운 공간에서 분류</a:t>
            </a:r>
          </a:p>
        </p:txBody>
      </p:sp>
      <p:sp>
        <p:nvSpPr>
          <p:cNvPr id="309483" name="Rectangle 235"/>
          <p:cNvSpPr>
            <a:spLocks noChangeArrowheads="1"/>
          </p:cNvSpPr>
          <p:nvPr/>
        </p:nvSpPr>
        <p:spPr bwMode="auto">
          <a:xfrm>
            <a:off x="1524001" y="31284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ko-KR">
              <a:latin typeface="굴림" panose="020B0600000101010101" pitchFamily="50" charset="-127"/>
            </a:endParaRPr>
          </a:p>
        </p:txBody>
      </p:sp>
      <p:pic>
        <p:nvPicPr>
          <p:cNvPr id="309485" name="Picture 23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36"/>
          <a:stretch/>
        </p:blipFill>
        <p:spPr bwMode="auto">
          <a:xfrm>
            <a:off x="404050" y="3365973"/>
            <a:ext cx="6194272" cy="175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86" name="Picture 23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93"/>
          <a:stretch/>
        </p:blipFill>
        <p:spPr bwMode="auto">
          <a:xfrm>
            <a:off x="6704880" y="3365973"/>
            <a:ext cx="5083070" cy="2679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45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Perceptron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새로운 개념들 등장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Input layer, output layer</a:t>
            </a:r>
          </a:p>
          <a:p>
            <a:pPr lvl="1"/>
            <a:r>
              <a:rPr lang="en-US" altLang="ko-KR" dirty="0" smtClean="0"/>
              <a:t>Node, Weight(connection strength)</a:t>
            </a:r>
          </a:p>
          <a:p>
            <a:pPr lvl="1"/>
            <a:r>
              <a:rPr lang="en-US" altLang="ko-KR" dirty="0" smtClean="0"/>
              <a:t>Activation function</a:t>
            </a:r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98344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MLP - </a:t>
            </a:r>
            <a:r>
              <a:rPr lang="ko-KR" altLang="en-US" dirty="0" smtClean="0"/>
              <a:t>구조와 </a:t>
            </a:r>
            <a:r>
              <a:rPr lang="ko-KR" altLang="en-US" dirty="0"/>
              <a:t>원리</a:t>
            </a:r>
          </a:p>
        </p:txBody>
      </p:sp>
      <p:sp>
        <p:nvSpPr>
          <p:cNvPr id="310278" name="Rectangle 6"/>
          <p:cNvSpPr>
            <a:spLocks noChangeArrowheads="1"/>
          </p:cNvSpPr>
          <p:nvPr/>
        </p:nvSpPr>
        <p:spPr bwMode="auto">
          <a:xfrm>
            <a:off x="1524001" y="1186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310281" name="Picture 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4"/>
          <a:stretch/>
        </p:blipFill>
        <p:spPr bwMode="auto">
          <a:xfrm>
            <a:off x="2922373" y="1690688"/>
            <a:ext cx="6530387" cy="4495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55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MLP - </a:t>
            </a:r>
            <a:r>
              <a:rPr lang="ko-KR" altLang="en-US" dirty="0" smtClean="0"/>
              <a:t>아키텍처</a:t>
            </a:r>
            <a:endParaRPr lang="ko-KR" altLang="en-US" dirty="0"/>
          </a:p>
        </p:txBody>
      </p:sp>
      <p:sp>
        <p:nvSpPr>
          <p:cNvPr id="311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  <a:p>
            <a:r>
              <a:rPr lang="ko-KR" altLang="en-US" dirty="0" err="1"/>
              <a:t>입력층</a:t>
            </a:r>
            <a:r>
              <a:rPr lang="en-US" altLang="ko-KR" dirty="0"/>
              <a:t>, </a:t>
            </a:r>
            <a:r>
              <a:rPr lang="ko-KR" altLang="en-US" dirty="0" err="1"/>
              <a:t>은닉층</a:t>
            </a:r>
            <a:r>
              <a:rPr lang="en-US" altLang="ko-KR" dirty="0"/>
              <a:t>, </a:t>
            </a:r>
            <a:r>
              <a:rPr lang="ko-KR" altLang="en-US" dirty="0" err="1"/>
              <a:t>출력층</a:t>
            </a:r>
            <a:endParaRPr lang="ko-KR" altLang="en-US" dirty="0"/>
          </a:p>
          <a:p>
            <a:r>
              <a:rPr lang="ko-KR" altLang="en-US" dirty="0"/>
              <a:t>가중치</a:t>
            </a:r>
            <a:r>
              <a:rPr lang="en-US" altLang="ko-KR" dirty="0"/>
              <a:t>: </a:t>
            </a:r>
            <a:r>
              <a:rPr lang="en-US" altLang="ko-KR" b="1" dirty="0"/>
              <a:t>u</a:t>
            </a:r>
            <a:r>
              <a:rPr lang="ko-KR" altLang="en-US" dirty="0"/>
              <a:t>와 </a:t>
            </a:r>
            <a:r>
              <a:rPr lang="en-US" altLang="ko-KR" b="1" dirty="0"/>
              <a:t>v</a:t>
            </a: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1524001" y="13837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311303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67"/>
          <a:stretch/>
        </p:blipFill>
        <p:spPr bwMode="auto">
          <a:xfrm>
            <a:off x="5294871" y="2095887"/>
            <a:ext cx="5908589" cy="402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03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MLP – </a:t>
            </a:r>
            <a:r>
              <a:rPr lang="ko-KR" altLang="en-US" dirty="0" smtClean="0"/>
              <a:t>입</a:t>
            </a:r>
            <a:r>
              <a:rPr lang="en-US" altLang="ko-KR" dirty="0" smtClean="0"/>
              <a:t>/</a:t>
            </a:r>
            <a:r>
              <a:rPr lang="ko-KR" altLang="en-US" dirty="0" smtClean="0"/>
              <a:t>출력</a:t>
            </a:r>
            <a:endParaRPr lang="ko-KR" altLang="en-US" dirty="0"/>
          </a:p>
        </p:txBody>
      </p:sp>
      <p:sp>
        <p:nvSpPr>
          <p:cNvPr id="312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신경망은 일종의 함수</a:t>
            </a:r>
          </a:p>
          <a:p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  <a:p>
            <a:endParaRPr lang="en-US" altLang="ko-KR" dirty="0"/>
          </a:p>
        </p:txBody>
      </p:sp>
      <p:sp>
        <p:nvSpPr>
          <p:cNvPr id="312325" name="Rectangle 5"/>
          <p:cNvSpPr>
            <a:spLocks noChangeArrowheads="1"/>
          </p:cNvSpPr>
          <p:nvPr/>
        </p:nvSpPr>
        <p:spPr bwMode="auto">
          <a:xfrm>
            <a:off x="1524001" y="31490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312327" name="Rectangle 7"/>
          <p:cNvSpPr>
            <a:spLocks noChangeArrowheads="1"/>
          </p:cNvSpPr>
          <p:nvPr/>
        </p:nvSpPr>
        <p:spPr bwMode="auto">
          <a:xfrm>
            <a:off x="1524001" y="28585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312329" name="Rectangle 9"/>
          <p:cNvSpPr>
            <a:spLocks noChangeArrowheads="1"/>
          </p:cNvSpPr>
          <p:nvPr/>
        </p:nvSpPr>
        <p:spPr bwMode="auto">
          <a:xfrm>
            <a:off x="1524001" y="22965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312331" name="Rectangle 11"/>
          <p:cNvSpPr>
            <a:spLocks noChangeArrowheads="1"/>
          </p:cNvSpPr>
          <p:nvPr/>
        </p:nvSpPr>
        <p:spPr bwMode="auto">
          <a:xfrm>
            <a:off x="1524001" y="28585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312332" name="Picture 1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56" r="45867"/>
          <a:stretch/>
        </p:blipFill>
        <p:spPr bwMode="auto">
          <a:xfrm>
            <a:off x="2275703" y="3080950"/>
            <a:ext cx="4871814" cy="43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333" name="Picture 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943"/>
          <a:stretch/>
        </p:blipFill>
        <p:spPr bwMode="auto">
          <a:xfrm>
            <a:off x="2152134" y="3727450"/>
            <a:ext cx="3000087" cy="244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041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MLP - </a:t>
            </a:r>
            <a:r>
              <a:rPr lang="ko-KR" altLang="en-US" dirty="0" smtClean="0"/>
              <a:t>전방 계산 </a:t>
            </a:r>
            <a:r>
              <a:rPr lang="en-US" altLang="ko-KR" dirty="0" smtClean="0"/>
              <a:t>(forward computation)</a:t>
            </a:r>
            <a:endParaRPr lang="en-US" altLang="ko-KR" dirty="0"/>
          </a:p>
        </p:txBody>
      </p:sp>
      <p:sp>
        <p:nvSpPr>
          <p:cNvPr id="337924" name="Rectangle 4"/>
          <p:cNvSpPr>
            <a:spLocks noChangeArrowheads="1"/>
          </p:cNvSpPr>
          <p:nvPr/>
        </p:nvSpPr>
        <p:spPr bwMode="auto">
          <a:xfrm>
            <a:off x="1524001" y="31490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337925" name="Rectangle 5"/>
          <p:cNvSpPr>
            <a:spLocks noChangeArrowheads="1"/>
          </p:cNvSpPr>
          <p:nvPr/>
        </p:nvSpPr>
        <p:spPr bwMode="auto">
          <a:xfrm>
            <a:off x="1524001" y="28585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337926" name="Rectangle 6"/>
          <p:cNvSpPr>
            <a:spLocks noChangeArrowheads="1"/>
          </p:cNvSpPr>
          <p:nvPr/>
        </p:nvSpPr>
        <p:spPr bwMode="auto">
          <a:xfrm>
            <a:off x="1524001" y="22965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337928" name="Rectangle 8"/>
          <p:cNvSpPr>
            <a:spLocks noChangeArrowheads="1"/>
          </p:cNvSpPr>
          <p:nvPr/>
        </p:nvSpPr>
        <p:spPr bwMode="auto">
          <a:xfrm>
            <a:off x="1524001" y="28585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337931" name="Picture 1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88"/>
          <a:stretch/>
        </p:blipFill>
        <p:spPr bwMode="auto">
          <a:xfrm>
            <a:off x="838200" y="1960606"/>
            <a:ext cx="3560805" cy="366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67"/>
          <a:stretch/>
        </p:blipFill>
        <p:spPr bwMode="auto">
          <a:xfrm>
            <a:off x="5212492" y="1782278"/>
            <a:ext cx="5908589" cy="402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706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MLP – Activation Function</a:t>
            </a:r>
            <a:endParaRPr lang="ko-KR" altLang="en-US" dirty="0"/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시그모이드라는</a:t>
            </a:r>
            <a:r>
              <a:rPr lang="ko-KR" altLang="en-US" dirty="0" smtClean="0"/>
              <a:t> </a:t>
            </a:r>
            <a:r>
              <a:rPr lang="ko-KR" altLang="en-US" dirty="0"/>
              <a:t>비선형 함수 사용</a:t>
            </a:r>
          </a:p>
        </p:txBody>
      </p:sp>
      <p:sp>
        <p:nvSpPr>
          <p:cNvPr id="314373" name="Rectangle 5"/>
          <p:cNvSpPr>
            <a:spLocks noChangeArrowheads="1"/>
          </p:cNvSpPr>
          <p:nvPr/>
        </p:nvSpPr>
        <p:spPr bwMode="auto">
          <a:xfrm>
            <a:off x="1524001" y="22965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314375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54"/>
          <a:stretch/>
        </p:blipFill>
        <p:spPr bwMode="auto">
          <a:xfrm>
            <a:off x="2614892" y="2665929"/>
            <a:ext cx="3042725" cy="129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376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088"/>
          <a:stretch/>
        </p:blipFill>
        <p:spPr bwMode="auto">
          <a:xfrm>
            <a:off x="6096000" y="2615406"/>
            <a:ext cx="3257764" cy="1346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377" name="Picture 9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48"/>
          <a:stretch/>
        </p:blipFill>
        <p:spPr bwMode="auto">
          <a:xfrm>
            <a:off x="3108389" y="4554668"/>
            <a:ext cx="5975221" cy="198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043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MLP - </a:t>
            </a:r>
            <a:r>
              <a:rPr lang="ko-KR" altLang="en-US" dirty="0" smtClean="0"/>
              <a:t>아키텍처</a:t>
            </a:r>
            <a:endParaRPr lang="ko-KR" altLang="en-US" dirty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은닉층은</a:t>
            </a:r>
            <a:r>
              <a:rPr lang="ko-KR" altLang="en-US" dirty="0" smtClean="0"/>
              <a:t> </a:t>
            </a:r>
            <a:r>
              <a:rPr lang="ko-KR" altLang="en-US" dirty="0"/>
              <a:t>몇 개로</a:t>
            </a:r>
            <a:r>
              <a:rPr lang="en-US" altLang="ko-KR" dirty="0"/>
              <a:t>?</a:t>
            </a:r>
          </a:p>
          <a:p>
            <a:r>
              <a:rPr lang="ko-KR" altLang="en-US" dirty="0"/>
              <a:t>층간의 연결은 어떻게</a:t>
            </a:r>
            <a:r>
              <a:rPr lang="en-US" altLang="ko-KR" dirty="0" smtClean="0"/>
              <a:t>? Free-forward MLP(FFMLP)?</a:t>
            </a:r>
            <a:endParaRPr lang="en-US" altLang="ko-KR" dirty="0"/>
          </a:p>
          <a:p>
            <a:r>
              <a:rPr lang="ko-KR" altLang="en-US" dirty="0"/>
              <a:t>각 층의 </a:t>
            </a:r>
            <a:r>
              <a:rPr lang="ko-KR" altLang="en-US" dirty="0" err="1"/>
              <a:t>노드는</a:t>
            </a:r>
            <a:r>
              <a:rPr lang="ko-KR" altLang="en-US" dirty="0"/>
              <a:t> 몇 개로</a:t>
            </a:r>
            <a:r>
              <a:rPr lang="en-US" altLang="ko-KR" dirty="0"/>
              <a:t>?</a:t>
            </a:r>
          </a:p>
          <a:p>
            <a:r>
              <a:rPr lang="ko-KR" altLang="en-US" dirty="0"/>
              <a:t>어떤 활성 함수 사용할까</a:t>
            </a:r>
            <a:r>
              <a:rPr lang="en-US" altLang="ko-KR" dirty="0"/>
              <a:t>?</a:t>
            </a:r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657C-C974-416A-A3F4-66247A8D8A99}" type="datetime1">
              <a:rPr lang="ko-KR" altLang="en-US"/>
              <a:pPr/>
              <a:t>2015-06-11</a:t>
            </a:fld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7566164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MLP - </a:t>
            </a:r>
            <a:r>
              <a:rPr lang="ko-KR" altLang="en-US" dirty="0" smtClean="0"/>
              <a:t>학습</a:t>
            </a:r>
            <a:endParaRPr lang="ko-KR" altLang="en-US" dirty="0"/>
          </a:p>
        </p:txBody>
      </p:sp>
      <p:sp>
        <p:nvSpPr>
          <p:cNvPr id="316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endParaRPr lang="en-US" altLang="ko-KR" dirty="0"/>
          </a:p>
          <a:p>
            <a:pPr lvl="1" algn="just"/>
            <a:endParaRPr lang="en-US" altLang="ko-KR" dirty="0"/>
          </a:p>
          <a:p>
            <a:pPr lvl="1" algn="just"/>
            <a:endParaRPr lang="en-US" altLang="ko-KR" dirty="0"/>
          </a:p>
          <a:p>
            <a:pPr lvl="1" algn="just"/>
            <a:endParaRPr lang="en-US" altLang="ko-KR" dirty="0"/>
          </a:p>
          <a:p>
            <a:pPr lvl="1" algn="just"/>
            <a:endParaRPr lang="en-US" altLang="ko-KR" dirty="0"/>
          </a:p>
          <a:p>
            <a:pPr lvl="1" algn="just"/>
            <a:endParaRPr lang="en-US" altLang="ko-KR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r>
              <a:rPr lang="ko-KR" altLang="en-US" dirty="0"/>
              <a:t>패턴 인식에서 일반적인 학습 알고리즘 설계 과정</a:t>
            </a:r>
          </a:p>
          <a:p>
            <a:pPr lvl="1"/>
            <a:r>
              <a:rPr lang="ko-KR" altLang="en-US" dirty="0"/>
              <a:t>단계 </a:t>
            </a:r>
            <a:r>
              <a:rPr lang="en-US" altLang="ko-KR" dirty="0"/>
              <a:t>1: </a:t>
            </a:r>
            <a:r>
              <a:rPr lang="ko-KR" altLang="en-US" dirty="0"/>
              <a:t>분류기 구조 정의와 분류 과정의 수학식 정의</a:t>
            </a:r>
          </a:p>
          <a:p>
            <a:pPr lvl="1"/>
            <a:r>
              <a:rPr lang="ko-KR" altLang="en-US" dirty="0"/>
              <a:t>단계 </a:t>
            </a:r>
            <a:r>
              <a:rPr lang="en-US" altLang="ko-KR" dirty="0"/>
              <a:t>2: </a:t>
            </a:r>
            <a:r>
              <a:rPr lang="ko-KR" altLang="en-US" dirty="0"/>
              <a:t>분류기 품질 측정용 비용함수 </a:t>
            </a:r>
            <a:r>
              <a:rPr lang="en-US" altLang="ko-KR" i="1" dirty="0"/>
              <a:t>J</a:t>
            </a:r>
            <a:r>
              <a:rPr lang="en-US" altLang="ko-KR" dirty="0"/>
              <a:t>(</a:t>
            </a:r>
            <a:r>
              <a:rPr lang="el-GR" altLang="ko-KR" dirty="0">
                <a:latin typeface="Helvetica" panose="020B0604020202020204" pitchFamily="34" charset="0"/>
                <a:ea typeface="바탕" panose="02030600000101010101" pitchFamily="18" charset="-127"/>
              </a:rPr>
              <a:t>Θ</a:t>
            </a:r>
            <a:r>
              <a:rPr lang="en-US" altLang="ko-KR" dirty="0"/>
              <a:t>) </a:t>
            </a:r>
            <a:r>
              <a:rPr lang="ko-KR" altLang="en-US" dirty="0"/>
              <a:t>정의</a:t>
            </a:r>
          </a:p>
          <a:p>
            <a:pPr lvl="1"/>
            <a:r>
              <a:rPr lang="ko-KR" altLang="en-US" dirty="0"/>
              <a:t>단계 </a:t>
            </a:r>
            <a:r>
              <a:rPr lang="en-US" altLang="ko-KR" dirty="0"/>
              <a:t>3: </a:t>
            </a:r>
            <a:r>
              <a:rPr lang="en-US" altLang="ko-KR" i="1" dirty="0"/>
              <a:t>J</a:t>
            </a:r>
            <a:r>
              <a:rPr lang="en-US" altLang="ko-KR" dirty="0"/>
              <a:t>(</a:t>
            </a:r>
            <a:r>
              <a:rPr lang="el-GR" altLang="ko-KR" dirty="0">
                <a:latin typeface="Helvetica" panose="020B0604020202020204" pitchFamily="34" charset="0"/>
                <a:ea typeface="바탕" panose="02030600000101010101" pitchFamily="18" charset="-127"/>
              </a:rPr>
              <a:t>Θ</a:t>
            </a:r>
            <a:r>
              <a:rPr lang="en-US" altLang="ko-KR" dirty="0"/>
              <a:t>)</a:t>
            </a:r>
            <a:r>
              <a:rPr lang="ko-KR" altLang="en-US" dirty="0"/>
              <a:t>를 최적화하는 </a:t>
            </a:r>
            <a:r>
              <a:rPr lang="el-GR" altLang="ko-KR" dirty="0">
                <a:latin typeface="Helvetica" panose="020B0604020202020204" pitchFamily="34" charset="0"/>
                <a:ea typeface="바탕" panose="02030600000101010101" pitchFamily="18" charset="-127"/>
              </a:rPr>
              <a:t>Θ</a:t>
            </a:r>
            <a:r>
              <a:rPr lang="ko-KR" altLang="en-US" dirty="0" err="1"/>
              <a:t>를</a:t>
            </a:r>
            <a:r>
              <a:rPr lang="ko-KR" altLang="en-US" dirty="0"/>
              <a:t> 찾는 알고리즘</a:t>
            </a:r>
            <a:r>
              <a:rPr lang="ko-KR" altLang="en-US" dirty="0">
                <a:latin typeface="바탕" panose="02030600000101010101" pitchFamily="18" charset="-127"/>
                <a:ea typeface="바탕" panose="02030600000101010101" pitchFamily="18" charset="-127"/>
              </a:rPr>
              <a:t> 설계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657C-C974-416A-A3F4-66247A8D8A99}" type="datetime1">
              <a:rPr lang="ko-KR" altLang="en-US"/>
              <a:pPr/>
              <a:t>2015-06-11</a:t>
            </a:fld>
            <a:endParaRPr lang="ko-KR" altLang="ko-KR"/>
          </a:p>
        </p:txBody>
      </p:sp>
      <p:pic>
        <p:nvPicPr>
          <p:cNvPr id="3164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713" y="1690688"/>
            <a:ext cx="7107070" cy="236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428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MLP – </a:t>
            </a:r>
            <a:r>
              <a:rPr lang="ko-KR" altLang="en-US" dirty="0" smtClean="0"/>
              <a:t>학습 단계 </a:t>
            </a:r>
            <a:r>
              <a:rPr lang="en-US" altLang="ko-KR" dirty="0" smtClean="0"/>
              <a:t>1 &amp; 2</a:t>
            </a:r>
            <a:endParaRPr lang="ko-KR" altLang="en-US" dirty="0"/>
          </a:p>
        </p:txBody>
      </p:sp>
      <p:sp>
        <p:nvSpPr>
          <p:cNvPr id="317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단계 </a:t>
            </a:r>
            <a:r>
              <a:rPr lang="en-US" altLang="ko-KR" dirty="0"/>
              <a:t>1</a:t>
            </a:r>
          </a:p>
          <a:p>
            <a:pPr lvl="1"/>
            <a:r>
              <a:rPr lang="en-US" altLang="ko-KR" dirty="0"/>
              <a:t>(4.12)</a:t>
            </a:r>
            <a:r>
              <a:rPr lang="ko-KR" altLang="en-US" dirty="0"/>
              <a:t>와 </a:t>
            </a:r>
            <a:r>
              <a:rPr lang="en-US" altLang="ko-KR" dirty="0"/>
              <a:t>(4.13)</a:t>
            </a:r>
            <a:r>
              <a:rPr lang="ko-KR" altLang="en-US" dirty="0"/>
              <a:t>의 전방 계산이 분류기의 식</a:t>
            </a:r>
          </a:p>
          <a:p>
            <a:pPr lvl="1"/>
            <a:r>
              <a:rPr lang="ko-KR" altLang="en-US" dirty="0"/>
              <a:t>매개변수 집합 </a:t>
            </a:r>
            <a:r>
              <a:rPr lang="el-GR" altLang="ko-KR" dirty="0">
                <a:ea typeface="바탕" panose="02030600000101010101" pitchFamily="18" charset="-127"/>
                <a:cs typeface="Times New Roman" panose="02020603050405020304" pitchFamily="18" charset="0"/>
              </a:rPr>
              <a:t>Θ</a:t>
            </a:r>
            <a:r>
              <a:rPr lang="en-US" altLang="ko-KR" dirty="0">
                <a:ea typeface="바탕" panose="02030600000101010101" pitchFamily="18" charset="-127"/>
                <a:cs typeface="Times New Roman" panose="02020603050405020304" pitchFamily="18" charset="0"/>
              </a:rPr>
              <a:t>={</a:t>
            </a:r>
            <a:r>
              <a:rPr lang="en-US" altLang="ko-KR" b="1" dirty="0">
                <a:ea typeface="바탕" panose="02030600000101010101" pitchFamily="18" charset="-127"/>
                <a:cs typeface="Times New Roman" panose="02020603050405020304" pitchFamily="18" charset="0"/>
              </a:rPr>
              <a:t>u</a:t>
            </a:r>
            <a:r>
              <a:rPr lang="en-US" altLang="ko-KR" dirty="0">
                <a:ea typeface="바탕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en-US" altLang="ko-KR" b="1" dirty="0">
                <a:ea typeface="바탕" panose="02030600000101010101" pitchFamily="18" charset="-127"/>
                <a:cs typeface="Times New Roman" panose="02020603050405020304" pitchFamily="18" charset="0"/>
              </a:rPr>
              <a:t>v</a:t>
            </a:r>
            <a:r>
              <a:rPr lang="en-US" altLang="ko-KR" dirty="0">
                <a:ea typeface="바탕" panose="02030600000101010101" pitchFamily="18" charset="-127"/>
                <a:cs typeface="Times New Roman" panose="02020603050405020304" pitchFamily="18" charset="0"/>
              </a:rPr>
              <a:t>}</a:t>
            </a:r>
          </a:p>
          <a:p>
            <a:r>
              <a:rPr lang="ko-KR" altLang="en-US" dirty="0"/>
              <a:t>단계 </a:t>
            </a:r>
            <a:r>
              <a:rPr lang="en-US" altLang="ko-KR" dirty="0"/>
              <a:t>2 (</a:t>
            </a:r>
            <a:r>
              <a:rPr lang="ko-KR" altLang="en-US" dirty="0"/>
              <a:t>비용 함수 정의</a:t>
            </a:r>
            <a:r>
              <a:rPr lang="en-US" altLang="ko-KR" dirty="0"/>
              <a:t>)</a:t>
            </a:r>
          </a:p>
          <a:p>
            <a:pPr lvl="1"/>
            <a:endParaRPr lang="el-GR" altLang="ko-KR" dirty="0">
              <a:ea typeface="바탕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657C-C974-416A-A3F4-66247A8D8A99}" type="datetime1">
              <a:rPr lang="ko-KR" altLang="en-US"/>
              <a:pPr/>
              <a:t>2015-06-11</a:t>
            </a:fld>
            <a:endParaRPr lang="ko-KR" altLang="ko-KR"/>
          </a:p>
        </p:txBody>
      </p:sp>
      <p:sp>
        <p:nvSpPr>
          <p:cNvPr id="317445" name="Rectangle 5"/>
          <p:cNvSpPr>
            <a:spLocks noChangeArrowheads="1"/>
          </p:cNvSpPr>
          <p:nvPr/>
        </p:nvSpPr>
        <p:spPr bwMode="auto">
          <a:xfrm>
            <a:off x="1524001" y="30347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317447" name="Rectangle 7"/>
          <p:cNvSpPr>
            <a:spLocks noChangeArrowheads="1"/>
          </p:cNvSpPr>
          <p:nvPr/>
        </p:nvSpPr>
        <p:spPr bwMode="auto">
          <a:xfrm>
            <a:off x="1524001" y="19695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317449" name="Picture 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91"/>
          <a:stretch/>
        </p:blipFill>
        <p:spPr bwMode="auto">
          <a:xfrm>
            <a:off x="1266245" y="3743581"/>
            <a:ext cx="3089794" cy="108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50" name="Picture 1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90"/>
          <a:stretch/>
        </p:blipFill>
        <p:spPr bwMode="auto">
          <a:xfrm>
            <a:off x="6192794" y="3281149"/>
            <a:ext cx="4799748" cy="309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4780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MLP – </a:t>
            </a:r>
            <a:r>
              <a:rPr lang="ko-KR" altLang="en-US" dirty="0" smtClean="0"/>
              <a:t>학습 단계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318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단계 </a:t>
            </a:r>
            <a:r>
              <a:rPr lang="en-US" altLang="ko-KR" dirty="0"/>
              <a:t>3 (</a:t>
            </a:r>
            <a:r>
              <a:rPr lang="ko-KR" altLang="en-US" dirty="0"/>
              <a:t>최적 해 찾음</a:t>
            </a:r>
            <a:r>
              <a:rPr lang="en-US" altLang="ko-KR" dirty="0"/>
              <a:t>)</a:t>
            </a:r>
          </a:p>
          <a:p>
            <a:pPr lvl="1"/>
            <a:r>
              <a:rPr lang="ko-KR" altLang="en-US" dirty="0" smtClean="0"/>
              <a:t>오류를 </a:t>
            </a:r>
            <a:r>
              <a:rPr lang="ko-KR" altLang="en-US" dirty="0"/>
              <a:t>줄이는 방향으로 </a:t>
            </a:r>
            <a:r>
              <a:rPr lang="el-GR" altLang="ko-KR" dirty="0">
                <a:ea typeface="바탕" panose="02030600000101010101" pitchFamily="18" charset="-127"/>
                <a:cs typeface="Times New Roman" panose="02020603050405020304" pitchFamily="18" charset="0"/>
              </a:rPr>
              <a:t>Θ</a:t>
            </a:r>
            <a:r>
              <a:rPr lang="ko-KR" altLang="en-US" dirty="0" err="1">
                <a:cs typeface="Times New Roman" panose="02020603050405020304" pitchFamily="18" charset="0"/>
              </a:rPr>
              <a:t>를</a:t>
            </a:r>
            <a:r>
              <a:rPr lang="ko-KR" altLang="en-US" dirty="0">
                <a:cs typeface="Times New Roman" panose="02020603050405020304" pitchFamily="18" charset="0"/>
              </a:rPr>
              <a:t> 수정해 나감</a:t>
            </a:r>
            <a:endParaRPr lang="ko-KR" altLang="el-GR" dirty="0">
              <a:cs typeface="Times New Roman" panose="02020603050405020304" pitchFamily="18" charset="0"/>
            </a:endParaRPr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657C-C974-416A-A3F4-66247A8D8A99}" type="datetime1">
              <a:rPr lang="ko-KR" altLang="en-US"/>
              <a:pPr/>
              <a:t>2015-06-11</a:t>
            </a:fld>
            <a:endParaRPr lang="ko-KR" altLang="ko-KR"/>
          </a:p>
        </p:txBody>
      </p:sp>
      <p:sp>
        <p:nvSpPr>
          <p:cNvPr id="318469" name="Rectangle 5"/>
          <p:cNvSpPr>
            <a:spLocks noChangeArrowheads="1"/>
          </p:cNvSpPr>
          <p:nvPr/>
        </p:nvSpPr>
        <p:spPr bwMode="auto">
          <a:xfrm>
            <a:off x="1524001" y="28823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318473" name="Picture 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33"/>
          <a:stretch/>
        </p:blipFill>
        <p:spPr bwMode="auto">
          <a:xfrm>
            <a:off x="1927656" y="2817342"/>
            <a:ext cx="2800864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474" name="Picture 1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8" b="3484"/>
          <a:stretch/>
        </p:blipFill>
        <p:spPr bwMode="auto">
          <a:xfrm>
            <a:off x="5603791" y="2817342"/>
            <a:ext cx="5685026" cy="363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8655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MLP - </a:t>
            </a:r>
            <a:r>
              <a:rPr lang="ko-KR" altLang="en-US" dirty="0" smtClean="0"/>
              <a:t>학습</a:t>
            </a:r>
            <a:endParaRPr lang="ko-KR" altLang="en-US" dirty="0"/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i="1"/>
              <a:t>v</a:t>
            </a:r>
            <a:r>
              <a:rPr lang="en-US" altLang="ko-KR" i="1" baseline="-25000"/>
              <a:t>jk</a:t>
            </a:r>
            <a:r>
              <a:rPr lang="ko-KR" altLang="en-US"/>
              <a:t>를 위한 갱신값 </a:t>
            </a:r>
            <a:r>
              <a:rPr lang="el-GR" altLang="ko-KR">
                <a:cs typeface="Times New Roman" panose="02020603050405020304" pitchFamily="18" charset="0"/>
              </a:rPr>
              <a:t>Δ</a:t>
            </a:r>
            <a:r>
              <a:rPr lang="en-US" altLang="ko-KR" i="1"/>
              <a:t>v</a:t>
            </a:r>
            <a:r>
              <a:rPr lang="en-US" altLang="ko-KR" i="1" baseline="-25000"/>
              <a:t>jk </a:t>
            </a:r>
            <a:r>
              <a:rPr lang="ko-KR" altLang="en-US"/>
              <a:t>의 유도</a:t>
            </a:r>
            <a:endParaRPr lang="ko-KR" altLang="el-GR"/>
          </a:p>
        </p:txBody>
      </p:sp>
      <p:sp>
        <p:nvSpPr>
          <p:cNvPr id="319493" name="Rectangle 5"/>
          <p:cNvSpPr>
            <a:spLocks noChangeArrowheads="1"/>
          </p:cNvSpPr>
          <p:nvPr/>
        </p:nvSpPr>
        <p:spPr bwMode="auto">
          <a:xfrm>
            <a:off x="1524001" y="20203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319495" name="Rectangle 7"/>
          <p:cNvSpPr>
            <a:spLocks noChangeArrowheads="1"/>
          </p:cNvSpPr>
          <p:nvPr/>
        </p:nvSpPr>
        <p:spPr bwMode="auto">
          <a:xfrm>
            <a:off x="1524001" y="29442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319497" name="Rectangle 9"/>
          <p:cNvSpPr>
            <a:spLocks noChangeArrowheads="1"/>
          </p:cNvSpPr>
          <p:nvPr/>
        </p:nvSpPr>
        <p:spPr bwMode="auto">
          <a:xfrm>
            <a:off x="6400801" y="3501082"/>
            <a:ext cx="19623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i="1"/>
              <a:t>v</a:t>
            </a:r>
            <a:r>
              <a:rPr lang="en-US" altLang="ko-KR" i="1" baseline="-25000"/>
              <a:t>jk</a:t>
            </a:r>
            <a:r>
              <a:rPr lang="ko-KR" altLang="en-US"/>
              <a:t>가 미치는 영향</a:t>
            </a:r>
          </a:p>
        </p:txBody>
      </p:sp>
      <p:pic>
        <p:nvPicPr>
          <p:cNvPr id="31949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358082"/>
            <a:ext cx="25971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949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939483"/>
            <a:ext cx="5181600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9500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891482"/>
            <a:ext cx="245745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9501" name="Line 13"/>
          <p:cNvSpPr>
            <a:spLocks noChangeShapeType="1"/>
          </p:cNvSpPr>
          <p:nvPr/>
        </p:nvSpPr>
        <p:spPr bwMode="auto">
          <a:xfrm>
            <a:off x="3886200" y="5253682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70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Perceptron – </a:t>
            </a:r>
            <a:r>
              <a:rPr lang="ko-KR" altLang="en-US" dirty="0" smtClean="0"/>
              <a:t>구조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구조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Input layer</a:t>
            </a:r>
            <a:r>
              <a:rPr lang="en-US" altLang="ko-KR" dirty="0" smtClean="0"/>
              <a:t>: </a:t>
            </a:r>
            <a:r>
              <a:rPr lang="en-US" altLang="ko-KR" i="1" dirty="0" smtClean="0"/>
              <a:t>d</a:t>
            </a:r>
            <a:r>
              <a:rPr lang="en-US" altLang="ko-KR" dirty="0" smtClean="0"/>
              <a:t>+1</a:t>
            </a:r>
            <a:r>
              <a:rPr lang="ko-KR" altLang="en-US" dirty="0" smtClean="0"/>
              <a:t>개의 </a:t>
            </a:r>
            <a:r>
              <a:rPr lang="en-US" altLang="ko-KR" dirty="0" smtClean="0"/>
              <a:t>node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특징 벡터 </a:t>
            </a:r>
            <a:r>
              <a:rPr lang="en-US" altLang="ko-KR" b="1" dirty="0" smtClean="0">
                <a:latin typeface="Times New Roman" panose="02020603050405020304" pitchFamily="18" charset="0"/>
              </a:rPr>
              <a:t>x</a:t>
            </a:r>
            <a:r>
              <a:rPr lang="en-US" altLang="ko-KR" dirty="0" smtClean="0">
                <a:latin typeface="Times New Roman" panose="02020603050405020304" pitchFamily="18" charset="0"/>
              </a:rPr>
              <a:t>=(</a:t>
            </a:r>
            <a:r>
              <a:rPr lang="en-US" altLang="ko-KR" i="1" dirty="0" smtClean="0">
                <a:latin typeface="Times New Roman" panose="02020603050405020304" pitchFamily="18" charset="0"/>
              </a:rPr>
              <a:t>x</a:t>
            </a:r>
            <a:r>
              <a:rPr lang="en-US" altLang="ko-KR" baseline="-25000" dirty="0" smtClean="0">
                <a:latin typeface="Times New Roman" panose="02020603050405020304" pitchFamily="18" charset="0"/>
              </a:rPr>
              <a:t>1 </a:t>
            </a:r>
            <a:r>
              <a:rPr lang="en-US" altLang="ko-KR" dirty="0" smtClean="0">
                <a:latin typeface="Times New Roman" panose="02020603050405020304" pitchFamily="18" charset="0"/>
              </a:rPr>
              <a:t>, … , </a:t>
            </a:r>
            <a:r>
              <a:rPr lang="en-US" altLang="ko-KR" i="1" dirty="0" err="1" smtClean="0">
                <a:latin typeface="Times New Roman" panose="02020603050405020304" pitchFamily="18" charset="0"/>
              </a:rPr>
              <a:t>x</a:t>
            </a:r>
            <a:r>
              <a:rPr lang="en-US" altLang="ko-KR" i="1" baseline="-25000" dirty="0" err="1" smtClean="0">
                <a:latin typeface="Times New Roman" panose="02020603050405020304" pitchFamily="18" charset="0"/>
              </a:rPr>
              <a:t>d</a:t>
            </a:r>
            <a:r>
              <a:rPr lang="en-US" altLang="ko-KR" dirty="0" smtClean="0">
                <a:latin typeface="Times New Roman" panose="02020603050405020304" pitchFamily="18" charset="0"/>
              </a:rPr>
              <a:t>)</a:t>
            </a:r>
            <a:r>
              <a:rPr lang="en-US" altLang="ko-KR" baseline="30000" dirty="0" smtClean="0">
                <a:latin typeface="Times New Roman" panose="02020603050405020304" pitchFamily="18" charset="0"/>
              </a:rPr>
              <a:t>T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Output layer: </a:t>
            </a:r>
            <a:r>
              <a:rPr lang="ko-KR" altLang="en-US" dirty="0" smtClean="0"/>
              <a:t>한 개의</a:t>
            </a:r>
            <a:r>
              <a:rPr lang="en-US" altLang="ko-KR" dirty="0" smtClean="0"/>
              <a:t>node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따라서 </a:t>
            </a:r>
            <a:r>
              <a:rPr lang="en-US" altLang="ko-KR" dirty="0" smtClean="0"/>
              <a:t>binary classifier)</a:t>
            </a:r>
          </a:p>
          <a:p>
            <a:pPr lvl="1"/>
            <a:r>
              <a:rPr lang="en-US" altLang="ko-KR" dirty="0" smtClean="0"/>
              <a:t>Edge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weight</a:t>
            </a:r>
            <a:endParaRPr lang="ko-KR" altLang="en-US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32"/>
          <a:stretch/>
        </p:blipFill>
        <p:spPr bwMode="auto">
          <a:xfrm>
            <a:off x="2784388" y="3652194"/>
            <a:ext cx="6107113" cy="304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9957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MLP - </a:t>
            </a:r>
            <a:r>
              <a:rPr lang="ko-KR" altLang="en-US" dirty="0"/>
              <a:t>학습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i="1"/>
              <a:t>u</a:t>
            </a:r>
            <a:r>
              <a:rPr lang="en-US" altLang="ko-KR" i="1" baseline="-25000"/>
              <a:t>ij</a:t>
            </a:r>
            <a:r>
              <a:rPr lang="ko-KR" altLang="en-US"/>
              <a:t>를 위한 갱신값 </a:t>
            </a:r>
            <a:r>
              <a:rPr lang="el-GR" altLang="ko-KR">
                <a:cs typeface="Times New Roman" panose="02020603050405020304" pitchFamily="18" charset="0"/>
              </a:rPr>
              <a:t>Δ</a:t>
            </a:r>
            <a:r>
              <a:rPr lang="en-US" altLang="ko-KR" i="1"/>
              <a:t>u</a:t>
            </a:r>
            <a:r>
              <a:rPr lang="en-US" altLang="ko-KR" i="1" baseline="-25000"/>
              <a:t>ij </a:t>
            </a:r>
            <a:r>
              <a:rPr lang="ko-KR" altLang="en-US"/>
              <a:t>의 유도</a:t>
            </a:r>
            <a:endParaRPr lang="ko-KR" altLang="el-GR"/>
          </a:p>
        </p:txBody>
      </p:sp>
      <p:sp>
        <p:nvSpPr>
          <p:cNvPr id="320516" name="Rectangle 4"/>
          <p:cNvSpPr>
            <a:spLocks noChangeArrowheads="1"/>
          </p:cNvSpPr>
          <p:nvPr/>
        </p:nvSpPr>
        <p:spPr bwMode="auto">
          <a:xfrm>
            <a:off x="1524001" y="20203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320521" name="Rectangle 9"/>
          <p:cNvSpPr>
            <a:spLocks noChangeArrowheads="1"/>
          </p:cNvSpPr>
          <p:nvPr/>
        </p:nvSpPr>
        <p:spPr bwMode="auto">
          <a:xfrm>
            <a:off x="1524001" y="16822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320523" name="Rectangle 11"/>
          <p:cNvSpPr>
            <a:spLocks noChangeArrowheads="1"/>
          </p:cNvSpPr>
          <p:nvPr/>
        </p:nvSpPr>
        <p:spPr bwMode="auto">
          <a:xfrm>
            <a:off x="1524001" y="28442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32052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222" y="2284928"/>
            <a:ext cx="291465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0526" name="Rectangle 14"/>
          <p:cNvSpPr>
            <a:spLocks noChangeArrowheads="1"/>
          </p:cNvSpPr>
          <p:nvPr/>
        </p:nvSpPr>
        <p:spPr bwMode="auto">
          <a:xfrm>
            <a:off x="6594209" y="3816628"/>
            <a:ext cx="19431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i="1" dirty="0" err="1"/>
              <a:t>u</a:t>
            </a:r>
            <a:r>
              <a:rPr lang="en-US" altLang="ko-KR" i="1" baseline="-25000" dirty="0" err="1"/>
              <a:t>ij</a:t>
            </a:r>
            <a:r>
              <a:rPr lang="ko-KR" altLang="en-US" dirty="0"/>
              <a:t>가 미치는 영향</a:t>
            </a:r>
          </a:p>
        </p:txBody>
      </p:sp>
      <p:pic>
        <p:nvPicPr>
          <p:cNvPr id="32052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141" y="2483708"/>
            <a:ext cx="2560638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0528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590" y="5559596"/>
            <a:ext cx="5248275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5666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MLP – </a:t>
            </a:r>
            <a:r>
              <a:rPr lang="ko-KR" altLang="en-US" dirty="0" smtClean="0"/>
              <a:t>오류 </a:t>
            </a:r>
            <a:r>
              <a:rPr lang="ko-KR" altLang="en-US" dirty="0" err="1" smtClean="0"/>
              <a:t>역전파</a:t>
            </a:r>
            <a:endParaRPr lang="ko-KR" altLang="en-US" dirty="0"/>
          </a:p>
        </p:txBody>
      </p:sp>
      <p:pic>
        <p:nvPicPr>
          <p:cNvPr id="322565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" b="3087"/>
          <a:stretch/>
        </p:blipFill>
        <p:spPr bwMode="auto">
          <a:xfrm>
            <a:off x="6394622" y="136734"/>
            <a:ext cx="5196015" cy="6584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2767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MLP </a:t>
            </a:r>
            <a:r>
              <a:rPr lang="ko-KR" altLang="en-US" dirty="0" smtClean="0"/>
              <a:t>학습 예제</a:t>
            </a:r>
            <a:endParaRPr lang="ko-KR" altLang="en-US" dirty="0"/>
          </a:p>
        </p:txBody>
      </p:sp>
      <p:pic>
        <p:nvPicPr>
          <p:cNvPr id="32358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" t="-8060" r="-114" b="8060"/>
          <a:stretch/>
        </p:blipFill>
        <p:spPr bwMode="auto">
          <a:xfrm>
            <a:off x="2599036" y="1280983"/>
            <a:ext cx="7195751" cy="490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0221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MLP </a:t>
            </a:r>
            <a:r>
              <a:rPr lang="ko-KR" altLang="en-US" dirty="0" smtClean="0"/>
              <a:t>학습 예제</a:t>
            </a:r>
            <a:endParaRPr lang="ko-KR" altLang="en-US" dirty="0"/>
          </a:p>
        </p:txBody>
      </p:sp>
      <p:pic>
        <p:nvPicPr>
          <p:cNvPr id="3409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361" y="873339"/>
            <a:ext cx="7209772" cy="575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4" t="32827" r="21867" b="7556"/>
          <a:stretch/>
        </p:blipFill>
        <p:spPr bwMode="auto">
          <a:xfrm>
            <a:off x="675503" y="2504302"/>
            <a:ext cx="3912973" cy="2924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3430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0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39" y="123568"/>
            <a:ext cx="6689124" cy="5074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202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699" y="2273644"/>
            <a:ext cx="6052750" cy="414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532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30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07" y="199767"/>
            <a:ext cx="3251887" cy="584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304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912" y="908221"/>
            <a:ext cx="7068065" cy="4977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5304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오류 </a:t>
            </a:r>
            <a:r>
              <a:rPr lang="ko-KR" altLang="en-US" dirty="0" err="1" smtClean="0"/>
              <a:t>역전파</a:t>
            </a:r>
            <a:r>
              <a:rPr lang="ko-KR" altLang="en-US" dirty="0" smtClean="0"/>
              <a:t> 알고리즘의 계산 복잡도</a:t>
            </a:r>
            <a:endParaRPr lang="ko-KR" altLang="en-US" dirty="0"/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ko-KR" dirty="0" smtClean="0">
                <a:ea typeface="바탕" panose="02030600000101010101" pitchFamily="18" charset="-127"/>
                <a:cs typeface="Times New Roman" panose="02020603050405020304" pitchFamily="18" charset="0"/>
              </a:rPr>
              <a:t>Θ</a:t>
            </a:r>
            <a:r>
              <a:rPr lang="en-US" altLang="ko-KR" dirty="0">
                <a:cs typeface="Times New Roman" panose="02020603050405020304" pitchFamily="18" charset="0"/>
              </a:rPr>
              <a:t>((</a:t>
            </a:r>
            <a:r>
              <a:rPr lang="en-US" altLang="ko-KR" i="1" dirty="0" err="1">
                <a:cs typeface="Times New Roman" panose="02020603050405020304" pitchFamily="18" charset="0"/>
              </a:rPr>
              <a:t>d</a:t>
            </a:r>
            <a:r>
              <a:rPr lang="en-US" altLang="ko-KR" dirty="0" err="1">
                <a:cs typeface="Times New Roman" panose="02020603050405020304" pitchFamily="18" charset="0"/>
              </a:rPr>
              <a:t>+</a:t>
            </a:r>
            <a:r>
              <a:rPr lang="en-US" altLang="ko-KR" i="1" dirty="0" err="1">
                <a:cs typeface="Times New Roman" panose="02020603050405020304" pitchFamily="18" charset="0"/>
              </a:rPr>
              <a:t>m</a:t>
            </a:r>
            <a:r>
              <a:rPr lang="en-US" altLang="ko-KR" dirty="0">
                <a:cs typeface="Times New Roman" panose="02020603050405020304" pitchFamily="18" charset="0"/>
              </a:rPr>
              <a:t>)</a:t>
            </a:r>
            <a:r>
              <a:rPr lang="en-US" altLang="ko-KR" i="1" dirty="0" err="1">
                <a:cs typeface="Times New Roman" panose="02020603050405020304" pitchFamily="18" charset="0"/>
              </a:rPr>
              <a:t>pHN</a:t>
            </a:r>
            <a:r>
              <a:rPr lang="en-US" altLang="ko-KR" dirty="0">
                <a:cs typeface="Times New Roman" panose="02020603050405020304" pitchFamily="18" charset="0"/>
              </a:rPr>
              <a:t>)</a:t>
            </a:r>
          </a:p>
          <a:p>
            <a:r>
              <a:rPr lang="en-US" altLang="ko-KR" i="1" dirty="0">
                <a:cs typeface="Times New Roman" panose="02020603050405020304" pitchFamily="18" charset="0"/>
              </a:rPr>
              <a:t>H</a:t>
            </a:r>
            <a:r>
              <a:rPr lang="ko-KR" altLang="en-US" dirty="0">
                <a:cs typeface="Times New Roman" panose="02020603050405020304" pitchFamily="18" charset="0"/>
              </a:rPr>
              <a:t>는 세대 수</a:t>
            </a:r>
          </a:p>
          <a:p>
            <a:r>
              <a:rPr lang="ko-KR" altLang="en-US" dirty="0">
                <a:cs typeface="Times New Roman" panose="02020603050405020304" pitchFamily="18" charset="0"/>
              </a:rPr>
              <a:t>많은 시간 소요</a:t>
            </a:r>
          </a:p>
          <a:p>
            <a:pPr lvl="1"/>
            <a:r>
              <a:rPr lang="ko-KR" altLang="en-US" dirty="0">
                <a:cs typeface="Times New Roman" panose="02020603050405020304" pitchFamily="18" charset="0"/>
              </a:rPr>
              <a:t>예</a:t>
            </a:r>
            <a:r>
              <a:rPr lang="en-US" altLang="ko-KR" dirty="0">
                <a:cs typeface="Times New Roman" panose="02020603050405020304" pitchFamily="18" charset="0"/>
              </a:rPr>
              <a:t>) MNIST </a:t>
            </a:r>
            <a:r>
              <a:rPr lang="ko-KR" altLang="en-US" dirty="0">
                <a:cs typeface="Times New Roman" panose="02020603050405020304" pitchFamily="18" charset="0"/>
              </a:rPr>
              <a:t>필기 숫자 데이터베이스는 </a:t>
            </a:r>
            <a:r>
              <a:rPr lang="en-US" altLang="ko-KR" i="1" dirty="0">
                <a:cs typeface="Times New Roman" panose="02020603050405020304" pitchFamily="18" charset="0"/>
              </a:rPr>
              <a:t>N</a:t>
            </a:r>
            <a:r>
              <a:rPr lang="en-US" altLang="ko-KR" dirty="0">
                <a:cs typeface="Times New Roman" panose="02020603050405020304" pitchFamily="18" charset="0"/>
              </a:rPr>
              <a:t>=60000</a:t>
            </a:r>
          </a:p>
        </p:txBody>
      </p:sp>
    </p:spTree>
    <p:extLst>
      <p:ext uri="{BB962C8B-B14F-4D97-AF65-F5344CB8AC3E}">
        <p14:creationId xmlns:p14="http://schemas.microsoft.com/office/powerpoint/2010/main" val="25550693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MLP - </a:t>
            </a:r>
            <a:r>
              <a:rPr lang="ko-KR" altLang="en-US" dirty="0"/>
              <a:t>인식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ko-KR" altLang="en-US" dirty="0"/>
              <a:t>인식 알고리즘</a:t>
            </a:r>
          </a:p>
          <a:p>
            <a:pPr>
              <a:lnSpc>
                <a:spcPct val="90000"/>
              </a:lnSpc>
            </a:pPr>
            <a:endParaRPr lang="ko-KR" altLang="en-US" dirty="0"/>
          </a:p>
          <a:p>
            <a:pPr>
              <a:lnSpc>
                <a:spcPct val="90000"/>
              </a:lnSpc>
            </a:pPr>
            <a:endParaRPr lang="ko-KR" altLang="en-US" dirty="0"/>
          </a:p>
          <a:p>
            <a:pPr>
              <a:lnSpc>
                <a:spcPct val="90000"/>
              </a:lnSpc>
            </a:pPr>
            <a:endParaRPr lang="ko-KR" altLang="en-US" dirty="0"/>
          </a:p>
          <a:p>
            <a:pPr>
              <a:lnSpc>
                <a:spcPct val="90000"/>
              </a:lnSpc>
            </a:pPr>
            <a:endParaRPr lang="ko-KR" altLang="en-US" dirty="0"/>
          </a:p>
          <a:p>
            <a:pPr>
              <a:lnSpc>
                <a:spcPct val="90000"/>
              </a:lnSpc>
            </a:pPr>
            <a:endParaRPr lang="ko-KR" altLang="en-US" dirty="0"/>
          </a:p>
          <a:p>
            <a:pPr>
              <a:lnSpc>
                <a:spcPct val="90000"/>
              </a:lnSpc>
            </a:pPr>
            <a:endParaRPr lang="ko-KR" altLang="en-US" dirty="0"/>
          </a:p>
          <a:p>
            <a:pPr>
              <a:lnSpc>
                <a:spcPct val="90000"/>
              </a:lnSpc>
            </a:pPr>
            <a:endParaRPr lang="ko-KR" altLang="en-US" dirty="0"/>
          </a:p>
          <a:p>
            <a:pPr>
              <a:lnSpc>
                <a:spcPct val="90000"/>
              </a:lnSpc>
            </a:pPr>
            <a:endParaRPr lang="ko-KR" altLang="en-US" dirty="0"/>
          </a:p>
          <a:p>
            <a:pPr>
              <a:lnSpc>
                <a:spcPct val="90000"/>
              </a:lnSpc>
            </a:pPr>
            <a:endParaRPr lang="ko-KR" altLang="en-US" dirty="0"/>
          </a:p>
          <a:p>
            <a:pPr>
              <a:lnSpc>
                <a:spcPct val="90000"/>
              </a:lnSpc>
            </a:pPr>
            <a:endParaRPr lang="ko-KR" altLang="en-US" dirty="0"/>
          </a:p>
          <a:p>
            <a:pPr>
              <a:lnSpc>
                <a:spcPct val="90000"/>
              </a:lnSpc>
            </a:pPr>
            <a:endParaRPr lang="ko-KR" altLang="en-US" dirty="0"/>
          </a:p>
          <a:p>
            <a:pPr>
              <a:lnSpc>
                <a:spcPct val="90000"/>
              </a:lnSpc>
            </a:pPr>
            <a:r>
              <a:rPr lang="ko-KR" altLang="en-US" dirty="0">
                <a:ea typeface="바탕" panose="02030600000101010101" pitchFamily="18" charset="-127"/>
                <a:cs typeface="Times New Roman" panose="02020603050405020304" pitchFamily="18" charset="0"/>
              </a:rPr>
              <a:t>시간 복잡도 </a:t>
            </a:r>
            <a:r>
              <a:rPr lang="el-GR" altLang="ko-KR" dirty="0">
                <a:ea typeface="바탕" panose="02030600000101010101" pitchFamily="18" charset="-127"/>
                <a:cs typeface="Times New Roman" panose="02020603050405020304" pitchFamily="18" charset="0"/>
              </a:rPr>
              <a:t>Θ</a:t>
            </a:r>
            <a:r>
              <a:rPr lang="en-US" altLang="ko-KR" dirty="0">
                <a:cs typeface="Times New Roman" panose="02020603050405020304" pitchFamily="18" charset="0"/>
              </a:rPr>
              <a:t>((</a:t>
            </a:r>
            <a:r>
              <a:rPr lang="en-US" altLang="ko-KR" i="1" dirty="0" err="1">
                <a:cs typeface="Times New Roman" panose="02020603050405020304" pitchFamily="18" charset="0"/>
              </a:rPr>
              <a:t>d</a:t>
            </a:r>
            <a:r>
              <a:rPr lang="en-US" altLang="ko-KR" dirty="0" err="1">
                <a:cs typeface="Times New Roman" panose="02020603050405020304" pitchFamily="18" charset="0"/>
              </a:rPr>
              <a:t>+</a:t>
            </a:r>
            <a:r>
              <a:rPr lang="en-US" altLang="ko-KR" i="1" dirty="0" err="1">
                <a:cs typeface="Times New Roman" panose="02020603050405020304" pitchFamily="18" charset="0"/>
              </a:rPr>
              <a:t>m</a:t>
            </a:r>
            <a:r>
              <a:rPr lang="en-US" altLang="ko-KR" dirty="0">
                <a:cs typeface="Times New Roman" panose="02020603050405020304" pitchFamily="18" charset="0"/>
              </a:rPr>
              <a:t>)</a:t>
            </a:r>
            <a:r>
              <a:rPr lang="en-US" altLang="ko-KR" i="1" dirty="0">
                <a:cs typeface="Times New Roman" panose="02020603050405020304" pitchFamily="18" charset="0"/>
              </a:rPr>
              <a:t>p</a:t>
            </a:r>
            <a:r>
              <a:rPr lang="en-US" altLang="ko-KR" dirty="0">
                <a:cs typeface="Times New Roman" panose="02020603050405020304" pitchFamily="18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altLang="ko-KR" i="1" dirty="0">
                <a:cs typeface="Times New Roman" panose="02020603050405020304" pitchFamily="18" charset="0"/>
              </a:rPr>
              <a:t>N</a:t>
            </a:r>
            <a:r>
              <a:rPr lang="ko-KR" altLang="en-US" dirty="0">
                <a:cs typeface="Times New Roman" panose="02020603050405020304" pitchFamily="18" charset="0"/>
              </a:rPr>
              <a:t>에 무관</a:t>
            </a:r>
            <a:r>
              <a:rPr lang="en-US" altLang="ko-KR" dirty="0">
                <a:cs typeface="Times New Roman" panose="02020603050405020304" pitchFamily="18" charset="0"/>
              </a:rPr>
              <a:t>, </a:t>
            </a:r>
            <a:r>
              <a:rPr lang="ko-KR" altLang="en-US" dirty="0">
                <a:cs typeface="Times New Roman" panose="02020603050405020304" pitchFamily="18" charset="0"/>
              </a:rPr>
              <a:t>빠름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657C-C974-416A-A3F4-66247A8D8A99}" type="datetime1">
              <a:rPr lang="ko-KR" altLang="en-US"/>
              <a:pPr/>
              <a:t>2015-06-11</a:t>
            </a:fld>
            <a:endParaRPr lang="ko-KR" altLang="ko-KR"/>
          </a:p>
        </p:txBody>
      </p:sp>
      <p:sp>
        <p:nvSpPr>
          <p:cNvPr id="330757" name="Rectangle 5"/>
          <p:cNvSpPr>
            <a:spLocks noChangeArrowheads="1"/>
          </p:cNvSpPr>
          <p:nvPr/>
        </p:nvSpPr>
        <p:spPr bwMode="auto">
          <a:xfrm>
            <a:off x="1524001" y="29823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330759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53"/>
          <a:stretch/>
        </p:blipFill>
        <p:spPr bwMode="auto">
          <a:xfrm>
            <a:off x="1101812" y="2326998"/>
            <a:ext cx="2498123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0760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31" b="5764"/>
          <a:stretch/>
        </p:blipFill>
        <p:spPr bwMode="auto">
          <a:xfrm>
            <a:off x="4209534" y="1825625"/>
            <a:ext cx="6767337" cy="391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1060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구현과 </a:t>
            </a:r>
            <a:r>
              <a:rPr lang="ko-KR" altLang="en-US" dirty="0"/>
              <a:t>몇 가지 부연 설명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/>
              <a:t>몇 가지 부연 설명</a:t>
            </a:r>
          </a:p>
          <a:p>
            <a:pPr lvl="1"/>
            <a:r>
              <a:rPr lang="ko-KR" altLang="en-US"/>
              <a:t>네트워크 아키텍처 </a:t>
            </a:r>
            <a:r>
              <a:rPr lang="en-US" altLang="ko-KR"/>
              <a:t>(</a:t>
            </a:r>
            <a:r>
              <a:rPr lang="ko-KR" altLang="en-US"/>
              <a:t>은닉 노드 개수 등</a:t>
            </a:r>
            <a:r>
              <a:rPr lang="en-US" altLang="ko-KR"/>
              <a:t>)</a:t>
            </a:r>
          </a:p>
          <a:p>
            <a:pPr lvl="1"/>
            <a:r>
              <a:rPr lang="ko-KR" altLang="en-US"/>
              <a:t>가중치 초기화</a:t>
            </a:r>
          </a:p>
          <a:p>
            <a:pPr lvl="1"/>
            <a:r>
              <a:rPr lang="ko-KR" altLang="en-US"/>
              <a:t>언제 종료할 것인가</a:t>
            </a:r>
            <a:r>
              <a:rPr lang="en-US" altLang="ko-KR"/>
              <a:t>?</a:t>
            </a:r>
          </a:p>
          <a:p>
            <a:pPr lvl="1"/>
            <a:endParaRPr lang="en-US" altLang="ko-KR"/>
          </a:p>
          <a:p>
            <a:pPr lvl="1"/>
            <a:endParaRPr lang="en-US" altLang="ko-KR"/>
          </a:p>
          <a:p>
            <a:pPr lvl="1"/>
            <a:endParaRPr lang="en-US" altLang="ko-KR"/>
          </a:p>
          <a:p>
            <a:pPr lvl="1"/>
            <a:endParaRPr lang="en-US" altLang="ko-KR"/>
          </a:p>
          <a:p>
            <a:pPr lvl="1"/>
            <a:endParaRPr lang="en-US" altLang="ko-KR"/>
          </a:p>
          <a:p>
            <a:pPr lvl="1"/>
            <a:endParaRPr lang="en-US" altLang="ko-KR"/>
          </a:p>
          <a:p>
            <a:pPr lvl="1"/>
            <a:endParaRPr lang="en-US" altLang="ko-KR"/>
          </a:p>
          <a:p>
            <a:pPr lvl="1"/>
            <a:r>
              <a:rPr lang="ko-KR" altLang="en-US"/>
              <a:t>목적 벡터의 표현과 활성 함수 </a:t>
            </a:r>
            <a:r>
              <a:rPr lang="en-US" altLang="ko-KR"/>
              <a:t>(</a:t>
            </a:r>
            <a:r>
              <a:rPr lang="ko-KR" altLang="en-US"/>
              <a:t>이진 모드와 양극 모드</a:t>
            </a:r>
            <a:r>
              <a:rPr lang="en-US" altLang="ko-KR"/>
              <a:t>)</a:t>
            </a:r>
          </a:p>
          <a:p>
            <a:pPr lvl="1"/>
            <a:r>
              <a:rPr lang="ko-KR" altLang="en-US"/>
              <a:t>샘플 처리 순서</a:t>
            </a:r>
          </a:p>
          <a:p>
            <a:pPr lvl="1"/>
            <a:r>
              <a:rPr lang="ko-KR" altLang="en-US"/>
              <a:t>학습률</a:t>
            </a:r>
          </a:p>
          <a:p>
            <a:pPr lvl="1"/>
            <a:r>
              <a:rPr lang="ko-KR" altLang="en-US"/>
              <a:t>국소 최적 점 탈출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657C-C974-416A-A3F4-66247A8D8A99}" type="datetime1">
              <a:rPr lang="ko-KR" altLang="en-US"/>
              <a:pPr/>
              <a:t>2015-06-11</a:t>
            </a:fld>
            <a:endParaRPr lang="ko-KR" altLang="ko-KR"/>
          </a:p>
        </p:txBody>
      </p:sp>
      <p:pic>
        <p:nvPicPr>
          <p:cNvPr id="331781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69"/>
          <a:stretch/>
        </p:blipFill>
        <p:spPr bwMode="auto">
          <a:xfrm>
            <a:off x="7968049" y="1970582"/>
            <a:ext cx="2872946" cy="244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3161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매개변수 설정</a:t>
            </a:r>
            <a:endParaRPr lang="ko-KR" altLang="en-US" dirty="0"/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일반적인 </a:t>
            </a:r>
            <a:r>
              <a:rPr lang="ko-KR" altLang="en-US" dirty="0"/>
              <a:t>경우에 적용되는 보편 규칙은 없다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경험과 실험을 통해 설정해야 한다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신경망 성능이 매개변수에 아주 민감하지는 않기 때문에 어느 정도의 실험과 경험을 통해 설정 가능</a:t>
            </a:r>
          </a:p>
        </p:txBody>
      </p:sp>
    </p:spTree>
    <p:extLst>
      <p:ext uri="{BB962C8B-B14F-4D97-AF65-F5344CB8AC3E}">
        <p14:creationId xmlns:p14="http://schemas.microsoft.com/office/powerpoint/2010/main" val="179654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Perceptron - </a:t>
            </a:r>
            <a:r>
              <a:rPr lang="ko-KR" altLang="en-US" dirty="0" smtClean="0"/>
              <a:t>원리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노드의</a:t>
            </a:r>
            <a:r>
              <a:rPr lang="ko-KR" altLang="en-US" dirty="0" smtClean="0"/>
              <a:t> 연산</a:t>
            </a:r>
          </a:p>
          <a:p>
            <a:pPr lvl="1"/>
            <a:r>
              <a:rPr lang="ko-KR" altLang="en-US" dirty="0" smtClean="0"/>
              <a:t>입력 </a:t>
            </a:r>
            <a:r>
              <a:rPr lang="ko-KR" altLang="en-US" dirty="0" err="1" smtClean="0"/>
              <a:t>노드</a:t>
            </a:r>
            <a:r>
              <a:rPr lang="en-US" altLang="ko-KR" dirty="0" smtClean="0"/>
              <a:t>: </a:t>
            </a:r>
            <a:r>
              <a:rPr lang="ko-KR" altLang="en-US" dirty="0" smtClean="0"/>
              <a:t>받은 신호를 단순히 전달</a:t>
            </a:r>
          </a:p>
          <a:p>
            <a:pPr lvl="1"/>
            <a:r>
              <a:rPr lang="ko-KR" altLang="en-US" dirty="0" smtClean="0"/>
              <a:t>출력 </a:t>
            </a:r>
            <a:r>
              <a:rPr lang="ko-KR" altLang="en-US" dirty="0" err="1" smtClean="0"/>
              <a:t>노드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합 계산과 활성 함수</a:t>
            </a:r>
            <a:r>
              <a:rPr lang="en-US" altLang="ko-KR" dirty="0" smtClean="0"/>
              <a:t>(</a:t>
            </a:r>
            <a:r>
              <a:rPr lang="en-US" altLang="ko-KR" dirty="0" smtClean="0"/>
              <a:t>activation function)</a:t>
            </a:r>
            <a:r>
              <a:rPr lang="ko-KR" altLang="en-US" dirty="0" smtClean="0"/>
              <a:t> 계산</a:t>
            </a:r>
            <a:endParaRPr lang="en-US" altLang="ko-KR" dirty="0" smtClean="0"/>
          </a:p>
          <a:p>
            <a:pPr lvl="1"/>
            <a:endParaRPr lang="ko-KR" altLang="en-US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Perceptron = Binary classifier</a:t>
            </a:r>
          </a:p>
          <a:p>
            <a:endParaRPr lang="ko-KR" alt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65"/>
          <a:stretch/>
        </p:blipFill>
        <p:spPr bwMode="auto">
          <a:xfrm>
            <a:off x="1540476" y="3225114"/>
            <a:ext cx="4810897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96"/>
          <a:stretch/>
        </p:blipFill>
        <p:spPr bwMode="auto">
          <a:xfrm>
            <a:off x="1540476" y="5491163"/>
            <a:ext cx="477794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996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Perceptron - </a:t>
            </a:r>
            <a:r>
              <a:rPr lang="ko-KR" altLang="en-US" dirty="0" smtClean="0"/>
              <a:t>예제</a:t>
            </a:r>
            <a:endParaRPr lang="ko-KR" altLang="en-U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952" y="1894410"/>
            <a:ext cx="141922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61"/>
          <a:stretch/>
        </p:blipFill>
        <p:spPr bwMode="auto">
          <a:xfrm>
            <a:off x="3090862" y="1517401"/>
            <a:ext cx="6010275" cy="1925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9" y="4303965"/>
            <a:ext cx="3505200" cy="58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090577"/>
              </p:ext>
            </p:extLst>
          </p:nvPr>
        </p:nvGraphicFramePr>
        <p:xfrm>
          <a:off x="5219699" y="5431635"/>
          <a:ext cx="175260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6" imgW="1054100" imgH="190500" progId="Equation.3">
                  <p:embed/>
                </p:oleObj>
              </mc:Choice>
              <mc:Fallback>
                <p:oleObj name="Equation" r:id="rId6" imgW="10541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699" y="5431635"/>
                        <a:ext cx="1752600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9120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Perceptron - </a:t>
            </a:r>
            <a:r>
              <a:rPr lang="ko-KR" altLang="en-US" dirty="0" smtClean="0"/>
              <a:t>학습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Perceptron</a:t>
            </a:r>
            <a:r>
              <a:rPr lang="ko-KR" altLang="en-US" dirty="0" smtClean="0"/>
              <a:t>의</a:t>
            </a:r>
            <a:r>
              <a:rPr lang="en-US" altLang="ko-KR" dirty="0"/>
              <a:t> </a:t>
            </a:r>
            <a:r>
              <a:rPr lang="ko-KR" altLang="en-US" dirty="0" smtClean="0"/>
              <a:t>학습</a:t>
            </a:r>
            <a:endParaRPr lang="ko-KR" altLang="en-US" dirty="0"/>
          </a:p>
        </p:txBody>
      </p:sp>
      <p:pic>
        <p:nvPicPr>
          <p:cNvPr id="4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372" y="2454875"/>
            <a:ext cx="7420125" cy="1639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6323827" y="5075879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200"/>
              <a:t>1</a:t>
            </a: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6314302" y="5533079"/>
            <a:ext cx="3032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200" i="1"/>
              <a:t>x</a:t>
            </a:r>
            <a:r>
              <a:rPr lang="en-US" altLang="ko-KR" sz="1200" baseline="-25000"/>
              <a:t>1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7115990" y="5163192"/>
            <a:ext cx="2524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200"/>
              <a:t>?</a:t>
            </a: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7114402" y="5447354"/>
            <a:ext cx="2524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200"/>
              <a:t>?</a:t>
            </a: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7114402" y="5704529"/>
            <a:ext cx="2524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200"/>
              <a:t>?</a:t>
            </a: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8333602" y="5533079"/>
            <a:ext cx="2524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200" i="1"/>
              <a:t>y</a:t>
            </a: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6314302" y="5961704"/>
            <a:ext cx="3032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200" i="1"/>
              <a:t>x</a:t>
            </a:r>
            <a:r>
              <a:rPr lang="en-US" altLang="ko-KR" sz="1200" baseline="-25000"/>
              <a:t>2</a:t>
            </a: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4552177" y="6152204"/>
            <a:ext cx="122238" cy="122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4590277" y="5961704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200" b="1"/>
              <a:t>a</a:t>
            </a:r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5352277" y="5971229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200" b="1"/>
              <a:t>b</a:t>
            </a: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4590277" y="5190179"/>
            <a:ext cx="2524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200" b="1"/>
              <a:t>c</a:t>
            </a:r>
          </a:p>
        </p:txBody>
      </p: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5352277" y="5190179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200" b="1"/>
              <a:t>d</a:t>
            </a:r>
          </a:p>
        </p:txBody>
      </p:sp>
      <p:sp>
        <p:nvSpPr>
          <p:cNvPr id="46" name="Oval 20"/>
          <p:cNvSpPr>
            <a:spLocks noChangeArrowheads="1"/>
          </p:cNvSpPr>
          <p:nvPr/>
        </p:nvSpPr>
        <p:spPr bwMode="auto">
          <a:xfrm>
            <a:off x="5304652" y="5371154"/>
            <a:ext cx="122238" cy="1222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 flipV="1">
            <a:off x="4609327" y="5075879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8" name="Line 23"/>
          <p:cNvSpPr>
            <a:spLocks noChangeShapeType="1"/>
          </p:cNvSpPr>
          <p:nvPr/>
        </p:nvSpPr>
        <p:spPr bwMode="auto">
          <a:xfrm>
            <a:off x="4437877" y="6218879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9" name="Oval 24"/>
          <p:cNvSpPr>
            <a:spLocks noChangeArrowheads="1"/>
          </p:cNvSpPr>
          <p:nvPr/>
        </p:nvSpPr>
        <p:spPr bwMode="auto">
          <a:xfrm>
            <a:off x="6733402" y="6066479"/>
            <a:ext cx="122238" cy="1222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0" name="Oval 25"/>
          <p:cNvSpPr>
            <a:spLocks noChangeArrowheads="1"/>
          </p:cNvSpPr>
          <p:nvPr/>
        </p:nvSpPr>
        <p:spPr bwMode="auto">
          <a:xfrm>
            <a:off x="6733402" y="5609279"/>
            <a:ext cx="122238" cy="1222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1" name="Oval 26"/>
          <p:cNvSpPr>
            <a:spLocks noChangeArrowheads="1"/>
          </p:cNvSpPr>
          <p:nvPr/>
        </p:nvSpPr>
        <p:spPr bwMode="auto">
          <a:xfrm>
            <a:off x="6733402" y="5152079"/>
            <a:ext cx="122238" cy="1222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2" name="Line 27"/>
          <p:cNvSpPr>
            <a:spLocks noChangeShapeType="1"/>
          </p:cNvSpPr>
          <p:nvPr/>
        </p:nvSpPr>
        <p:spPr bwMode="auto">
          <a:xfrm>
            <a:off x="6581002" y="5218754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3" name="Line 28"/>
          <p:cNvSpPr>
            <a:spLocks noChangeShapeType="1"/>
          </p:cNvSpPr>
          <p:nvPr/>
        </p:nvSpPr>
        <p:spPr bwMode="auto">
          <a:xfrm>
            <a:off x="6581002" y="6133154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4" name="Line 29"/>
          <p:cNvSpPr>
            <a:spLocks noChangeShapeType="1"/>
          </p:cNvSpPr>
          <p:nvPr/>
        </p:nvSpPr>
        <p:spPr bwMode="auto">
          <a:xfrm>
            <a:off x="6581002" y="5675954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5" name="Oval 30"/>
          <p:cNvSpPr>
            <a:spLocks noChangeArrowheads="1"/>
          </p:cNvSpPr>
          <p:nvPr/>
        </p:nvSpPr>
        <p:spPr bwMode="auto">
          <a:xfrm>
            <a:off x="7724002" y="5609279"/>
            <a:ext cx="122238" cy="1222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cxnSp>
        <p:nvCxnSpPr>
          <p:cNvPr id="56" name="AutoShape 31"/>
          <p:cNvCxnSpPr>
            <a:cxnSpLocks noChangeShapeType="1"/>
            <a:stCxn id="51" idx="6"/>
            <a:endCxn id="55" idx="2"/>
          </p:cNvCxnSpPr>
          <p:nvPr/>
        </p:nvCxnSpPr>
        <p:spPr bwMode="auto">
          <a:xfrm>
            <a:off x="6855640" y="5213992"/>
            <a:ext cx="868362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AutoShape 32"/>
          <p:cNvCxnSpPr>
            <a:cxnSpLocks noChangeShapeType="1"/>
            <a:stCxn id="50" idx="6"/>
            <a:endCxn id="55" idx="2"/>
          </p:cNvCxnSpPr>
          <p:nvPr/>
        </p:nvCxnSpPr>
        <p:spPr bwMode="auto">
          <a:xfrm>
            <a:off x="6855640" y="5671192"/>
            <a:ext cx="8683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AutoShape 33"/>
          <p:cNvCxnSpPr>
            <a:cxnSpLocks noChangeShapeType="1"/>
            <a:stCxn id="49" idx="6"/>
            <a:endCxn id="55" idx="2"/>
          </p:cNvCxnSpPr>
          <p:nvPr/>
        </p:nvCxnSpPr>
        <p:spPr bwMode="auto">
          <a:xfrm flipV="1">
            <a:off x="6855640" y="5671192"/>
            <a:ext cx="868362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AutoShape 34"/>
          <p:cNvCxnSpPr>
            <a:cxnSpLocks noChangeShapeType="1"/>
            <a:stCxn id="55" idx="6"/>
            <a:endCxn id="39" idx="1"/>
          </p:cNvCxnSpPr>
          <p:nvPr/>
        </p:nvCxnSpPr>
        <p:spPr bwMode="auto">
          <a:xfrm>
            <a:off x="7846240" y="5671192"/>
            <a:ext cx="4873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4550590" y="5385442"/>
            <a:ext cx="122237" cy="122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" name="Rectangle 36"/>
          <p:cNvSpPr>
            <a:spLocks noChangeArrowheads="1"/>
          </p:cNvSpPr>
          <p:nvPr/>
        </p:nvSpPr>
        <p:spPr bwMode="auto">
          <a:xfrm>
            <a:off x="5303065" y="6145854"/>
            <a:ext cx="122237" cy="122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4729977" y="4464692"/>
            <a:ext cx="28543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ko-KR" sz="1400" b="1" dirty="0">
                <a:ea typeface="바탕" panose="02030600000101010101" pitchFamily="18" charset="-127"/>
                <a:cs typeface="Times New Roman" panose="02020603050405020304" pitchFamily="18" charset="0"/>
              </a:rPr>
              <a:t>a</a:t>
            </a:r>
            <a:r>
              <a:rPr lang="en-US" altLang="ko-KR" sz="1400" dirty="0">
                <a:ea typeface="바탕" panose="02030600000101010101" pitchFamily="18" charset="-127"/>
                <a:cs typeface="Times New Roman" panose="02020603050405020304" pitchFamily="18" charset="0"/>
              </a:rPr>
              <a:t>=(0,0)</a:t>
            </a:r>
            <a:r>
              <a:rPr lang="en-US" altLang="ko-KR" sz="1400" baseline="30000" dirty="0">
                <a:ea typeface="바탕" panose="02030600000101010101" pitchFamily="18" charset="-127"/>
                <a:cs typeface="Times New Roman" panose="02020603050405020304" pitchFamily="18" charset="0"/>
              </a:rPr>
              <a:t>T</a:t>
            </a:r>
            <a:r>
              <a:rPr lang="en-US" altLang="ko-KR" sz="1400" dirty="0">
                <a:ea typeface="바탕" panose="02030600000101010101" pitchFamily="18" charset="-127"/>
                <a:cs typeface="Times New Roman" panose="02020603050405020304" pitchFamily="18" charset="0"/>
              </a:rPr>
              <a:t>  </a:t>
            </a:r>
            <a:r>
              <a:rPr lang="en-US" altLang="ko-KR" sz="1400" b="1" dirty="0">
                <a:ea typeface="바탕" panose="02030600000101010101" pitchFamily="18" charset="-127"/>
                <a:cs typeface="Times New Roman" panose="02020603050405020304" pitchFamily="18" charset="0"/>
              </a:rPr>
              <a:t>b</a:t>
            </a:r>
            <a:r>
              <a:rPr lang="en-US" altLang="ko-KR" sz="1400" dirty="0">
                <a:ea typeface="바탕" panose="02030600000101010101" pitchFamily="18" charset="-127"/>
                <a:cs typeface="Times New Roman" panose="02020603050405020304" pitchFamily="18" charset="0"/>
              </a:rPr>
              <a:t>=(1,0)</a:t>
            </a:r>
            <a:r>
              <a:rPr lang="en-US" altLang="ko-KR" sz="1400" baseline="30000" dirty="0">
                <a:ea typeface="바탕" panose="02030600000101010101" pitchFamily="18" charset="-127"/>
                <a:cs typeface="Times New Roman" panose="02020603050405020304" pitchFamily="18" charset="0"/>
              </a:rPr>
              <a:t>T</a:t>
            </a:r>
            <a:r>
              <a:rPr lang="en-US" altLang="ko-KR" sz="1400" dirty="0">
                <a:ea typeface="바탕" panose="02030600000101010101" pitchFamily="18" charset="-127"/>
                <a:cs typeface="Times New Roman" panose="02020603050405020304" pitchFamily="18" charset="0"/>
              </a:rPr>
              <a:t>  </a:t>
            </a:r>
            <a:r>
              <a:rPr lang="en-US" altLang="ko-KR" sz="1400" b="1" dirty="0">
                <a:ea typeface="바탕" panose="02030600000101010101" pitchFamily="18" charset="-127"/>
                <a:cs typeface="Times New Roman" panose="02020603050405020304" pitchFamily="18" charset="0"/>
              </a:rPr>
              <a:t>c</a:t>
            </a:r>
            <a:r>
              <a:rPr lang="en-US" altLang="ko-KR" sz="1400" dirty="0">
                <a:ea typeface="바탕" panose="02030600000101010101" pitchFamily="18" charset="-127"/>
                <a:cs typeface="Times New Roman" panose="02020603050405020304" pitchFamily="18" charset="0"/>
              </a:rPr>
              <a:t>=(0,1)</a:t>
            </a:r>
            <a:r>
              <a:rPr lang="en-US" altLang="ko-KR" sz="1400" baseline="30000" dirty="0">
                <a:ea typeface="바탕" panose="02030600000101010101" pitchFamily="18" charset="-127"/>
                <a:cs typeface="Times New Roman" panose="02020603050405020304" pitchFamily="18" charset="0"/>
              </a:rPr>
              <a:t>T</a:t>
            </a:r>
            <a:r>
              <a:rPr lang="en-US" altLang="ko-KR" sz="1400" dirty="0">
                <a:ea typeface="바탕" panose="02030600000101010101" pitchFamily="18" charset="-127"/>
                <a:cs typeface="Times New Roman" panose="02020603050405020304" pitchFamily="18" charset="0"/>
              </a:rPr>
              <a:t>  </a:t>
            </a:r>
            <a:r>
              <a:rPr lang="en-US" altLang="ko-KR" sz="1400" b="1" dirty="0">
                <a:ea typeface="바탕" panose="02030600000101010101" pitchFamily="18" charset="-127"/>
                <a:cs typeface="Times New Roman" panose="02020603050405020304" pitchFamily="18" charset="0"/>
              </a:rPr>
              <a:t>d</a:t>
            </a:r>
            <a:r>
              <a:rPr lang="en-US" altLang="ko-KR" sz="1400" dirty="0">
                <a:ea typeface="바탕" panose="02030600000101010101" pitchFamily="18" charset="-127"/>
                <a:cs typeface="Times New Roman" panose="02020603050405020304" pitchFamily="18" charset="0"/>
              </a:rPr>
              <a:t>=(1,1)</a:t>
            </a:r>
            <a:r>
              <a:rPr lang="en-US" altLang="ko-KR" sz="1400" baseline="30000" dirty="0">
                <a:ea typeface="바탕" panose="02030600000101010101" pitchFamily="18" charset="-127"/>
                <a:cs typeface="Times New Roman" panose="02020603050405020304" pitchFamily="18" charset="0"/>
              </a:rPr>
              <a:t>T</a:t>
            </a:r>
            <a:endParaRPr lang="en-US" altLang="ko-KR" sz="1400" dirty="0">
              <a:latin typeface="굴림" panose="020B0600000101010101" pitchFamily="50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eaLnBrk="0" latinLnBrk="0" hangingPunct="0"/>
            <a:r>
              <a:rPr lang="en-US" altLang="ko-KR" sz="1400" i="1" dirty="0">
                <a:ea typeface="바탕" panose="02030600000101010101" pitchFamily="18" charset="-127"/>
                <a:cs typeface="Times New Roman" panose="02020603050405020304" pitchFamily="18" charset="0"/>
              </a:rPr>
              <a:t>t</a:t>
            </a:r>
            <a:r>
              <a:rPr lang="en-US" altLang="ko-KR" sz="1400" i="1" baseline="-30000" dirty="0">
                <a:ea typeface="바탕" panose="02030600000101010101" pitchFamily="18" charset="-127"/>
                <a:cs typeface="Times New Roman" panose="02020603050405020304" pitchFamily="18" charset="0"/>
              </a:rPr>
              <a:t>a</a:t>
            </a:r>
            <a:r>
              <a:rPr lang="en-US" altLang="ko-KR" sz="1400" dirty="0">
                <a:ea typeface="바탕" panose="02030600000101010101" pitchFamily="18" charset="-127"/>
                <a:cs typeface="Times New Roman" panose="02020603050405020304" pitchFamily="18" charset="0"/>
              </a:rPr>
              <a:t>= -1       </a:t>
            </a:r>
            <a:r>
              <a:rPr lang="en-US" altLang="ko-KR" sz="1400" i="1" dirty="0" err="1">
                <a:ea typeface="바탕" panose="02030600000101010101" pitchFamily="18" charset="-127"/>
                <a:cs typeface="Times New Roman" panose="02020603050405020304" pitchFamily="18" charset="0"/>
              </a:rPr>
              <a:t>t</a:t>
            </a:r>
            <a:r>
              <a:rPr lang="en-US" altLang="ko-KR" sz="1400" i="1" baseline="-30000" dirty="0" err="1">
                <a:ea typeface="바탕" panose="02030600000101010101" pitchFamily="18" charset="-127"/>
                <a:cs typeface="Times New Roman" panose="02020603050405020304" pitchFamily="18" charset="0"/>
              </a:rPr>
              <a:t>b</a:t>
            </a:r>
            <a:r>
              <a:rPr lang="en-US" altLang="ko-KR" sz="1400" dirty="0">
                <a:ea typeface="바탕" panose="02030600000101010101" pitchFamily="18" charset="-127"/>
                <a:cs typeface="Times New Roman" panose="02020603050405020304" pitchFamily="18" charset="0"/>
              </a:rPr>
              <a:t>= -1       </a:t>
            </a:r>
            <a:r>
              <a:rPr lang="en-US" altLang="ko-KR" sz="1400" i="1" dirty="0" err="1">
                <a:ea typeface="바탕" panose="02030600000101010101" pitchFamily="18" charset="-127"/>
                <a:cs typeface="Times New Roman" panose="02020603050405020304" pitchFamily="18" charset="0"/>
              </a:rPr>
              <a:t>t</a:t>
            </a:r>
            <a:r>
              <a:rPr lang="en-US" altLang="ko-KR" sz="1400" i="1" baseline="-30000" dirty="0" err="1">
                <a:ea typeface="바탕" panose="02030600000101010101" pitchFamily="18" charset="-127"/>
                <a:cs typeface="Times New Roman" panose="02020603050405020304" pitchFamily="18" charset="0"/>
              </a:rPr>
              <a:t>c</a:t>
            </a:r>
            <a:r>
              <a:rPr lang="en-US" altLang="ko-KR" sz="1400" dirty="0">
                <a:ea typeface="바탕" panose="02030600000101010101" pitchFamily="18" charset="-127"/>
                <a:cs typeface="Times New Roman" panose="02020603050405020304" pitchFamily="18" charset="0"/>
              </a:rPr>
              <a:t>= -1       </a:t>
            </a:r>
            <a:r>
              <a:rPr lang="en-US" altLang="ko-KR" sz="1400" i="1" dirty="0">
                <a:ea typeface="바탕" panose="02030600000101010101" pitchFamily="18" charset="-127"/>
                <a:cs typeface="Times New Roman" panose="02020603050405020304" pitchFamily="18" charset="0"/>
              </a:rPr>
              <a:t>t</a:t>
            </a:r>
            <a:r>
              <a:rPr lang="en-US" altLang="ko-KR" sz="1400" i="1" baseline="-30000" dirty="0">
                <a:ea typeface="바탕" panose="02030600000101010101" pitchFamily="18" charset="-127"/>
                <a:cs typeface="Times New Roman" panose="02020603050405020304" pitchFamily="18" charset="0"/>
              </a:rPr>
              <a:t>d</a:t>
            </a:r>
            <a:r>
              <a:rPr lang="en-US" altLang="ko-KR" sz="1400" dirty="0">
                <a:ea typeface="바탕" panose="02030600000101010101" pitchFamily="18" charset="-127"/>
                <a:cs typeface="Times New Roman" panose="02020603050405020304" pitchFamily="18" charset="0"/>
              </a:rPr>
              <a:t>=1</a:t>
            </a:r>
            <a:r>
              <a:rPr lang="en-US" altLang="ko-KR" sz="1000" dirty="0">
                <a:ea typeface="바탕" panose="02030600000101010101" pitchFamily="18" charset="-127"/>
                <a:cs typeface="Times New Roman" panose="02020603050405020304" pitchFamily="18" charset="0"/>
              </a:rPr>
              <a:t> </a:t>
            </a:r>
            <a:endParaRPr lang="en-US" altLang="ko-KR" dirty="0">
              <a:latin typeface="굴림" panose="020B0600000101010101" pitchFamily="50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064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일반적인 학습 알고리즘 설계 과정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000" dirty="0" smtClean="0"/>
              <a:t>단계 </a:t>
            </a:r>
            <a:r>
              <a:rPr lang="en-US" altLang="ko-KR" sz="2000" dirty="0" smtClean="0"/>
              <a:t>1: </a:t>
            </a:r>
            <a:r>
              <a:rPr lang="ko-KR" altLang="en-US" sz="2000" dirty="0" smtClean="0"/>
              <a:t>분류기 구조 정의와 분류 과정의 수학식 정의</a:t>
            </a:r>
          </a:p>
          <a:p>
            <a:r>
              <a:rPr lang="ko-KR" altLang="en-US" sz="2000" dirty="0" smtClean="0"/>
              <a:t>단계 </a:t>
            </a:r>
            <a:r>
              <a:rPr lang="en-US" altLang="ko-KR" sz="2000" dirty="0" smtClean="0"/>
              <a:t>2: </a:t>
            </a:r>
            <a:r>
              <a:rPr lang="ko-KR" altLang="en-US" sz="2000" dirty="0" smtClean="0"/>
              <a:t>분류기 품질 측정용 비용함수 </a:t>
            </a:r>
            <a:r>
              <a:rPr lang="en-US" altLang="ko-KR" sz="2000" i="1" dirty="0" smtClean="0"/>
              <a:t>J</a:t>
            </a:r>
            <a:r>
              <a:rPr lang="en-US" altLang="ko-KR" sz="2000" dirty="0" smtClean="0"/>
              <a:t>(</a:t>
            </a:r>
            <a:r>
              <a:rPr lang="el-GR" altLang="ko-KR" sz="2000" dirty="0" smtClean="0">
                <a:latin typeface="Helvetica" panose="020B0604020202020204" pitchFamily="34" charset="0"/>
                <a:ea typeface="바탕" panose="02030600000101010101" pitchFamily="18" charset="-127"/>
              </a:rPr>
              <a:t>Θ</a:t>
            </a:r>
            <a:r>
              <a:rPr lang="en-US" altLang="ko-KR" sz="2000" dirty="0" smtClean="0"/>
              <a:t>) </a:t>
            </a:r>
            <a:r>
              <a:rPr lang="ko-KR" altLang="en-US" sz="2000" dirty="0" smtClean="0"/>
              <a:t>정의</a:t>
            </a:r>
          </a:p>
          <a:p>
            <a:r>
              <a:rPr lang="ko-KR" altLang="en-US" sz="2000" dirty="0" smtClean="0"/>
              <a:t>단계 </a:t>
            </a:r>
            <a:r>
              <a:rPr lang="en-US" altLang="ko-KR" sz="2000" dirty="0" smtClean="0"/>
              <a:t>3: </a:t>
            </a:r>
            <a:r>
              <a:rPr lang="en-US" altLang="ko-KR" sz="2000" i="1" dirty="0" smtClean="0"/>
              <a:t>J</a:t>
            </a:r>
            <a:r>
              <a:rPr lang="en-US" altLang="ko-KR" sz="2000" dirty="0" smtClean="0"/>
              <a:t>(</a:t>
            </a:r>
            <a:r>
              <a:rPr lang="el-GR" altLang="ko-KR" sz="2000" dirty="0" smtClean="0">
                <a:latin typeface="Helvetica" panose="020B0604020202020204" pitchFamily="34" charset="0"/>
                <a:ea typeface="바탕" panose="02030600000101010101" pitchFamily="18" charset="-127"/>
              </a:rPr>
              <a:t>Θ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를 최적화하는 </a:t>
            </a:r>
            <a:r>
              <a:rPr lang="el-GR" altLang="ko-KR" sz="2000" dirty="0" smtClean="0">
                <a:latin typeface="Helvetica" panose="020B0604020202020204" pitchFamily="34" charset="0"/>
                <a:ea typeface="바탕" panose="02030600000101010101" pitchFamily="18" charset="-127"/>
              </a:rPr>
              <a:t>Θ</a:t>
            </a:r>
            <a:r>
              <a:rPr lang="ko-KR" altLang="en-US" sz="2000" dirty="0" err="1" smtClean="0"/>
              <a:t>를</a:t>
            </a:r>
            <a:r>
              <a:rPr lang="ko-KR" altLang="en-US" sz="2000" dirty="0" smtClean="0"/>
              <a:t> 찾는 알고리즘 설계</a:t>
            </a:r>
            <a:endParaRPr lang="ko-KR" altLang="en-US" sz="2000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endParaRPr lang="ko-KR" altLang="en-US" dirty="0"/>
          </a:p>
        </p:txBody>
      </p:sp>
      <p:pic>
        <p:nvPicPr>
          <p:cNvPr id="4" name="Picture 4" descr="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80470" y="3346622"/>
            <a:ext cx="1981200" cy="1603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421995" y="3460922"/>
            <a:ext cx="121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/>
              <a:t>단계 </a:t>
            </a:r>
            <a:r>
              <a:rPr lang="en-US" altLang="ko-KR"/>
              <a:t>1</a:t>
            </a:r>
            <a:r>
              <a:rPr lang="ko-KR" altLang="en-US"/>
              <a:t>과 </a:t>
            </a:r>
            <a:r>
              <a:rPr lang="en-US" altLang="ko-KR"/>
              <a:t>2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425170" y="4413422"/>
            <a:ext cx="81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/>
              <a:t>단계 </a:t>
            </a:r>
            <a:r>
              <a:rPr lang="en-US" altLang="ko-KR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62738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Perceptron</a:t>
            </a:r>
            <a:r>
              <a:rPr lang="ko-KR" altLang="en-US" dirty="0" smtClean="0"/>
              <a:t>의 학습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단계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ko-KR" altLang="en-US" dirty="0" smtClean="0"/>
              <a:t>매개변수 집합 </a:t>
            </a:r>
            <a:r>
              <a:rPr lang="el-GR" altLang="ko-KR" dirty="0" smtClean="0">
                <a:ea typeface="바탕" panose="02030600000101010101" pitchFamily="18" charset="-127"/>
              </a:rPr>
              <a:t>Θ</a:t>
            </a:r>
            <a:r>
              <a:rPr lang="en-US" altLang="ko-KR" dirty="0" smtClean="0"/>
              <a:t>={</a:t>
            </a:r>
            <a:r>
              <a:rPr lang="en-US" altLang="ko-KR" b="1" dirty="0" smtClean="0"/>
              <a:t>w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b</a:t>
            </a:r>
            <a:r>
              <a:rPr lang="en-US" altLang="ko-KR" dirty="0" smtClean="0"/>
              <a:t>}</a:t>
            </a:r>
          </a:p>
          <a:p>
            <a:endParaRPr lang="ko-KR" alt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65"/>
          <a:stretch/>
        </p:blipFill>
        <p:spPr bwMode="auto">
          <a:xfrm>
            <a:off x="955589" y="2351904"/>
            <a:ext cx="8902559" cy="195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442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Perceptron</a:t>
            </a:r>
            <a:r>
              <a:rPr lang="ko-KR" altLang="en-US" dirty="0" smtClean="0"/>
              <a:t>의 학습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단계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ko-KR" altLang="en-US" dirty="0" smtClean="0"/>
              <a:t>분류기 품질을 측정하는 </a:t>
            </a:r>
            <a:r>
              <a:rPr lang="en-US" altLang="ko-KR" i="1" dirty="0" smtClean="0"/>
              <a:t>J</a:t>
            </a:r>
            <a:r>
              <a:rPr lang="en-US" altLang="ko-KR" dirty="0" smtClean="0"/>
              <a:t>(</a:t>
            </a:r>
            <a:r>
              <a:rPr lang="el-GR" altLang="ko-KR" dirty="0" smtClean="0">
                <a:latin typeface="Helvetica" panose="020B0604020202020204" pitchFamily="34" charset="0"/>
                <a:ea typeface="바탕" panose="02030600000101010101" pitchFamily="18" charset="-127"/>
              </a:rPr>
              <a:t>Θ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어떻게 정의할 것인가</a:t>
            </a:r>
            <a:r>
              <a:rPr lang="en-US" altLang="ko-KR" dirty="0" smtClean="0"/>
              <a:t>?</a:t>
            </a:r>
          </a:p>
          <a:p>
            <a:endParaRPr lang="ko-KR" alt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814"/>
          <a:stretch/>
        </p:blipFill>
        <p:spPr bwMode="auto">
          <a:xfrm>
            <a:off x="4431965" y="2559089"/>
            <a:ext cx="3378185" cy="800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직사각형 4"/>
              <p:cNvSpPr/>
              <p:nvPr/>
            </p:nvSpPr>
            <p:spPr>
              <a:xfrm>
                <a:off x="3682313" y="3713458"/>
                <a:ext cx="6096000" cy="122841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ko-KR" altLang="en-US" i="1" dirty="0" err="1" smtClean="0">
                        <a:latin typeface="Cambria Math" panose="02040503050406030204" pitchFamily="18" charset="0"/>
                      </a:rPr>
                      <m:t>오분류된</m:t>
                    </m:r>
                    <m:r>
                      <a:rPr lang="ko-KR" alt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ko-KR" altLang="en-US" i="1" dirty="0" smtClean="0">
                        <a:latin typeface="Cambria Math" panose="02040503050406030204" pitchFamily="18" charset="0"/>
                      </a:rPr>
                      <m:t>샘플</m:t>
                    </m:r>
                    <m:r>
                      <a:rPr lang="ko-KR" alt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ko-KR" altLang="en-US" i="1" dirty="0" smtClean="0">
                        <a:latin typeface="Cambria Math" panose="02040503050406030204" pitchFamily="18" charset="0"/>
                      </a:rPr>
                      <m:t>집합</m:t>
                    </m:r>
                  </m:oMath>
                </a14:m>
                <a:endParaRPr lang="ko-KR" altLang="en-US" dirty="0" smtClean="0"/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l-GR" altLang="ko-KR" i="0" dirty="0" smtClean="0">
                        <a:latin typeface="Cambria Math" panose="02040503050406030204" pitchFamily="18" charset="0"/>
                        <a:ea typeface="바탕" panose="02030600000101010101" pitchFamily="18" charset="-127"/>
                      </a:rPr>
                      <m:t>Θ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ko-KR" altLang="en-US" i="1" dirty="0" smtClean="0">
                        <a:latin typeface="Cambria Math" panose="02040503050406030204" pitchFamily="18" charset="0"/>
                      </a:rPr>
                      <m:t>는</m:t>
                    </m:r>
                    <m:r>
                      <a:rPr lang="ko-KR" alt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ko-KR" altLang="en-US" i="1" dirty="0" smtClean="0">
                        <a:latin typeface="Cambria Math" panose="02040503050406030204" pitchFamily="18" charset="0"/>
                      </a:rPr>
                      <m:t>항상</m:t>
                    </m:r>
                    <m:r>
                      <a:rPr lang="ko-KR" alt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ko-KR" altLang="en-US" i="1" dirty="0" smtClean="0">
                        <a:latin typeface="Cambria Math" panose="02040503050406030204" pitchFamily="18" charset="0"/>
                      </a:rPr>
                      <m:t>양수</m:t>
                    </m:r>
                  </m:oMath>
                </a14:m>
                <a:endParaRPr lang="ko-KR" altLang="en-US" dirty="0" smtClean="0"/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ko-KR" altLang="en-US" i="1" dirty="0" smtClean="0">
                        <a:latin typeface="Cambria Math" panose="02040503050406030204" pitchFamily="18" charset="0"/>
                      </a:rPr>
                      <m:t>가</m:t>
                    </m:r>
                    <m:r>
                      <a:rPr lang="ko-KR" alt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ko-KR" altLang="en-US" i="1" dirty="0" smtClean="0">
                        <a:latin typeface="Cambria Math" panose="02040503050406030204" pitchFamily="18" charset="0"/>
                      </a:rPr>
                      <m:t>공집합이면</m:t>
                    </m:r>
                    <m:r>
                      <a:rPr lang="ko-KR" alt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l-GR" altLang="ko-KR" i="0" dirty="0" smtClean="0">
                        <a:latin typeface="Cambria Math" panose="02040503050406030204" pitchFamily="18" charset="0"/>
                        <a:ea typeface="바탕" panose="02030600000101010101" pitchFamily="18" charset="-127"/>
                      </a:rPr>
                      <m:t>Θ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)=0</m:t>
                    </m:r>
                  </m:oMath>
                </a14:m>
                <a:endParaRPr lang="en-US" altLang="ko-KR" dirty="0" smtClean="0"/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ko-KR" altLang="en-US" i="1" dirty="0" smtClean="0">
                        <a:latin typeface="Cambria Math" panose="02040503050406030204" pitchFamily="18" charset="0"/>
                      </a:rPr>
                      <m:t>가</m:t>
                    </m:r>
                    <m:r>
                      <a:rPr lang="ko-KR" alt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ko-KR" altLang="en-US" i="1" dirty="0" smtClean="0">
                        <a:latin typeface="Cambria Math" panose="02040503050406030204" pitchFamily="18" charset="0"/>
                      </a:rPr>
                      <m:t>클수록</m:t>
                    </m:r>
                    <m:r>
                      <a:rPr lang="ko-KR" alt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l-GR" altLang="ko-KR" i="0" dirty="0" smtClean="0">
                        <a:latin typeface="Cambria Math" panose="02040503050406030204" pitchFamily="18" charset="0"/>
                        <a:ea typeface="바탕" panose="02030600000101010101" pitchFamily="18" charset="-127"/>
                      </a:rPr>
                      <m:t>Θ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ko-KR" altLang="en-US" i="1" dirty="0" smtClean="0">
                        <a:latin typeface="Cambria Math" panose="02040503050406030204" pitchFamily="18" charset="0"/>
                      </a:rPr>
                      <m:t>큼</m:t>
                    </m:r>
                  </m:oMath>
                </a14:m>
                <a:endParaRPr lang="ko-KR" altLang="en-US" dirty="0"/>
              </a:p>
            </p:txBody>
          </p:sp>
        </mc:Choice>
        <mc:Fallback>
          <p:sp>
            <p:nvSpPr>
              <p:cNvPr id="5" name="직사각형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313" y="3713458"/>
                <a:ext cx="6096000" cy="1228413"/>
              </a:xfrm>
              <a:prstGeom prst="rect">
                <a:avLst/>
              </a:prstGeom>
              <a:blipFill rotWithShape="0">
                <a:blip r:embed="rId3"/>
                <a:stretch>
                  <a:fillRect b="-544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9254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796</Words>
  <Application>Microsoft Office PowerPoint</Application>
  <PresentationFormat>와이드스크린</PresentationFormat>
  <Paragraphs>200</Paragraphs>
  <Slides>39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39</vt:i4>
      </vt:variant>
    </vt:vector>
  </HeadingPairs>
  <TitlesOfParts>
    <vt:vector size="49" baseType="lpstr">
      <vt:lpstr>굴림</vt:lpstr>
      <vt:lpstr>맑은 고딕</vt:lpstr>
      <vt:lpstr>바탕</vt:lpstr>
      <vt:lpstr>Arial</vt:lpstr>
      <vt:lpstr>Cambria Math</vt:lpstr>
      <vt:lpstr>Helvetica</vt:lpstr>
      <vt:lpstr>Times New Roman</vt:lpstr>
      <vt:lpstr>Wingdings</vt:lpstr>
      <vt:lpstr>Office 테마</vt:lpstr>
      <vt:lpstr>Microsoft Equation 3.0</vt:lpstr>
      <vt:lpstr>다층 퍼셉트론의 학습과 최적화 알고리즘</vt:lpstr>
      <vt:lpstr>Perceptron</vt:lpstr>
      <vt:lpstr>Perceptron – 구조</vt:lpstr>
      <vt:lpstr>Perceptron - 원리</vt:lpstr>
      <vt:lpstr>Perceptron - 예제</vt:lpstr>
      <vt:lpstr>Perceptron - 학습</vt:lpstr>
      <vt:lpstr>일반적인 학습 알고리즘 설계 과정</vt:lpstr>
      <vt:lpstr>Perceptron의 학습 – 단계 1</vt:lpstr>
      <vt:lpstr>Perceptron의 학습 – 단계 2</vt:lpstr>
      <vt:lpstr>Perceptron의 학습 – 단계 3</vt:lpstr>
      <vt:lpstr>Perceptron의 학습 – Delta rule</vt:lpstr>
      <vt:lpstr>Perceptron의 학습 - 알고리즘</vt:lpstr>
      <vt:lpstr>Perceptron의 학습 – 예제</vt:lpstr>
      <vt:lpstr>Perceptron의 학습 – 예제</vt:lpstr>
      <vt:lpstr>Perceptron의 학습 - 구현</vt:lpstr>
      <vt:lpstr>Perceptron의 학습 – 포켓 알고리즘</vt:lpstr>
      <vt:lpstr>Multi-layer Perceptron(MLP)</vt:lpstr>
      <vt:lpstr>MLP - 구조와 원리</vt:lpstr>
      <vt:lpstr>MLP - 구조와 원리</vt:lpstr>
      <vt:lpstr>MLP - 구조와 원리</vt:lpstr>
      <vt:lpstr>MLP - 아키텍처</vt:lpstr>
      <vt:lpstr>MLP – 입/출력</vt:lpstr>
      <vt:lpstr>MLP - 전방 계산 (forward computation)</vt:lpstr>
      <vt:lpstr>MLP – Activation Function</vt:lpstr>
      <vt:lpstr>MLP - 아키텍처</vt:lpstr>
      <vt:lpstr>MLP - 학습</vt:lpstr>
      <vt:lpstr>MLP – 학습 단계 1 &amp; 2</vt:lpstr>
      <vt:lpstr>MLP – 학습 단계 3</vt:lpstr>
      <vt:lpstr>MLP - 학습</vt:lpstr>
      <vt:lpstr>MLP - 학습</vt:lpstr>
      <vt:lpstr>MLP – 오류 역전파</vt:lpstr>
      <vt:lpstr>MLP 학습 예제</vt:lpstr>
      <vt:lpstr>MLP 학습 예제</vt:lpstr>
      <vt:lpstr>PowerPoint 프레젠테이션</vt:lpstr>
      <vt:lpstr>PowerPoint 프레젠테이션</vt:lpstr>
      <vt:lpstr>오류 역전파 알고리즘의 계산 복잡도</vt:lpstr>
      <vt:lpstr>MLP - 인식</vt:lpstr>
      <vt:lpstr>구현과 몇 가지 부연 설명</vt:lpstr>
      <vt:lpstr>매개변수 설정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다층 퍼셉트론의 학습과 최적화 알고리즘</dc:title>
  <dc:creator>김민호</dc:creator>
  <cp:lastModifiedBy>김민호</cp:lastModifiedBy>
  <cp:revision>22</cp:revision>
  <dcterms:created xsi:type="dcterms:W3CDTF">2015-06-10T07:50:47Z</dcterms:created>
  <dcterms:modified xsi:type="dcterms:W3CDTF">2015-06-11T04:22:24Z</dcterms:modified>
</cp:coreProperties>
</file>